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</p:sldMasterIdLst>
  <p:notesMasterIdLst>
    <p:notesMasterId r:id="rId20"/>
  </p:notesMasterIdLst>
  <p:sldIdLst>
    <p:sldId id="256" r:id="rId5"/>
    <p:sldId id="258" r:id="rId6"/>
    <p:sldId id="307" r:id="rId7"/>
    <p:sldId id="334" r:id="rId8"/>
    <p:sldId id="331" r:id="rId9"/>
    <p:sldId id="325" r:id="rId10"/>
    <p:sldId id="326" r:id="rId11"/>
    <p:sldId id="327" r:id="rId12"/>
    <p:sldId id="328" r:id="rId13"/>
    <p:sldId id="329" r:id="rId14"/>
    <p:sldId id="336" r:id="rId15"/>
    <p:sldId id="291" r:id="rId16"/>
    <p:sldId id="337" r:id="rId17"/>
    <p:sldId id="283" r:id="rId18"/>
    <p:sldId id="335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69423" autoAdjust="0"/>
  </p:normalViewPr>
  <p:slideViewPr>
    <p:cSldViewPr snapToGrid="0">
      <p:cViewPr varScale="1">
        <p:scale>
          <a:sx n="48" d="100"/>
          <a:sy n="48" d="100"/>
        </p:scale>
        <p:origin x="1364" y="24"/>
      </p:cViewPr>
      <p:guideLst/>
    </p:cSldViewPr>
  </p:slideViewPr>
  <p:outlineViewPr>
    <p:cViewPr>
      <p:scale>
        <a:sx n="33" d="100"/>
        <a:sy n="33" d="100"/>
      </p:scale>
      <p:origin x="0" y="-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DAEE8-32E4-43BD-81AE-2C6FE8DA06B9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5682-D27E-4A20-AFEA-AB8418CE1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3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0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93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837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347e33ac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54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69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GB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0C6F79-B9F2-4EA8-B171-02B2D832E2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725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31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4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9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4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  <a:defRPr/>
            </a:pPr>
            <a:r>
              <a:rPr lang="en-GB" altLang="en-US" sz="1800" dirty="0" smtClean="0">
                <a:ea typeface="MS Mincho" pitchFamily="49" charset="-128"/>
                <a:cs typeface="Times New Roman" panose="02020603050405020304" pitchFamily="18" charset="0"/>
              </a:rPr>
              <a:t>https</a:t>
            </a:r>
            <a:r>
              <a:rPr lang="en-GB" altLang="en-US" sz="1800" dirty="0" smtClean="0">
                <a:ea typeface="MS Mincho" pitchFamily="49" charset="-128"/>
                <a:cs typeface="Times New Roman" panose="02020603050405020304" pitchFamily="18" charset="0"/>
              </a:rPr>
              <a:t>://www.england.nhs.uk/2023/11/one-in-five-children-and-young-people-had-a-probable-mental-disorder-in-2023/#:~:text=The%20Mental%20Health%20of%20Children,%2Dolds%20it%20was%2021.7%25</a:t>
            </a:r>
          </a:p>
          <a:p>
            <a:pPr marL="171450" indent="-171450">
              <a:buFontTx/>
              <a:buChar char="•"/>
              <a:defRPr/>
            </a:pPr>
            <a:endParaRPr lang="en-GB" altLang="en-US" sz="1800" dirty="0">
              <a:ea typeface="MS Mincho" pitchFamily="49" charset="-128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8B400C-1699-4516-89B9-2FE304F55DDD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988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50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1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682-D27E-4A20-AFEA-AB8418CE1E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4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5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49967" y="3015117"/>
            <a:ext cx="7092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140800" y="1552900"/>
            <a:ext cx="39104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753867" y="4165217"/>
            <a:ext cx="46844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346922" y="438039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0800000">
            <a:off x="211309" y="5906643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>
            <a:off x="4932967" y="62182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2414684" y="58434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>
            <a:off x="-442899" y="493793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>
            <a:off x="1642700" y="53560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45184" y="401005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7153568" y="22215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6499401" y="-444616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10800000">
            <a:off x="7153567" y="5590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10800000">
            <a:off x="9585051" y="8474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10800000">
            <a:off x="8828366" y="-5810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10800000">
            <a:off x="10443833" y="14212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rot="10800000">
            <a:off x="11854551" y="2680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405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6759267" y="3454117"/>
            <a:ext cx="384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6759200" y="3843467"/>
            <a:ext cx="38464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586384" y="3454117"/>
            <a:ext cx="384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586400" y="3843467"/>
            <a:ext cx="38464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661228" y="-271407"/>
            <a:ext cx="5524917" cy="1882259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5"/>
          <p:cNvSpPr/>
          <p:nvPr/>
        </p:nvSpPr>
        <p:spPr>
          <a:xfrm>
            <a:off x="5083535" y="465299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5"/>
          <p:cNvSpPr/>
          <p:nvPr/>
        </p:nvSpPr>
        <p:spPr>
          <a:xfrm>
            <a:off x="790968" y="1118199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5"/>
          <p:cNvSpPr/>
          <p:nvPr/>
        </p:nvSpPr>
        <p:spPr>
          <a:xfrm>
            <a:off x="5891701" y="84456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3975801" y="333699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 flipH="1">
            <a:off x="-268036" y="-219469"/>
            <a:ext cx="4009803" cy="165883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 rot="10800000">
            <a:off x="-346148" y="-396104"/>
            <a:ext cx="3276581" cy="124067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 rot="-448972">
            <a:off x="7224298" y="5208301"/>
            <a:ext cx="5486652" cy="185941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 rot="10800000">
            <a:off x="6280948" y="6299264"/>
            <a:ext cx="218000" cy="21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 rot="10800000">
            <a:off x="11188448" y="5557964"/>
            <a:ext cx="1312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 rot="10800000">
            <a:off x="7187681" y="555796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/>
          <p:nvPr/>
        </p:nvSpPr>
        <p:spPr>
          <a:xfrm rot="10800000">
            <a:off x="8003615" y="6342464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8368849" y="5368402"/>
            <a:ext cx="4009803" cy="165883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9180183" y="5963197"/>
            <a:ext cx="3276581" cy="124067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5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3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7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1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7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3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0B45-980C-4611-A945-61217DB714B1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9A50-BB4B-4040-9DB5-0BD1A4EC9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  <p:sldLayoutId id="21474837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arinePower@lgs.slough.sch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865" y="985060"/>
            <a:ext cx="9144000" cy="2387600"/>
          </a:xfrm>
        </p:spPr>
        <p:txBody>
          <a:bodyPr/>
          <a:lstStyle/>
          <a:p>
            <a:r>
              <a:rPr lang="en-GB" dirty="0" smtClean="0"/>
              <a:t>Parent Forum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399" y="3653071"/>
            <a:ext cx="9144000" cy="1766454"/>
          </a:xfrm>
        </p:spPr>
        <p:txBody>
          <a:bodyPr/>
          <a:lstStyle/>
          <a:p>
            <a:r>
              <a:rPr lang="en-GB" dirty="0" smtClean="0"/>
              <a:t>Understanding Mental Health</a:t>
            </a:r>
            <a:endParaRPr lang="en-GB" dirty="0"/>
          </a:p>
        </p:txBody>
      </p:sp>
      <p:sp>
        <p:nvSpPr>
          <p:cNvPr id="4" name="AutoShape 2" descr="blob:https://langleygrammarschool-my.sharepoint.com/137eaa2d-8cf5-41a9-afa5-a30efce8c663"/>
          <p:cNvSpPr>
            <a:spLocks noChangeAspect="1" noChangeArrowheads="1"/>
          </p:cNvSpPr>
          <p:nvPr/>
        </p:nvSpPr>
        <p:spPr bwMode="auto">
          <a:xfrm>
            <a:off x="155574" y="-144463"/>
            <a:ext cx="5377007" cy="53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1426"/>
            <a:ext cx="6096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ways to wellbeing 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55EE1E-3109-C3CE-AD89-FF02A04A0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774" y="0"/>
            <a:ext cx="11012129" cy="73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4AA94B-F70C-4A30-A4ED-324F73A11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26" y="3036254"/>
            <a:ext cx="4475276" cy="141077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313CB91-B361-96BD-A6D0-96A21E110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56" t="25781" r="30142" b="24587"/>
          <a:stretch/>
        </p:blipFill>
        <p:spPr>
          <a:xfrm>
            <a:off x="5273263" y="2938673"/>
            <a:ext cx="2476739" cy="31396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857823B-B0FF-7AA7-5C04-DE42635F3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68" b="24157"/>
          <a:stretch/>
        </p:blipFill>
        <p:spPr>
          <a:xfrm>
            <a:off x="218115" y="4877534"/>
            <a:ext cx="3842887" cy="141077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C58A847-98B5-24A1-96A7-E1F5E6E3EE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97" t="4914" r="21764" b="31526"/>
          <a:stretch/>
        </p:blipFill>
        <p:spPr>
          <a:xfrm>
            <a:off x="8700982" y="3312615"/>
            <a:ext cx="2211357" cy="226492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F29F5FC-0249-B72A-AB31-561113795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867" y="309034"/>
            <a:ext cx="3191933" cy="2197100"/>
          </a:xfrm>
          <a:prstGeom prst="rect">
            <a:avLst/>
          </a:prstGeom>
        </p:spPr>
      </p:pic>
      <p:pic>
        <p:nvPicPr>
          <p:cNvPr id="5" name="Picture 7" descr="Text&#10;&#10;Description automatically generated">
            <a:extLst>
              <a:ext uri="{FF2B5EF4-FFF2-40B4-BE49-F238E27FC236}">
                <a16:creationId xmlns:a16="http://schemas.microsoft.com/office/drawing/2014/main" id="{2FC18E43-FD3B-BF7D-7D12-C7D64EBF0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6084" y="349251"/>
            <a:ext cx="2504723" cy="25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206A53-6453-9C16-3717-4AC1D09532A9}"/>
              </a:ext>
            </a:extLst>
          </p:cNvPr>
          <p:cNvSpPr txBox="1"/>
          <p:nvPr/>
        </p:nvSpPr>
        <p:spPr>
          <a:xfrm>
            <a:off x="474131" y="306044"/>
            <a:ext cx="4742828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333" b="1">
                <a:solidFill>
                  <a:schemeClr val="accent4"/>
                </a:solidFill>
                <a:latin typeface="Josefin Sans" pitchFamily="2" charset="77"/>
              </a:rPr>
              <a:t>CONTACT US </a:t>
            </a:r>
            <a:endParaRPr lang="en-US" sz="5333" b="1">
              <a:solidFill>
                <a:schemeClr val="accent4"/>
              </a:solidFill>
              <a:latin typeface="Josefin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2C5C8-17D8-FB8F-EF04-11BB2AAF55C8}"/>
              </a:ext>
            </a:extLst>
          </p:cNvPr>
          <p:cNvSpPr txBox="1"/>
          <p:nvPr/>
        </p:nvSpPr>
        <p:spPr>
          <a:xfrm>
            <a:off x="2323852" y="1818575"/>
            <a:ext cx="7544297" cy="151842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l"/>
            <a:endParaRPr lang="en-GB" sz="3200" b="1" dirty="0" smtClean="0">
              <a:solidFill>
                <a:schemeClr val="bg2"/>
              </a:solidFill>
              <a:latin typeface="Josefin Sans" pitchFamily="2" charset="77"/>
            </a:endParaRPr>
          </a:p>
          <a:p>
            <a:pPr algn="l"/>
            <a:r>
              <a:rPr lang="en-GB" sz="3200" b="1" dirty="0" smtClean="0">
                <a:latin typeface="Josefin Sans"/>
                <a:hlinkClick r:id="rId3"/>
              </a:rPr>
              <a:t>Safeguarding@lgs.slough.sch.uk</a:t>
            </a:r>
            <a:r>
              <a:rPr lang="en-GB" sz="3200" b="1" dirty="0" smtClean="0">
                <a:latin typeface="Josefin Sans"/>
              </a:rPr>
              <a:t> </a:t>
            </a:r>
          </a:p>
          <a:p>
            <a:pPr algn="l"/>
            <a:endParaRPr lang="en-GB" sz="2667" dirty="0"/>
          </a:p>
        </p:txBody>
      </p:sp>
    </p:spTree>
    <p:extLst>
      <p:ext uri="{BB962C8B-B14F-4D97-AF65-F5344CB8AC3E}">
        <p14:creationId xmlns:p14="http://schemas.microsoft.com/office/powerpoint/2010/main" val="2199397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Drop-in clinic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s://encrypted-tbn0.gstatic.com/images?q=tbn:ANd9GcTqsslY5jdQeC6ULx2UuJirLH3ft_l9a6LXHtVRKhvNsW0Yk0dN5i0Py4EgdEo:https://media.istockphoto.com/id/688337988/vector/modern-hospital-building-healthcare-system-medical-facility-with-all-departments.jpg%3Fs%3D612x612%26w%3D0%26k%3D20%26c%3DHMMgmSCgzZYaPMRB0N8KGgfrTjSVhXEwFPqNIRGOs7A%3D&amp;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1016"/>
            <a:ext cx="5117383" cy="39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0064" y="1228753"/>
            <a:ext cx="4562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any safeguarding or mental health support, please come to our first drop-in clinic on the </a:t>
            </a:r>
            <a:r>
              <a:rPr lang="en-GB" sz="2800" b="1" dirty="0" smtClean="0"/>
              <a:t>Wednesday 3</a:t>
            </a:r>
            <a:r>
              <a:rPr lang="en-GB" sz="2800" b="1" baseline="30000" dirty="0" smtClean="0"/>
              <a:t>rd</a:t>
            </a:r>
            <a:r>
              <a:rPr lang="en-GB" sz="2800" b="1" dirty="0" smtClean="0"/>
              <a:t> of January at 8:20 or 3:15. </a:t>
            </a:r>
          </a:p>
          <a:p>
            <a:endParaRPr lang="en-GB" b="1" dirty="0"/>
          </a:p>
          <a:p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1028" name="Picture 4" descr="Hand turning wooden cube text from OLD to New ways of thinking. New normal conce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64" y="3667432"/>
            <a:ext cx="4243542" cy="28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0.gstatic.com/images?q=tbn:ANd9GcQLm36ZttjguaPW5HBtrem8NqM-Q_bH6Z3Dp27PskbYozy_Uk54X2k6b3coMw:https://ww2.kqed.org/app/uploads/sites/23/2021/04/Overcome-cognitive-challenges.jpg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04" y="1150374"/>
            <a:ext cx="6640869" cy="48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91612" y="461284"/>
            <a:ext cx="91657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altLang="en-US" sz="4000" b="1" dirty="0">
              <a:solidFill>
                <a:srgbClr val="FF1F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6850" y="6324600"/>
            <a:ext cx="1139825" cy="153988"/>
          </a:xfr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fld id="{A25B5F4D-5A75-48AB-8C23-48503DD9A86B}" type="slidenum">
              <a:rPr lang="en-US" sz="1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sz="1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/>
          </p:cNvPr>
          <p:cNvSpPr txBox="1">
            <a:spLocks/>
          </p:cNvSpPr>
          <p:nvPr/>
        </p:nvSpPr>
        <p:spPr>
          <a:xfrm>
            <a:off x="706438" y="6324600"/>
            <a:ext cx="2093912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The Key Support Services Limited 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0502900" y="635000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ACT</a:t>
            </a:r>
            <a:endParaRPr lang="en-US" altLang="en-US" sz="1800" b="1" dirty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612" y="1379255"/>
            <a:ext cx="6096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Identify 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Take time for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 kind to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Connect with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Celebrate </a:t>
            </a:r>
            <a:r>
              <a:rPr lang="en-GB" sz="2400" dirty="0"/>
              <a:t>small successes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Set boundaries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Get the basics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Ask for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Learn to say </a:t>
            </a:r>
            <a:r>
              <a:rPr lang="en-GB" sz="2400" dirty="0" smtClean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Complete an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Follow the five ways to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Contact the school and GP or A&amp;E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Visit us on the first Wednesday of every month.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&quot;The Boy, the Mole, the Fox and the Horse&quot; is the gift that keeps on giving Feelings and Emotions, Non-Fiction Children's Books Home Library Essent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34" y="297736"/>
            <a:ext cx="4898371" cy="65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r="34129" b="-1"/>
          <a:stretch/>
        </p:blipFill>
        <p:spPr>
          <a:xfrm>
            <a:off x="7305964" y="13"/>
            <a:ext cx="5190836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82" y="858764"/>
            <a:ext cx="66164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Mental </a:t>
            </a:r>
            <a:r>
              <a:rPr lang="en-US" b="1" dirty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</a:t>
            </a:r>
            <a:r>
              <a:rPr lang="en-US" b="1" dirty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28" y="1383894"/>
            <a:ext cx="7689049" cy="533645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 smtClean="0"/>
              <a:t>We want to:</a:t>
            </a:r>
          </a:p>
          <a:p>
            <a:pPr lvl="0"/>
            <a:r>
              <a:rPr lang="en-GB" dirty="0"/>
              <a:t>support your understanding of what ‘mental health’ means; </a:t>
            </a:r>
          </a:p>
          <a:p>
            <a:pPr lvl="0"/>
            <a:r>
              <a:rPr lang="en-GB" dirty="0"/>
              <a:t>update on the national picture regarding young people and their mental health; </a:t>
            </a:r>
          </a:p>
          <a:p>
            <a:pPr lvl="0"/>
            <a:r>
              <a:rPr lang="en-GB" dirty="0"/>
              <a:t>provide an overview of what issues and trends we are seeing with students in school; </a:t>
            </a:r>
          </a:p>
          <a:p>
            <a:pPr lvl="0"/>
            <a:r>
              <a:rPr lang="en-GB" dirty="0"/>
              <a:t>help you to support your child if you or they have concerns about their mental health;</a:t>
            </a:r>
          </a:p>
          <a:p>
            <a:pPr lvl="0"/>
            <a:r>
              <a:rPr lang="en-GB" dirty="0"/>
              <a:t>signpost you to further sources of advice and </a:t>
            </a:r>
            <a:r>
              <a:rPr lang="en-GB" dirty="0" smtClean="0"/>
              <a:t>guidance</a:t>
            </a:r>
            <a:r>
              <a:rPr lang="en-GB" dirty="0"/>
              <a:t>;</a:t>
            </a:r>
          </a:p>
          <a:p>
            <a:pPr lvl="0"/>
            <a:r>
              <a:rPr lang="en-GB" dirty="0"/>
              <a:t>provide advice on how you can look after your own mental </a:t>
            </a:r>
            <a:r>
              <a:rPr lang="en-GB" dirty="0" smtClean="0"/>
              <a:t>health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8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'mental health' spelled out in scrabble le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2129"/>
            <a:ext cx="9155917" cy="32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8" y="3244850"/>
            <a:ext cx="10515600" cy="4351338"/>
          </a:xfrm>
        </p:spPr>
        <p:txBody>
          <a:bodyPr/>
          <a:lstStyle/>
          <a:p>
            <a:r>
              <a:rPr lang="en-GB" b="1" dirty="0"/>
              <a:t>Mental </a:t>
            </a:r>
            <a:r>
              <a:rPr lang="en-GB" b="1" dirty="0" smtClean="0"/>
              <a:t>health: </a:t>
            </a:r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all have mental health, just as we all have physical health</a:t>
            </a:r>
            <a:r>
              <a:rPr lang="en-GB" dirty="0" smtClean="0"/>
              <a:t>.</a:t>
            </a:r>
          </a:p>
          <a:p>
            <a:r>
              <a:rPr lang="en-GB" b="1" dirty="0"/>
              <a:t>Mental </a:t>
            </a:r>
            <a:r>
              <a:rPr lang="en-GB" b="1" dirty="0" smtClean="0"/>
              <a:t>wellbeing: </a:t>
            </a:r>
            <a:r>
              <a:rPr lang="en-GB" dirty="0"/>
              <a:t>the ability to cope with the day-to-day stresses of life, work productively, interact positively with others and realise our own </a:t>
            </a:r>
            <a:r>
              <a:rPr lang="en-GB" dirty="0" smtClean="0"/>
              <a:t>potential.</a:t>
            </a:r>
          </a:p>
          <a:p>
            <a:r>
              <a:rPr lang="en-GB" b="1" dirty="0"/>
              <a:t>Poor mental health</a:t>
            </a:r>
            <a:r>
              <a:rPr lang="en-GB" dirty="0" smtClean="0"/>
              <a:t>: when </a:t>
            </a:r>
            <a:r>
              <a:rPr lang="en-GB" dirty="0"/>
              <a:t>we are struggling with low mood, stress or anxiety. We all go through periods of experiencing poor mental </a:t>
            </a:r>
            <a:r>
              <a:rPr lang="en-GB" dirty="0" smtClean="0"/>
              <a:t>health.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4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443" y="3916363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53" y="1444487"/>
            <a:ext cx="6132443" cy="4351338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Mental health problems</a:t>
            </a:r>
            <a:r>
              <a:rPr lang="en-GB" dirty="0" smtClean="0"/>
              <a:t>: </a:t>
            </a:r>
            <a:r>
              <a:rPr lang="en-GB" dirty="0"/>
              <a:t>when difficult experiences or feelings go on for a long time and affect our ability to enjoy and live our lives in the way we </a:t>
            </a:r>
            <a:r>
              <a:rPr lang="en-GB" dirty="0" smtClean="0"/>
              <a:t>want</a:t>
            </a:r>
          </a:p>
          <a:p>
            <a:r>
              <a:rPr lang="en-GB" b="1" dirty="0"/>
              <a:t>Common mental health </a:t>
            </a:r>
            <a:r>
              <a:rPr lang="en-GB" b="1" dirty="0" smtClean="0"/>
              <a:t>problems</a:t>
            </a:r>
            <a:r>
              <a:rPr lang="en-GB" dirty="0" smtClean="0"/>
              <a:t>: these </a:t>
            </a:r>
            <a:r>
              <a:rPr lang="en-GB" dirty="0"/>
              <a:t>include depression, anxiety, phobias and obsessive-compulsive disorder (OCD). </a:t>
            </a:r>
            <a:endParaRPr lang="en-GB" dirty="0" smtClean="0"/>
          </a:p>
          <a:p>
            <a:r>
              <a:rPr lang="en-GB" b="1" dirty="0"/>
              <a:t>Severe mental health problems</a:t>
            </a:r>
            <a:r>
              <a:rPr lang="en-GB" dirty="0"/>
              <a:t>: These include conditions like schizophrenia and </a:t>
            </a:r>
            <a:r>
              <a:rPr lang="en-GB" dirty="0" smtClean="0"/>
              <a:t>bipolar. </a:t>
            </a:r>
            <a:r>
              <a:rPr lang="en-GB" dirty="0"/>
              <a:t>They </a:t>
            </a:r>
            <a:r>
              <a:rPr lang="en-GB" dirty="0" smtClean="0"/>
              <a:t>may </a:t>
            </a:r>
            <a:r>
              <a:rPr lang="en-GB" dirty="0"/>
              <a:t>require more complex and/or </a:t>
            </a:r>
            <a:r>
              <a:rPr lang="en-GB" dirty="0" err="1"/>
              <a:t>longterm</a:t>
            </a:r>
            <a:r>
              <a:rPr lang="en-GB" dirty="0"/>
              <a:t> treatments</a:t>
            </a:r>
          </a:p>
        </p:txBody>
      </p:sp>
      <p:pic>
        <p:nvPicPr>
          <p:cNvPr id="2050" name="Picture 2" descr="mental il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1467403"/>
            <a:ext cx="6003173" cy="39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humanresourcing.co.uk/wp-content/uploads/2022/05/istockphoto-1281326263-612x6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20" y="834887"/>
            <a:ext cx="6708353" cy="50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4887"/>
            <a:ext cx="4886739" cy="5342076"/>
          </a:xfrm>
        </p:spPr>
        <p:txBody>
          <a:bodyPr>
            <a:normAutofit/>
          </a:bodyPr>
          <a:lstStyle/>
          <a:p>
            <a:r>
              <a:rPr lang="en-GB" b="1" dirty="0"/>
              <a:t>Work-related stress </a:t>
            </a:r>
            <a:r>
              <a:rPr lang="en-GB" dirty="0"/>
              <a:t>is defined by the Health and Safety Executive as the adverse reaction people have to excessive pressure or other types of demand placed on them at </a:t>
            </a:r>
            <a:r>
              <a:rPr lang="en-GB" dirty="0" smtClean="0"/>
              <a:t>work</a:t>
            </a:r>
          </a:p>
          <a:p>
            <a:r>
              <a:rPr lang="en-GB" b="1" dirty="0" smtClean="0"/>
              <a:t>Burnout</a:t>
            </a:r>
            <a:r>
              <a:rPr lang="en-GB" dirty="0"/>
              <a:t>: refers to a collection of symptoms. You may feel exhausted, have little motivation for your job, feel irritable or anxious </a:t>
            </a:r>
          </a:p>
        </p:txBody>
      </p:sp>
    </p:spTree>
    <p:extLst>
      <p:ext uri="{BB962C8B-B14F-4D97-AF65-F5344CB8AC3E}">
        <p14:creationId xmlns:p14="http://schemas.microsoft.com/office/powerpoint/2010/main" val="8532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83" y="635645"/>
            <a:ext cx="3842685" cy="584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356850" y="6324600"/>
            <a:ext cx="1139825" cy="15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918603-5F20-4BED-B9B8-B4B52C16E6C7}" type="slidenum">
              <a:rPr lang="en-US" altLang="en-US" sz="1000" b="1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b="1" smtClean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6438" y="6324600"/>
            <a:ext cx="2093912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The Key Support Services Limited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548" y="472132"/>
            <a:ext cx="8903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Picture 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569843" y="1405086"/>
            <a:ext cx="857415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02A30"/>
                </a:solidFill>
                <a:latin typeface="-apple-system"/>
              </a:rPr>
              <a:t>One in five children and young people in England aged eight to 25 had a probable mental disorder in </a:t>
            </a:r>
            <a:r>
              <a:rPr lang="en-GB" sz="2400" b="1" dirty="0" smtClean="0">
                <a:solidFill>
                  <a:srgbClr val="202A30"/>
                </a:solidFill>
                <a:latin typeface="-apple-system"/>
              </a:rPr>
              <a:t>2023</a:t>
            </a:r>
          </a:p>
          <a:p>
            <a:endParaRPr lang="en-GB" sz="2400" b="1" dirty="0">
              <a:solidFill>
                <a:srgbClr val="202A30"/>
              </a:solidFill>
              <a:latin typeface="-apple-system"/>
            </a:endParaRPr>
          </a:p>
          <a:p>
            <a:r>
              <a:rPr lang="en-GB" sz="2400" dirty="0" smtClean="0"/>
              <a:t>20.3</a:t>
            </a:r>
            <a:r>
              <a:rPr lang="en-GB" sz="2400" dirty="0"/>
              <a:t>% of eight to 16-year-olds had a probable mental disorder</a:t>
            </a:r>
            <a:r>
              <a:rPr lang="en-GB" sz="2400" baseline="30000" dirty="0"/>
              <a:t> </a:t>
            </a:r>
            <a:r>
              <a:rPr lang="en-GB" sz="2400" dirty="0"/>
              <a:t>in 2023. Among 17 to 19-year-olds, the proportion was 23.3%, while in 20 to 25-year-olds it was 21.7</a:t>
            </a:r>
            <a:r>
              <a:rPr lang="en-GB" sz="2400" dirty="0" smtClean="0"/>
              <a:t>%</a:t>
            </a:r>
          </a:p>
          <a:p>
            <a:endParaRPr lang="en-GB" sz="2400" b="1" dirty="0">
              <a:solidFill>
                <a:srgbClr val="202A30"/>
              </a:solidFill>
              <a:latin typeface="-apple-system"/>
            </a:endParaRPr>
          </a:p>
          <a:p>
            <a:r>
              <a:rPr lang="en-GB" sz="2400" b="1" dirty="0"/>
              <a:t>NHS Mental Health Director Claire Murdoch said</a:t>
            </a:r>
            <a:r>
              <a:rPr lang="en-GB" sz="2400" dirty="0"/>
              <a:t>: “Today’s report shows the continued unprecedented pressures faced by young people and reflects the increased demand for NHS children’s mental health services</a:t>
            </a:r>
            <a:r>
              <a:rPr lang="en-GB" sz="2400" dirty="0" smtClean="0"/>
              <a:t>.’</a:t>
            </a:r>
          </a:p>
          <a:p>
            <a:endParaRPr lang="en-GB" b="1" dirty="0">
              <a:solidFill>
                <a:srgbClr val="202A30"/>
              </a:solidFill>
              <a:latin typeface="-apple-system"/>
            </a:endParaRPr>
          </a:p>
          <a:p>
            <a:endParaRPr lang="en-GB" b="1" dirty="0" smtClean="0">
              <a:solidFill>
                <a:srgbClr val="202A30"/>
              </a:solidFill>
              <a:latin typeface="-apple-system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tips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Identify </a:t>
            </a:r>
            <a:r>
              <a:rPr lang="en-GB" dirty="0" smtClean="0"/>
              <a:t>triggers</a:t>
            </a:r>
          </a:p>
          <a:p>
            <a:r>
              <a:rPr lang="en-GB" dirty="0"/>
              <a:t>Take time for </a:t>
            </a:r>
            <a:r>
              <a:rPr lang="en-GB" dirty="0" smtClean="0"/>
              <a:t>yourself</a:t>
            </a:r>
          </a:p>
          <a:p>
            <a:r>
              <a:rPr lang="en-GB" dirty="0" smtClean="0"/>
              <a:t>Be </a:t>
            </a:r>
            <a:r>
              <a:rPr lang="en-GB" dirty="0"/>
              <a:t>kind to </a:t>
            </a:r>
            <a:r>
              <a:rPr lang="en-GB" dirty="0" smtClean="0"/>
              <a:t>yourself</a:t>
            </a:r>
          </a:p>
          <a:p>
            <a:r>
              <a:rPr lang="en-GB" dirty="0"/>
              <a:t>Connect with </a:t>
            </a:r>
            <a:r>
              <a:rPr lang="en-GB" dirty="0" smtClean="0"/>
              <a:t>friends</a:t>
            </a:r>
          </a:p>
          <a:p>
            <a:r>
              <a:rPr lang="en-GB" dirty="0" smtClean="0"/>
              <a:t>Celebrate </a:t>
            </a:r>
            <a:r>
              <a:rPr lang="en-GB" dirty="0"/>
              <a:t>small </a:t>
            </a:r>
            <a:r>
              <a:rPr lang="en-GB" dirty="0" smtClean="0"/>
              <a:t>successes</a:t>
            </a:r>
          </a:p>
          <a:p>
            <a:r>
              <a:rPr lang="en-GB" dirty="0" smtClean="0"/>
              <a:t>Set boundaries </a:t>
            </a:r>
          </a:p>
          <a:p>
            <a:r>
              <a:rPr lang="en-GB" dirty="0" smtClean="0"/>
              <a:t>Get the </a:t>
            </a:r>
            <a:r>
              <a:rPr lang="en-GB" dirty="0"/>
              <a:t>b</a:t>
            </a:r>
            <a:r>
              <a:rPr lang="en-GB" dirty="0" smtClean="0"/>
              <a:t>asics right</a:t>
            </a:r>
          </a:p>
          <a:p>
            <a:r>
              <a:rPr lang="en-GB" dirty="0" smtClean="0"/>
              <a:t>Ask for help</a:t>
            </a:r>
          </a:p>
          <a:p>
            <a:r>
              <a:rPr lang="en-GB" dirty="0" smtClean="0"/>
              <a:t>Learn to say no</a:t>
            </a:r>
            <a:endParaRPr lang="en-GB" dirty="0"/>
          </a:p>
        </p:txBody>
      </p:sp>
      <p:pic>
        <p:nvPicPr>
          <p:cNvPr id="4" name="Picture 2" descr="brain exercise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43" y="1289969"/>
            <a:ext cx="6515992" cy="48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67" y="1193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49" y="1268361"/>
            <a:ext cx="6151587" cy="52307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Attempted suicide is a major health problem amongst young people. Young woman and girls make the highest number of suicide attempts between the ages of 15 and 19</a:t>
            </a:r>
          </a:p>
          <a:p>
            <a:r>
              <a:rPr lang="en-GB" dirty="0" smtClean="0"/>
              <a:t>It </a:t>
            </a:r>
            <a:r>
              <a:rPr lang="en-GB" dirty="0"/>
              <a:t>is estimated that 9% of 16-24 year olds have attempted suicide at some point in their life</a:t>
            </a:r>
            <a:r>
              <a:rPr lang="en-GB" dirty="0" smtClean="0"/>
              <a:t>.</a:t>
            </a:r>
          </a:p>
          <a:p>
            <a:r>
              <a:rPr lang="en-GB" dirty="0"/>
              <a:t>Suicide can be a result of a build up of stressors in someone who has limited protective and resilience factors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Be alert to children expressing:</a:t>
            </a:r>
          </a:p>
          <a:p>
            <a:pPr lvl="1"/>
            <a:r>
              <a:rPr lang="en-GB" dirty="0" smtClean="0"/>
              <a:t>Negative thoughts </a:t>
            </a:r>
          </a:p>
          <a:p>
            <a:pPr lvl="1"/>
            <a:r>
              <a:rPr lang="en-GB" dirty="0" smtClean="0"/>
              <a:t>Changes in physical appearance</a:t>
            </a:r>
          </a:p>
          <a:p>
            <a:pPr lvl="1"/>
            <a:r>
              <a:rPr lang="en-GB" dirty="0" smtClean="0"/>
              <a:t>Behaviour changes</a:t>
            </a:r>
          </a:p>
          <a:p>
            <a:r>
              <a:rPr lang="en-GB" dirty="0" smtClean="0"/>
              <a:t>It is ok to speak with your child should you be concerned</a:t>
            </a:r>
          </a:p>
          <a:p>
            <a:r>
              <a:rPr lang="en-GB" dirty="0" smtClean="0"/>
              <a:t>Contact GP or A&amp;E and alert the school.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hand outstretched with words stop suic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87" y="1268361"/>
            <a:ext cx="5939313" cy="4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141899">
            <a:off x="100210" y="887445"/>
            <a:ext cx="8805928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</a:t>
            </a:r>
            <a:b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FF1F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81" y="3923072"/>
            <a:ext cx="10318063" cy="28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453e27-3829-4ec1-8ac0-c559a1fb38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7559D8F6D4447B9326BDF20585A79" ma:contentTypeVersion="17" ma:contentTypeDescription="Create a new document." ma:contentTypeScope="" ma:versionID="a3e73352c4e8590265df04c348bef01f">
  <xsd:schema xmlns:xsd="http://www.w3.org/2001/XMLSchema" xmlns:xs="http://www.w3.org/2001/XMLSchema" xmlns:p="http://schemas.microsoft.com/office/2006/metadata/properties" xmlns:ns3="10453e27-3829-4ec1-8ac0-c559a1fb3830" xmlns:ns4="3cfc8b1f-fed5-4047-9d02-9276f5073da5" targetNamespace="http://schemas.microsoft.com/office/2006/metadata/properties" ma:root="true" ma:fieldsID="a29c05515f445b131df23194bbc9336b" ns3:_="" ns4:_="">
    <xsd:import namespace="10453e27-3829-4ec1-8ac0-c559a1fb3830"/>
    <xsd:import namespace="3cfc8b1f-fed5-4047-9d02-9276f5073d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53e27-3829-4ec1-8ac0-c559a1fb3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8b1f-fed5-4047-9d02-9276f5073d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9433A-B73F-4668-A716-7F2948AC6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E197C7-590D-4F4E-A0E1-7DF6F6843A0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3cfc8b1f-fed5-4047-9d02-9276f5073da5"/>
    <ds:schemaRef ds:uri="10453e27-3829-4ec1-8ac0-c559a1fb383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691BEA-8B05-40C1-9814-C6DB4689E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53e27-3829-4ec1-8ac0-c559a1fb3830"/>
    <ds:schemaRef ds:uri="3cfc8b1f-fed5-4047-9d02-9276f507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6976</TotalTime>
  <Words>646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-apple-system</vt:lpstr>
      <vt:lpstr>Arial</vt:lpstr>
      <vt:lpstr>Calibri</vt:lpstr>
      <vt:lpstr>Calibri Light</vt:lpstr>
      <vt:lpstr>Josefin Sans</vt:lpstr>
      <vt:lpstr>MS Mincho</vt:lpstr>
      <vt:lpstr>Times New Roman</vt:lpstr>
      <vt:lpstr>Office Theme</vt:lpstr>
      <vt:lpstr>Parent Forum </vt:lpstr>
      <vt:lpstr>Understanding Mental Health  </vt:lpstr>
      <vt:lpstr>PowerPoint Presentation</vt:lpstr>
      <vt:lpstr>PowerPoint Presentation</vt:lpstr>
      <vt:lpstr>PowerPoint Presentation</vt:lpstr>
      <vt:lpstr>PowerPoint Presentation</vt:lpstr>
      <vt:lpstr>Preventative tips </vt:lpstr>
      <vt:lpstr>Suicide </vt:lpstr>
      <vt:lpstr>Action Plan  Framework </vt:lpstr>
      <vt:lpstr>Five ways to wellbeing </vt:lpstr>
      <vt:lpstr>PowerPoint Presentation</vt:lpstr>
      <vt:lpstr>PowerPoint Presentation</vt:lpstr>
      <vt:lpstr>Drop-in clinic </vt:lpstr>
      <vt:lpstr>PowerPoint Presentation</vt:lpstr>
      <vt:lpstr>PowerPoint Presentation</vt:lpstr>
    </vt:vector>
  </TitlesOfParts>
  <Company>Christs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Dobbs</dc:creator>
  <cp:lastModifiedBy>Nicola Dobbs</cp:lastModifiedBy>
  <cp:revision>157</cp:revision>
  <cp:lastPrinted>2023-06-21T13:58:15Z</cp:lastPrinted>
  <dcterms:created xsi:type="dcterms:W3CDTF">2023-01-25T07:59:04Z</dcterms:created>
  <dcterms:modified xsi:type="dcterms:W3CDTF">2023-12-15T12:03:34Z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0x0101009197559D8F6D4447B9326BDF20585A79</vt:lpwstr>
  </property>
</Properties>
</file>