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351" r:id="rId2"/>
    <p:sldId id="356" r:id="rId3"/>
    <p:sldId id="329" r:id="rId4"/>
    <p:sldId id="350" r:id="rId5"/>
    <p:sldId id="349" r:id="rId6"/>
    <p:sldId id="286" r:id="rId7"/>
    <p:sldId id="292" r:id="rId8"/>
    <p:sldId id="279" r:id="rId9"/>
    <p:sldId id="263" r:id="rId10"/>
    <p:sldId id="348" r:id="rId11"/>
    <p:sldId id="287" r:id="rId12"/>
    <p:sldId id="357" r:id="rId13"/>
    <p:sldId id="352" r:id="rId14"/>
    <p:sldId id="353" r:id="rId15"/>
    <p:sldId id="295" r:id="rId16"/>
    <p:sldId id="261" r:id="rId17"/>
    <p:sldId id="316" r:id="rId18"/>
    <p:sldId id="262" r:id="rId19"/>
    <p:sldId id="293" r:id="rId20"/>
    <p:sldId id="290" r:id="rId21"/>
    <p:sldId id="296" r:id="rId22"/>
    <p:sldId id="304" r:id="rId23"/>
    <p:sldId id="354" r:id="rId24"/>
    <p:sldId id="355" r:id="rId25"/>
    <p:sldId id="35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00B0F0"/>
    <a:srgbClr val="0091EA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0C664-ED0B-C38B-4C1E-835FD6181A87}" v="11" dt="2025-09-16T13:20:33.417"/>
    <p1510:client id="{D6DB48D9-E0B1-06A2-3D98-1D623794D160}" v="191" dt="2025-09-14T16:52:41.343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94615"/>
  </p:normalViewPr>
  <p:slideViewPr>
    <p:cSldViewPr>
      <p:cViewPr varScale="1">
        <p:scale>
          <a:sx n="64" d="100"/>
          <a:sy n="64" d="100"/>
        </p:scale>
        <p:origin x="17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NO%20NAME%201\Head%20of%20Sixth%20Form%202\Destinations\Destinations%202025\Charts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1">
                  <c:v>Queen Mary's</c:v>
                </c:pt>
                <c:pt idx="2">
                  <c:v>King's College London</c:v>
                </c:pt>
                <c:pt idx="3">
                  <c:v>Southampton</c:v>
                </c:pt>
                <c:pt idx="4">
                  <c:v>Warwick</c:v>
                </c:pt>
                <c:pt idx="5">
                  <c:v>UCL</c:v>
                </c:pt>
                <c:pt idx="6">
                  <c:v>City St Georges</c:v>
                </c:pt>
                <c:pt idx="7">
                  <c:v>Royal Holloway</c:v>
                </c:pt>
                <c:pt idx="8">
                  <c:v>Imperial College London</c:v>
                </c:pt>
                <c:pt idx="9">
                  <c:v>Oxbridge</c:v>
                </c:pt>
                <c:pt idx="10">
                  <c:v>Bath</c:v>
                </c:pt>
                <c:pt idx="11">
                  <c:v>Nottingham</c:v>
                </c:pt>
                <c:pt idx="12">
                  <c:v>Birmingham</c:v>
                </c:pt>
                <c:pt idx="13">
                  <c:v>Cardiff</c:v>
                </c:pt>
                <c:pt idx="14">
                  <c:v>LSE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1">
                  <c:v>32</c:v>
                </c:pt>
                <c:pt idx="2">
                  <c:v>20</c:v>
                </c:pt>
                <c:pt idx="3">
                  <c:v>19</c:v>
                </c:pt>
                <c:pt idx="4">
                  <c:v>18</c:v>
                </c:pt>
                <c:pt idx="5">
                  <c:v>14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D3-9541-BBAB-6A7AEB3E2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5522480"/>
        <c:axId val="1621220496"/>
      </c:barChart>
      <c:catAx>
        <c:axId val="162552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220496"/>
        <c:crosses val="autoZero"/>
        <c:auto val="1"/>
        <c:lblAlgn val="ctr"/>
        <c:lblOffset val="100"/>
        <c:noMultiLvlLbl val="0"/>
      </c:catAx>
      <c:valAx>
        <c:axId val="162122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52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3FA26-1159-44A6-8EC2-AA574D39E27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1FBABE-A862-4C59-9023-1F01A061DB2C}">
      <dgm:prSet/>
      <dgm:spPr/>
      <dgm:t>
        <a:bodyPr/>
        <a:lstStyle/>
        <a:p>
          <a:r>
            <a:rPr lang="en-US" dirty="0" err="1"/>
            <a:t>Mr</a:t>
          </a:r>
          <a:r>
            <a:rPr lang="en-US" dirty="0"/>
            <a:t> Harding			Headteacher</a:t>
          </a:r>
        </a:p>
      </dgm:t>
    </dgm:pt>
    <dgm:pt modelId="{13C9B172-E42B-4991-824F-B5AFF791118E}" type="parTrans" cxnId="{187390B5-2904-490D-8330-D34AA1D27DA5}">
      <dgm:prSet/>
      <dgm:spPr/>
      <dgm:t>
        <a:bodyPr/>
        <a:lstStyle/>
        <a:p>
          <a:endParaRPr lang="en-US"/>
        </a:p>
      </dgm:t>
    </dgm:pt>
    <dgm:pt modelId="{3E72B1A4-0215-494B-90AD-1CDDE76023FA}" type="sibTrans" cxnId="{187390B5-2904-490D-8330-D34AA1D27DA5}">
      <dgm:prSet/>
      <dgm:spPr/>
      <dgm:t>
        <a:bodyPr/>
        <a:lstStyle/>
        <a:p>
          <a:endParaRPr lang="en-US"/>
        </a:p>
      </dgm:t>
    </dgm:pt>
    <dgm:pt modelId="{E02D764D-06B9-4C66-937F-0F5E6BABA0D9}">
      <dgm:prSet/>
      <dgm:spPr/>
      <dgm:t>
        <a:bodyPr/>
        <a:lstStyle/>
        <a:p>
          <a:r>
            <a:rPr lang="en-US" dirty="0" err="1"/>
            <a:t>Ms</a:t>
          </a:r>
          <a:r>
            <a:rPr lang="en-US" dirty="0"/>
            <a:t> Makowski			Director of Sixth Form</a:t>
          </a:r>
        </a:p>
      </dgm:t>
    </dgm:pt>
    <dgm:pt modelId="{6ACD070C-D839-4207-AEC8-6853F7DCF580}" type="parTrans" cxnId="{3E894F08-F8A3-49F4-A951-2ACE22F57977}">
      <dgm:prSet/>
      <dgm:spPr/>
      <dgm:t>
        <a:bodyPr/>
        <a:lstStyle/>
        <a:p>
          <a:endParaRPr lang="en-US"/>
        </a:p>
      </dgm:t>
    </dgm:pt>
    <dgm:pt modelId="{490E9648-C69C-4C1C-AC49-9C2DD9B5399F}" type="sibTrans" cxnId="{3E894F08-F8A3-49F4-A951-2ACE22F57977}">
      <dgm:prSet/>
      <dgm:spPr/>
      <dgm:t>
        <a:bodyPr/>
        <a:lstStyle/>
        <a:p>
          <a:endParaRPr lang="en-US"/>
        </a:p>
      </dgm:t>
    </dgm:pt>
    <dgm:pt modelId="{46B20A4D-DD26-40F0-B8EA-5641B5302299}">
      <dgm:prSet/>
      <dgm:spPr/>
      <dgm:t>
        <a:bodyPr/>
        <a:lstStyle/>
        <a:p>
          <a:r>
            <a:rPr lang="en-US" dirty="0" err="1"/>
            <a:t>Mr</a:t>
          </a:r>
          <a:r>
            <a:rPr lang="en-US" dirty="0"/>
            <a:t> Aplin			Deputy Director of Sixth Form	</a:t>
          </a:r>
        </a:p>
      </dgm:t>
    </dgm:pt>
    <dgm:pt modelId="{E30285B7-B3DF-40BE-9ADB-A3C6B0F505ED}" type="parTrans" cxnId="{D5735ADF-EA3A-455D-852F-19DB7424E00B}">
      <dgm:prSet/>
      <dgm:spPr/>
      <dgm:t>
        <a:bodyPr/>
        <a:lstStyle/>
        <a:p>
          <a:endParaRPr lang="en-US"/>
        </a:p>
      </dgm:t>
    </dgm:pt>
    <dgm:pt modelId="{3124AF79-D51F-403C-854F-33570D95DA13}" type="sibTrans" cxnId="{D5735ADF-EA3A-455D-852F-19DB7424E00B}">
      <dgm:prSet/>
      <dgm:spPr/>
      <dgm:t>
        <a:bodyPr/>
        <a:lstStyle/>
        <a:p>
          <a:endParaRPr lang="en-US"/>
        </a:p>
      </dgm:t>
    </dgm:pt>
    <dgm:pt modelId="{0229E723-3265-47C5-9337-B143349BEB24}">
      <dgm:prSet/>
      <dgm:spPr/>
      <dgm:t>
        <a:bodyPr/>
        <a:lstStyle/>
        <a:p>
          <a:r>
            <a:rPr lang="en-US" dirty="0"/>
            <a:t>Miss Butler			Deputy Director of Sixth Form</a:t>
          </a:r>
        </a:p>
      </dgm:t>
    </dgm:pt>
    <dgm:pt modelId="{28FA9ADC-5055-47A8-8E15-96DA5368B1AF}" type="parTrans" cxnId="{05B59D05-DBFF-4F8F-A2C2-7B1B3B5E64A4}">
      <dgm:prSet/>
      <dgm:spPr/>
      <dgm:t>
        <a:bodyPr/>
        <a:lstStyle/>
        <a:p>
          <a:endParaRPr lang="en-US"/>
        </a:p>
      </dgm:t>
    </dgm:pt>
    <dgm:pt modelId="{AD7DF19E-ECE7-4EF5-98B7-C3FA9E4F5FB5}" type="sibTrans" cxnId="{05B59D05-DBFF-4F8F-A2C2-7B1B3B5E64A4}">
      <dgm:prSet/>
      <dgm:spPr/>
      <dgm:t>
        <a:bodyPr/>
        <a:lstStyle/>
        <a:p>
          <a:endParaRPr lang="en-US"/>
        </a:p>
      </dgm:t>
    </dgm:pt>
    <dgm:pt modelId="{83CCF75D-AB78-4286-8231-8D74E1F5F7CB}">
      <dgm:prSet/>
      <dgm:spPr/>
      <dgm:t>
        <a:bodyPr/>
        <a:lstStyle/>
        <a:p>
          <a:r>
            <a:rPr lang="en-US" dirty="0" err="1"/>
            <a:t>Mr</a:t>
          </a:r>
          <a:r>
            <a:rPr lang="en-US" dirty="0"/>
            <a:t> Berrow and </a:t>
          </a:r>
          <a:r>
            <a:rPr lang="en-US" dirty="0" err="1"/>
            <a:t>Mrs</a:t>
          </a:r>
          <a:r>
            <a:rPr lang="en-US" dirty="0"/>
            <a:t> Jenkins	Sixth Form Senior Tutor</a:t>
          </a:r>
        </a:p>
      </dgm:t>
    </dgm:pt>
    <dgm:pt modelId="{6630D52C-0C00-4106-A9B2-1998A23746E9}" type="parTrans" cxnId="{C5191C56-B105-4074-AF2C-AF4E85C4FA75}">
      <dgm:prSet/>
      <dgm:spPr/>
      <dgm:t>
        <a:bodyPr/>
        <a:lstStyle/>
        <a:p>
          <a:endParaRPr lang="en-US"/>
        </a:p>
      </dgm:t>
    </dgm:pt>
    <dgm:pt modelId="{D55B462A-6FAD-473F-B630-29EED40B50C4}" type="sibTrans" cxnId="{C5191C56-B105-4074-AF2C-AF4E85C4FA75}">
      <dgm:prSet/>
      <dgm:spPr/>
      <dgm:t>
        <a:bodyPr/>
        <a:lstStyle/>
        <a:p>
          <a:endParaRPr lang="en-US"/>
        </a:p>
      </dgm:t>
    </dgm:pt>
    <dgm:pt modelId="{D6520AFE-FE40-4F65-9A95-81821B4C94FE}">
      <dgm:prSet/>
      <dgm:spPr/>
      <dgm:t>
        <a:bodyPr/>
        <a:lstStyle/>
        <a:p>
          <a:r>
            <a:rPr lang="en-US" dirty="0" err="1"/>
            <a:t>Mr</a:t>
          </a:r>
          <a:r>
            <a:rPr lang="en-US" dirty="0"/>
            <a:t> Langford			EPQ/Academic Mentor/ Oxbridge Pathway Lead.</a:t>
          </a:r>
        </a:p>
      </dgm:t>
    </dgm:pt>
    <dgm:pt modelId="{2FD156E0-1930-43CC-8527-C7AE609DF68F}" type="parTrans" cxnId="{D183542E-2D50-4B79-A7F2-9374E68ABE58}">
      <dgm:prSet/>
      <dgm:spPr/>
      <dgm:t>
        <a:bodyPr/>
        <a:lstStyle/>
        <a:p>
          <a:endParaRPr lang="en-US"/>
        </a:p>
      </dgm:t>
    </dgm:pt>
    <dgm:pt modelId="{991489F2-4B17-4473-BBE8-CAD2C076A93F}" type="sibTrans" cxnId="{D183542E-2D50-4B79-A7F2-9374E68ABE58}">
      <dgm:prSet/>
      <dgm:spPr/>
      <dgm:t>
        <a:bodyPr/>
        <a:lstStyle/>
        <a:p>
          <a:endParaRPr lang="en-US"/>
        </a:p>
      </dgm:t>
    </dgm:pt>
    <dgm:pt modelId="{E3897B73-366E-47B5-8E52-2E46D8337880}">
      <dgm:prSet/>
      <dgm:spPr/>
      <dgm:t>
        <a:bodyPr/>
        <a:lstStyle/>
        <a:p>
          <a:pPr rtl="0"/>
          <a:r>
            <a:rPr lang="en-US" dirty="0" err="1"/>
            <a:t>Mrs</a:t>
          </a:r>
          <a:r>
            <a:rPr lang="en-US" dirty="0">
              <a:latin typeface="Calibri Light" panose="020F0302020204030204"/>
            </a:rPr>
            <a:t> </a:t>
          </a:r>
          <a:r>
            <a: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Kirby </a:t>
          </a:r>
          <a:r>
            <a:rPr lang="en-US" dirty="0">
              <a:latin typeface="Calibri Light" panose="020F0302020204030204"/>
            </a:rPr>
            <a:t>          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Sixth</a:t>
          </a:r>
          <a:r>
            <a:rPr lang="en-US" dirty="0"/>
            <a:t> Form Administrator/Student Manager</a:t>
          </a:r>
          <a:endParaRPr lang="en-US" dirty="0">
            <a:latin typeface="Calibri Light" panose="020F0302020204030204"/>
          </a:endParaRPr>
        </a:p>
      </dgm:t>
    </dgm:pt>
    <dgm:pt modelId="{06AC2759-5026-4870-A62E-59BAEC2396EE}" type="parTrans" cxnId="{482C5B42-C0DA-408D-A037-41168C38469F}">
      <dgm:prSet/>
      <dgm:spPr/>
      <dgm:t>
        <a:bodyPr/>
        <a:lstStyle/>
        <a:p>
          <a:endParaRPr lang="en-US"/>
        </a:p>
      </dgm:t>
    </dgm:pt>
    <dgm:pt modelId="{A948DBDF-E00C-4BD0-8C5D-23202A385343}" type="sibTrans" cxnId="{482C5B42-C0DA-408D-A037-41168C38469F}">
      <dgm:prSet/>
      <dgm:spPr/>
      <dgm:t>
        <a:bodyPr/>
        <a:lstStyle/>
        <a:p>
          <a:endParaRPr lang="en-US"/>
        </a:p>
      </dgm:t>
    </dgm:pt>
    <dgm:pt modelId="{96A9727D-9BBF-40BF-952C-9855915D0173}">
      <dgm:prSet/>
      <dgm:spPr/>
      <dgm:t>
        <a:bodyPr/>
        <a:lstStyle/>
        <a:p>
          <a:r>
            <a:rPr lang="en-US" dirty="0"/>
            <a:t>Sixth Form Tutors</a:t>
          </a:r>
        </a:p>
      </dgm:t>
    </dgm:pt>
    <dgm:pt modelId="{C7B9D9AA-37DF-4F15-9D1E-2779265F63CA}" type="parTrans" cxnId="{2848ECDF-2775-464B-A2A4-54CA9DD7769B}">
      <dgm:prSet/>
      <dgm:spPr/>
      <dgm:t>
        <a:bodyPr/>
        <a:lstStyle/>
        <a:p>
          <a:endParaRPr lang="en-US"/>
        </a:p>
      </dgm:t>
    </dgm:pt>
    <dgm:pt modelId="{3635FE39-D349-4514-BE0B-539FB34F1DD1}" type="sibTrans" cxnId="{2848ECDF-2775-464B-A2A4-54CA9DD7769B}">
      <dgm:prSet/>
      <dgm:spPr/>
      <dgm:t>
        <a:bodyPr/>
        <a:lstStyle/>
        <a:p>
          <a:endParaRPr lang="en-US"/>
        </a:p>
      </dgm:t>
    </dgm:pt>
    <dgm:pt modelId="{E404C5EE-323A-4F2A-AE3B-EA948A75987E}">
      <dgm:prSet/>
      <dgm:spPr/>
      <dgm:t>
        <a:bodyPr/>
        <a:lstStyle/>
        <a:p>
          <a:pPr rtl="0"/>
          <a:r>
            <a:rPr lang="en-US" dirty="0"/>
            <a:t>Student Leadership </a:t>
          </a:r>
          <a:r>
            <a:rPr lang="en-US" dirty="0">
              <a:latin typeface="+mn-lt"/>
            </a:rPr>
            <a:t>Team      Dhyan, Sanvi, Akaisha, Pavleen and Frankie</a:t>
          </a:r>
        </a:p>
      </dgm:t>
    </dgm:pt>
    <dgm:pt modelId="{A0391257-58AD-49CC-8258-F477BF9B384B}" type="parTrans" cxnId="{846C38E5-67AA-4B59-8A3D-3B3DDC66E120}">
      <dgm:prSet/>
      <dgm:spPr/>
      <dgm:t>
        <a:bodyPr/>
        <a:lstStyle/>
        <a:p>
          <a:endParaRPr lang="en-US"/>
        </a:p>
      </dgm:t>
    </dgm:pt>
    <dgm:pt modelId="{124E7172-FDA5-4A8D-BA1F-15F9C34ADE19}" type="sibTrans" cxnId="{846C38E5-67AA-4B59-8A3D-3B3DDC66E120}">
      <dgm:prSet/>
      <dgm:spPr/>
      <dgm:t>
        <a:bodyPr/>
        <a:lstStyle/>
        <a:p>
          <a:endParaRPr lang="en-US"/>
        </a:p>
      </dgm:t>
    </dgm:pt>
    <dgm:pt modelId="{ABBB0717-D71D-7447-88C5-537F3BD56795}" type="pres">
      <dgm:prSet presAssocID="{BCE3FA26-1159-44A6-8EC2-AA574D39E279}" presName="vert0" presStyleCnt="0">
        <dgm:presLayoutVars>
          <dgm:dir/>
          <dgm:animOne val="branch"/>
          <dgm:animLvl val="lvl"/>
        </dgm:presLayoutVars>
      </dgm:prSet>
      <dgm:spPr/>
    </dgm:pt>
    <dgm:pt modelId="{05DE7061-7B46-6347-882D-FF11F89E0CF0}" type="pres">
      <dgm:prSet presAssocID="{A21FBABE-A862-4C59-9023-1F01A061DB2C}" presName="thickLine" presStyleLbl="alignNode1" presStyleIdx="0" presStyleCnt="9"/>
      <dgm:spPr/>
    </dgm:pt>
    <dgm:pt modelId="{0A1A7EED-5A40-8048-A5F2-EF44C04EDEF8}" type="pres">
      <dgm:prSet presAssocID="{A21FBABE-A862-4C59-9023-1F01A061DB2C}" presName="horz1" presStyleCnt="0"/>
      <dgm:spPr/>
    </dgm:pt>
    <dgm:pt modelId="{315243D2-F8E7-2A41-8BAA-1C031359BC79}" type="pres">
      <dgm:prSet presAssocID="{A21FBABE-A862-4C59-9023-1F01A061DB2C}" presName="tx1" presStyleLbl="revTx" presStyleIdx="0" presStyleCnt="9"/>
      <dgm:spPr/>
    </dgm:pt>
    <dgm:pt modelId="{EA9494E5-31D7-CE43-9DF6-0A418635D243}" type="pres">
      <dgm:prSet presAssocID="{A21FBABE-A862-4C59-9023-1F01A061DB2C}" presName="vert1" presStyleCnt="0"/>
      <dgm:spPr/>
    </dgm:pt>
    <dgm:pt modelId="{4E8F4C2F-742F-3F4B-AE92-2843EE911917}" type="pres">
      <dgm:prSet presAssocID="{E02D764D-06B9-4C66-937F-0F5E6BABA0D9}" presName="thickLine" presStyleLbl="alignNode1" presStyleIdx="1" presStyleCnt="9"/>
      <dgm:spPr/>
    </dgm:pt>
    <dgm:pt modelId="{AEBD91B0-7A99-C842-B1D3-F29CBD7FE646}" type="pres">
      <dgm:prSet presAssocID="{E02D764D-06B9-4C66-937F-0F5E6BABA0D9}" presName="horz1" presStyleCnt="0"/>
      <dgm:spPr/>
    </dgm:pt>
    <dgm:pt modelId="{58CD9DA8-1A73-BE47-B888-7852F68F859B}" type="pres">
      <dgm:prSet presAssocID="{E02D764D-06B9-4C66-937F-0F5E6BABA0D9}" presName="tx1" presStyleLbl="revTx" presStyleIdx="1" presStyleCnt="9"/>
      <dgm:spPr/>
    </dgm:pt>
    <dgm:pt modelId="{B32B5652-8DA6-394C-A2EE-AA5AC4CD4DDB}" type="pres">
      <dgm:prSet presAssocID="{E02D764D-06B9-4C66-937F-0F5E6BABA0D9}" presName="vert1" presStyleCnt="0"/>
      <dgm:spPr/>
    </dgm:pt>
    <dgm:pt modelId="{FD3B9EE1-0DE5-314B-A1C7-21DC8B6C9E1D}" type="pres">
      <dgm:prSet presAssocID="{46B20A4D-DD26-40F0-B8EA-5641B5302299}" presName="thickLine" presStyleLbl="alignNode1" presStyleIdx="2" presStyleCnt="9"/>
      <dgm:spPr/>
    </dgm:pt>
    <dgm:pt modelId="{0F5E0ECB-1FC1-C449-8CDE-9026D9B09838}" type="pres">
      <dgm:prSet presAssocID="{46B20A4D-DD26-40F0-B8EA-5641B5302299}" presName="horz1" presStyleCnt="0"/>
      <dgm:spPr/>
    </dgm:pt>
    <dgm:pt modelId="{09654F0C-203A-4B4E-8B54-E3B30D4E2C30}" type="pres">
      <dgm:prSet presAssocID="{46B20A4D-DD26-40F0-B8EA-5641B5302299}" presName="tx1" presStyleLbl="revTx" presStyleIdx="2" presStyleCnt="9"/>
      <dgm:spPr/>
    </dgm:pt>
    <dgm:pt modelId="{16C96088-D3CC-2D45-A5C2-77425C79DD5E}" type="pres">
      <dgm:prSet presAssocID="{46B20A4D-DD26-40F0-B8EA-5641B5302299}" presName="vert1" presStyleCnt="0"/>
      <dgm:spPr/>
    </dgm:pt>
    <dgm:pt modelId="{AAADB673-D6A3-BE4A-AE09-C063C99E2395}" type="pres">
      <dgm:prSet presAssocID="{0229E723-3265-47C5-9337-B143349BEB24}" presName="thickLine" presStyleLbl="alignNode1" presStyleIdx="3" presStyleCnt="9"/>
      <dgm:spPr/>
    </dgm:pt>
    <dgm:pt modelId="{E44070B0-5CFB-2A4F-A19F-5B9E58137DEF}" type="pres">
      <dgm:prSet presAssocID="{0229E723-3265-47C5-9337-B143349BEB24}" presName="horz1" presStyleCnt="0"/>
      <dgm:spPr/>
    </dgm:pt>
    <dgm:pt modelId="{A222D210-3BF3-E645-A6B4-C2F3464E3676}" type="pres">
      <dgm:prSet presAssocID="{0229E723-3265-47C5-9337-B143349BEB24}" presName="tx1" presStyleLbl="revTx" presStyleIdx="3" presStyleCnt="9"/>
      <dgm:spPr/>
    </dgm:pt>
    <dgm:pt modelId="{5B27ED73-63B8-E845-AFD7-1DEC7A1A6CE0}" type="pres">
      <dgm:prSet presAssocID="{0229E723-3265-47C5-9337-B143349BEB24}" presName="vert1" presStyleCnt="0"/>
      <dgm:spPr/>
    </dgm:pt>
    <dgm:pt modelId="{278DEDEF-4474-A344-BCB5-6F5F7BC891DD}" type="pres">
      <dgm:prSet presAssocID="{83CCF75D-AB78-4286-8231-8D74E1F5F7CB}" presName="thickLine" presStyleLbl="alignNode1" presStyleIdx="4" presStyleCnt="9"/>
      <dgm:spPr/>
    </dgm:pt>
    <dgm:pt modelId="{0BECF373-D02C-D143-A26C-FF3E48526058}" type="pres">
      <dgm:prSet presAssocID="{83CCF75D-AB78-4286-8231-8D74E1F5F7CB}" presName="horz1" presStyleCnt="0"/>
      <dgm:spPr/>
    </dgm:pt>
    <dgm:pt modelId="{1E0C49FC-4AFD-754E-B307-9A519D4883C0}" type="pres">
      <dgm:prSet presAssocID="{83CCF75D-AB78-4286-8231-8D74E1F5F7CB}" presName="tx1" presStyleLbl="revTx" presStyleIdx="4" presStyleCnt="9"/>
      <dgm:spPr/>
    </dgm:pt>
    <dgm:pt modelId="{B2E5EAC5-C3AF-674E-956E-435A31160F49}" type="pres">
      <dgm:prSet presAssocID="{83CCF75D-AB78-4286-8231-8D74E1F5F7CB}" presName="vert1" presStyleCnt="0"/>
      <dgm:spPr/>
    </dgm:pt>
    <dgm:pt modelId="{E9229D0C-57BB-BC4E-8073-A2588BD83BB1}" type="pres">
      <dgm:prSet presAssocID="{D6520AFE-FE40-4F65-9A95-81821B4C94FE}" presName="thickLine" presStyleLbl="alignNode1" presStyleIdx="5" presStyleCnt="9"/>
      <dgm:spPr/>
    </dgm:pt>
    <dgm:pt modelId="{E1C74CE3-7C57-9A42-B853-7DDC1FB4B666}" type="pres">
      <dgm:prSet presAssocID="{D6520AFE-FE40-4F65-9A95-81821B4C94FE}" presName="horz1" presStyleCnt="0"/>
      <dgm:spPr/>
    </dgm:pt>
    <dgm:pt modelId="{852E1680-0F7E-4943-BA4A-0F5C240289A1}" type="pres">
      <dgm:prSet presAssocID="{D6520AFE-FE40-4F65-9A95-81821B4C94FE}" presName="tx1" presStyleLbl="revTx" presStyleIdx="5" presStyleCnt="9"/>
      <dgm:spPr/>
    </dgm:pt>
    <dgm:pt modelId="{9B52F2C4-F5E6-AE4A-8D61-43FCD4FA802F}" type="pres">
      <dgm:prSet presAssocID="{D6520AFE-FE40-4F65-9A95-81821B4C94FE}" presName="vert1" presStyleCnt="0"/>
      <dgm:spPr/>
    </dgm:pt>
    <dgm:pt modelId="{8DD8DCD9-59DB-834F-AF20-D22FA1DCBE53}" type="pres">
      <dgm:prSet presAssocID="{E3897B73-366E-47B5-8E52-2E46D8337880}" presName="thickLine" presStyleLbl="alignNode1" presStyleIdx="6" presStyleCnt="9"/>
      <dgm:spPr/>
    </dgm:pt>
    <dgm:pt modelId="{7510AA18-0F59-5547-96C6-791B7262B6BA}" type="pres">
      <dgm:prSet presAssocID="{E3897B73-366E-47B5-8E52-2E46D8337880}" presName="horz1" presStyleCnt="0"/>
      <dgm:spPr/>
    </dgm:pt>
    <dgm:pt modelId="{3C76F620-E6ED-8F4D-BF8C-74B2DFE1DEA0}" type="pres">
      <dgm:prSet presAssocID="{E3897B73-366E-47B5-8E52-2E46D8337880}" presName="tx1" presStyleLbl="revTx" presStyleIdx="6" presStyleCnt="9"/>
      <dgm:spPr/>
    </dgm:pt>
    <dgm:pt modelId="{6C593C37-3578-4A4F-A3FB-9F3420F11CDC}" type="pres">
      <dgm:prSet presAssocID="{E3897B73-366E-47B5-8E52-2E46D8337880}" presName="vert1" presStyleCnt="0"/>
      <dgm:spPr/>
    </dgm:pt>
    <dgm:pt modelId="{1C7E9C5D-5F7F-964D-854D-8D060206774D}" type="pres">
      <dgm:prSet presAssocID="{96A9727D-9BBF-40BF-952C-9855915D0173}" presName="thickLine" presStyleLbl="alignNode1" presStyleIdx="7" presStyleCnt="9"/>
      <dgm:spPr/>
    </dgm:pt>
    <dgm:pt modelId="{4E55C91F-0F43-CD40-931D-9DD73D6D1F38}" type="pres">
      <dgm:prSet presAssocID="{96A9727D-9BBF-40BF-952C-9855915D0173}" presName="horz1" presStyleCnt="0"/>
      <dgm:spPr/>
    </dgm:pt>
    <dgm:pt modelId="{DB64B0CE-C855-0E41-84BF-E62D1D5AA780}" type="pres">
      <dgm:prSet presAssocID="{96A9727D-9BBF-40BF-952C-9855915D0173}" presName="tx1" presStyleLbl="revTx" presStyleIdx="7" presStyleCnt="9"/>
      <dgm:spPr/>
    </dgm:pt>
    <dgm:pt modelId="{F88C744E-6F89-7640-806F-ACBCB7028837}" type="pres">
      <dgm:prSet presAssocID="{96A9727D-9BBF-40BF-952C-9855915D0173}" presName="vert1" presStyleCnt="0"/>
      <dgm:spPr/>
    </dgm:pt>
    <dgm:pt modelId="{4F68D246-ACB7-094D-BA4D-4D0DD8A1499B}" type="pres">
      <dgm:prSet presAssocID="{E404C5EE-323A-4F2A-AE3B-EA948A75987E}" presName="thickLine" presStyleLbl="alignNode1" presStyleIdx="8" presStyleCnt="9"/>
      <dgm:spPr/>
    </dgm:pt>
    <dgm:pt modelId="{B99709EE-F551-9D42-96EC-0DB06B9180F5}" type="pres">
      <dgm:prSet presAssocID="{E404C5EE-323A-4F2A-AE3B-EA948A75987E}" presName="horz1" presStyleCnt="0"/>
      <dgm:spPr/>
    </dgm:pt>
    <dgm:pt modelId="{3FEF4B6B-AA5D-1244-BBFC-C6A039D19754}" type="pres">
      <dgm:prSet presAssocID="{E404C5EE-323A-4F2A-AE3B-EA948A75987E}" presName="tx1" presStyleLbl="revTx" presStyleIdx="8" presStyleCnt="9"/>
      <dgm:spPr/>
    </dgm:pt>
    <dgm:pt modelId="{B792F87D-FD2D-8C49-AC30-E44A2274C79D}" type="pres">
      <dgm:prSet presAssocID="{E404C5EE-323A-4F2A-AE3B-EA948A75987E}" presName="vert1" presStyleCnt="0"/>
      <dgm:spPr/>
    </dgm:pt>
  </dgm:ptLst>
  <dgm:cxnLst>
    <dgm:cxn modelId="{BAA84404-D057-45B7-88FC-8BE70DF0BDB9}" type="presOf" srcId="{E02D764D-06B9-4C66-937F-0F5E6BABA0D9}" destId="{58CD9DA8-1A73-BE47-B888-7852F68F859B}" srcOrd="0" destOrd="0" presId="urn:microsoft.com/office/officeart/2008/layout/LinedList"/>
    <dgm:cxn modelId="{05B59D05-DBFF-4F8F-A2C2-7B1B3B5E64A4}" srcId="{BCE3FA26-1159-44A6-8EC2-AA574D39E279}" destId="{0229E723-3265-47C5-9337-B143349BEB24}" srcOrd="3" destOrd="0" parTransId="{28FA9ADC-5055-47A8-8E15-96DA5368B1AF}" sibTransId="{AD7DF19E-ECE7-4EF5-98B7-C3FA9E4F5FB5}"/>
    <dgm:cxn modelId="{3E894F08-F8A3-49F4-A951-2ACE22F57977}" srcId="{BCE3FA26-1159-44A6-8EC2-AA574D39E279}" destId="{E02D764D-06B9-4C66-937F-0F5E6BABA0D9}" srcOrd="1" destOrd="0" parTransId="{6ACD070C-D839-4207-AEC8-6853F7DCF580}" sibTransId="{490E9648-C69C-4C1C-AC49-9C2DD9B5399F}"/>
    <dgm:cxn modelId="{C2492216-A186-4EAD-9EC9-76E995FE0D90}" type="presOf" srcId="{E404C5EE-323A-4F2A-AE3B-EA948A75987E}" destId="{3FEF4B6B-AA5D-1244-BBFC-C6A039D19754}" srcOrd="0" destOrd="0" presId="urn:microsoft.com/office/officeart/2008/layout/LinedList"/>
    <dgm:cxn modelId="{D183542E-2D50-4B79-A7F2-9374E68ABE58}" srcId="{BCE3FA26-1159-44A6-8EC2-AA574D39E279}" destId="{D6520AFE-FE40-4F65-9A95-81821B4C94FE}" srcOrd="5" destOrd="0" parTransId="{2FD156E0-1930-43CC-8527-C7AE609DF68F}" sibTransId="{991489F2-4B17-4473-BBE8-CAD2C076A93F}"/>
    <dgm:cxn modelId="{DEA14D33-2B8A-4899-8C7E-C06C0E9A0211}" type="presOf" srcId="{A21FBABE-A862-4C59-9023-1F01A061DB2C}" destId="{315243D2-F8E7-2A41-8BAA-1C031359BC79}" srcOrd="0" destOrd="0" presId="urn:microsoft.com/office/officeart/2008/layout/LinedList"/>
    <dgm:cxn modelId="{5781E43A-84F2-4E16-BF5C-729BE15C9993}" type="presOf" srcId="{E3897B73-366E-47B5-8E52-2E46D8337880}" destId="{3C76F620-E6ED-8F4D-BF8C-74B2DFE1DEA0}" srcOrd="0" destOrd="0" presId="urn:microsoft.com/office/officeart/2008/layout/LinedList"/>
    <dgm:cxn modelId="{482C5B42-C0DA-408D-A037-41168C38469F}" srcId="{BCE3FA26-1159-44A6-8EC2-AA574D39E279}" destId="{E3897B73-366E-47B5-8E52-2E46D8337880}" srcOrd="6" destOrd="0" parTransId="{06AC2759-5026-4870-A62E-59BAEC2396EE}" sibTransId="{A948DBDF-E00C-4BD0-8C5D-23202A385343}"/>
    <dgm:cxn modelId="{482C2D48-DBC1-42BF-85EF-1AE3FB69B062}" type="presOf" srcId="{0229E723-3265-47C5-9337-B143349BEB24}" destId="{A222D210-3BF3-E645-A6B4-C2F3464E3676}" srcOrd="0" destOrd="0" presId="urn:microsoft.com/office/officeart/2008/layout/LinedList"/>
    <dgm:cxn modelId="{BCE7FB68-2530-2F40-A197-9E2A22F06241}" type="presOf" srcId="{BCE3FA26-1159-44A6-8EC2-AA574D39E279}" destId="{ABBB0717-D71D-7447-88C5-537F3BD56795}" srcOrd="0" destOrd="0" presId="urn:microsoft.com/office/officeart/2008/layout/LinedList"/>
    <dgm:cxn modelId="{BFCB376B-BF09-4142-B273-4DA5499449D5}" type="presOf" srcId="{83CCF75D-AB78-4286-8231-8D74E1F5F7CB}" destId="{1E0C49FC-4AFD-754E-B307-9A519D4883C0}" srcOrd="0" destOrd="0" presId="urn:microsoft.com/office/officeart/2008/layout/LinedList"/>
    <dgm:cxn modelId="{C5191C56-B105-4074-AF2C-AF4E85C4FA75}" srcId="{BCE3FA26-1159-44A6-8EC2-AA574D39E279}" destId="{83CCF75D-AB78-4286-8231-8D74E1F5F7CB}" srcOrd="4" destOrd="0" parTransId="{6630D52C-0C00-4106-A9B2-1998A23746E9}" sibTransId="{D55B462A-6FAD-473F-B630-29EED40B50C4}"/>
    <dgm:cxn modelId="{36758CAD-90F7-47B9-A1F9-7E1A9AEAC9A4}" type="presOf" srcId="{46B20A4D-DD26-40F0-B8EA-5641B5302299}" destId="{09654F0C-203A-4B4E-8B54-E3B30D4E2C30}" srcOrd="0" destOrd="0" presId="urn:microsoft.com/office/officeart/2008/layout/LinedList"/>
    <dgm:cxn modelId="{187390B5-2904-490D-8330-D34AA1D27DA5}" srcId="{BCE3FA26-1159-44A6-8EC2-AA574D39E279}" destId="{A21FBABE-A862-4C59-9023-1F01A061DB2C}" srcOrd="0" destOrd="0" parTransId="{13C9B172-E42B-4991-824F-B5AFF791118E}" sibTransId="{3E72B1A4-0215-494B-90AD-1CDDE76023FA}"/>
    <dgm:cxn modelId="{089F3ED9-03B8-418B-891D-14EDDBB2C4F3}" type="presOf" srcId="{D6520AFE-FE40-4F65-9A95-81821B4C94FE}" destId="{852E1680-0F7E-4943-BA4A-0F5C240289A1}" srcOrd="0" destOrd="0" presId="urn:microsoft.com/office/officeart/2008/layout/LinedList"/>
    <dgm:cxn modelId="{D5735ADF-EA3A-455D-852F-19DB7424E00B}" srcId="{BCE3FA26-1159-44A6-8EC2-AA574D39E279}" destId="{46B20A4D-DD26-40F0-B8EA-5641B5302299}" srcOrd="2" destOrd="0" parTransId="{E30285B7-B3DF-40BE-9ADB-A3C6B0F505ED}" sibTransId="{3124AF79-D51F-403C-854F-33570D95DA13}"/>
    <dgm:cxn modelId="{2848ECDF-2775-464B-A2A4-54CA9DD7769B}" srcId="{BCE3FA26-1159-44A6-8EC2-AA574D39E279}" destId="{96A9727D-9BBF-40BF-952C-9855915D0173}" srcOrd="7" destOrd="0" parTransId="{C7B9D9AA-37DF-4F15-9D1E-2779265F63CA}" sibTransId="{3635FE39-D349-4514-BE0B-539FB34F1DD1}"/>
    <dgm:cxn modelId="{846C38E5-67AA-4B59-8A3D-3B3DDC66E120}" srcId="{BCE3FA26-1159-44A6-8EC2-AA574D39E279}" destId="{E404C5EE-323A-4F2A-AE3B-EA948A75987E}" srcOrd="8" destOrd="0" parTransId="{A0391257-58AD-49CC-8258-F477BF9B384B}" sibTransId="{124E7172-FDA5-4A8D-BA1F-15F9C34ADE19}"/>
    <dgm:cxn modelId="{387006FF-9A2F-48D2-BE57-F7E739318CE6}" type="presOf" srcId="{96A9727D-9BBF-40BF-952C-9855915D0173}" destId="{DB64B0CE-C855-0E41-84BF-E62D1D5AA780}" srcOrd="0" destOrd="0" presId="urn:microsoft.com/office/officeart/2008/layout/LinedList"/>
    <dgm:cxn modelId="{30B4D07D-6B7E-4860-B310-B6B2F543762C}" type="presParOf" srcId="{ABBB0717-D71D-7447-88C5-537F3BD56795}" destId="{05DE7061-7B46-6347-882D-FF11F89E0CF0}" srcOrd="0" destOrd="0" presId="urn:microsoft.com/office/officeart/2008/layout/LinedList"/>
    <dgm:cxn modelId="{71B96E1E-85D3-4AA5-8273-69E71CA82252}" type="presParOf" srcId="{ABBB0717-D71D-7447-88C5-537F3BD56795}" destId="{0A1A7EED-5A40-8048-A5F2-EF44C04EDEF8}" srcOrd="1" destOrd="0" presId="urn:microsoft.com/office/officeart/2008/layout/LinedList"/>
    <dgm:cxn modelId="{31D2D93A-9E42-485E-9FA0-CE874951454C}" type="presParOf" srcId="{0A1A7EED-5A40-8048-A5F2-EF44C04EDEF8}" destId="{315243D2-F8E7-2A41-8BAA-1C031359BC79}" srcOrd="0" destOrd="0" presId="urn:microsoft.com/office/officeart/2008/layout/LinedList"/>
    <dgm:cxn modelId="{18F74E97-003E-4016-A31A-DEFD71DAEBC3}" type="presParOf" srcId="{0A1A7EED-5A40-8048-A5F2-EF44C04EDEF8}" destId="{EA9494E5-31D7-CE43-9DF6-0A418635D243}" srcOrd="1" destOrd="0" presId="urn:microsoft.com/office/officeart/2008/layout/LinedList"/>
    <dgm:cxn modelId="{973745DB-92BC-4720-BC01-3577CD8C397F}" type="presParOf" srcId="{ABBB0717-D71D-7447-88C5-537F3BD56795}" destId="{4E8F4C2F-742F-3F4B-AE92-2843EE911917}" srcOrd="2" destOrd="0" presId="urn:microsoft.com/office/officeart/2008/layout/LinedList"/>
    <dgm:cxn modelId="{4CCDCC20-89FD-4A13-B4B4-729E17A285AF}" type="presParOf" srcId="{ABBB0717-D71D-7447-88C5-537F3BD56795}" destId="{AEBD91B0-7A99-C842-B1D3-F29CBD7FE646}" srcOrd="3" destOrd="0" presId="urn:microsoft.com/office/officeart/2008/layout/LinedList"/>
    <dgm:cxn modelId="{06F6FE53-C434-4E1E-AD40-4FFFFA1A31E9}" type="presParOf" srcId="{AEBD91B0-7A99-C842-B1D3-F29CBD7FE646}" destId="{58CD9DA8-1A73-BE47-B888-7852F68F859B}" srcOrd="0" destOrd="0" presId="urn:microsoft.com/office/officeart/2008/layout/LinedList"/>
    <dgm:cxn modelId="{2820CB80-FCCC-4391-BF8E-9694F66F896C}" type="presParOf" srcId="{AEBD91B0-7A99-C842-B1D3-F29CBD7FE646}" destId="{B32B5652-8DA6-394C-A2EE-AA5AC4CD4DDB}" srcOrd="1" destOrd="0" presId="urn:microsoft.com/office/officeart/2008/layout/LinedList"/>
    <dgm:cxn modelId="{1866D39A-7520-4488-B783-B0C3116246DA}" type="presParOf" srcId="{ABBB0717-D71D-7447-88C5-537F3BD56795}" destId="{FD3B9EE1-0DE5-314B-A1C7-21DC8B6C9E1D}" srcOrd="4" destOrd="0" presId="urn:microsoft.com/office/officeart/2008/layout/LinedList"/>
    <dgm:cxn modelId="{22B9C8F8-7612-45F5-AA43-968052E7BA23}" type="presParOf" srcId="{ABBB0717-D71D-7447-88C5-537F3BD56795}" destId="{0F5E0ECB-1FC1-C449-8CDE-9026D9B09838}" srcOrd="5" destOrd="0" presId="urn:microsoft.com/office/officeart/2008/layout/LinedList"/>
    <dgm:cxn modelId="{BD3DD7EB-BD85-4F88-A4F4-AD195ED76DEE}" type="presParOf" srcId="{0F5E0ECB-1FC1-C449-8CDE-9026D9B09838}" destId="{09654F0C-203A-4B4E-8B54-E3B30D4E2C30}" srcOrd="0" destOrd="0" presId="urn:microsoft.com/office/officeart/2008/layout/LinedList"/>
    <dgm:cxn modelId="{2E86441F-20EA-4E7F-9588-D9C6C993489F}" type="presParOf" srcId="{0F5E0ECB-1FC1-C449-8CDE-9026D9B09838}" destId="{16C96088-D3CC-2D45-A5C2-77425C79DD5E}" srcOrd="1" destOrd="0" presId="urn:microsoft.com/office/officeart/2008/layout/LinedList"/>
    <dgm:cxn modelId="{3B97D9BF-9320-4A23-9F1F-D469340E9FB3}" type="presParOf" srcId="{ABBB0717-D71D-7447-88C5-537F3BD56795}" destId="{AAADB673-D6A3-BE4A-AE09-C063C99E2395}" srcOrd="6" destOrd="0" presId="urn:microsoft.com/office/officeart/2008/layout/LinedList"/>
    <dgm:cxn modelId="{9D1855A2-4A46-496E-A69F-F10FEEAD154A}" type="presParOf" srcId="{ABBB0717-D71D-7447-88C5-537F3BD56795}" destId="{E44070B0-5CFB-2A4F-A19F-5B9E58137DEF}" srcOrd="7" destOrd="0" presId="urn:microsoft.com/office/officeart/2008/layout/LinedList"/>
    <dgm:cxn modelId="{BE9E21A9-B3B9-4577-A973-31203B7FEF25}" type="presParOf" srcId="{E44070B0-5CFB-2A4F-A19F-5B9E58137DEF}" destId="{A222D210-3BF3-E645-A6B4-C2F3464E3676}" srcOrd="0" destOrd="0" presId="urn:microsoft.com/office/officeart/2008/layout/LinedList"/>
    <dgm:cxn modelId="{E5B2F8B9-4180-4CE9-9D6E-68A7986A471C}" type="presParOf" srcId="{E44070B0-5CFB-2A4F-A19F-5B9E58137DEF}" destId="{5B27ED73-63B8-E845-AFD7-1DEC7A1A6CE0}" srcOrd="1" destOrd="0" presId="urn:microsoft.com/office/officeart/2008/layout/LinedList"/>
    <dgm:cxn modelId="{D2E28259-636B-4A28-8107-1ED0994DEE23}" type="presParOf" srcId="{ABBB0717-D71D-7447-88C5-537F3BD56795}" destId="{278DEDEF-4474-A344-BCB5-6F5F7BC891DD}" srcOrd="8" destOrd="0" presId="urn:microsoft.com/office/officeart/2008/layout/LinedList"/>
    <dgm:cxn modelId="{70EE47A1-C331-438E-820D-938040810508}" type="presParOf" srcId="{ABBB0717-D71D-7447-88C5-537F3BD56795}" destId="{0BECF373-D02C-D143-A26C-FF3E48526058}" srcOrd="9" destOrd="0" presId="urn:microsoft.com/office/officeart/2008/layout/LinedList"/>
    <dgm:cxn modelId="{C82BD4ED-B682-4735-8900-F1E9FBB4E147}" type="presParOf" srcId="{0BECF373-D02C-D143-A26C-FF3E48526058}" destId="{1E0C49FC-4AFD-754E-B307-9A519D4883C0}" srcOrd="0" destOrd="0" presId="urn:microsoft.com/office/officeart/2008/layout/LinedList"/>
    <dgm:cxn modelId="{56C68B84-D680-46B3-8182-60B8C29D2397}" type="presParOf" srcId="{0BECF373-D02C-D143-A26C-FF3E48526058}" destId="{B2E5EAC5-C3AF-674E-956E-435A31160F49}" srcOrd="1" destOrd="0" presId="urn:microsoft.com/office/officeart/2008/layout/LinedList"/>
    <dgm:cxn modelId="{821B4C8C-B769-4649-B7F3-4F8D407DBF1B}" type="presParOf" srcId="{ABBB0717-D71D-7447-88C5-537F3BD56795}" destId="{E9229D0C-57BB-BC4E-8073-A2588BD83BB1}" srcOrd="10" destOrd="0" presId="urn:microsoft.com/office/officeart/2008/layout/LinedList"/>
    <dgm:cxn modelId="{74B080B9-5AC9-4504-BD62-192A672B4812}" type="presParOf" srcId="{ABBB0717-D71D-7447-88C5-537F3BD56795}" destId="{E1C74CE3-7C57-9A42-B853-7DDC1FB4B666}" srcOrd="11" destOrd="0" presId="urn:microsoft.com/office/officeart/2008/layout/LinedList"/>
    <dgm:cxn modelId="{AA0E08C1-B83A-40EC-8189-BC3D17838676}" type="presParOf" srcId="{E1C74CE3-7C57-9A42-B853-7DDC1FB4B666}" destId="{852E1680-0F7E-4943-BA4A-0F5C240289A1}" srcOrd="0" destOrd="0" presId="urn:microsoft.com/office/officeart/2008/layout/LinedList"/>
    <dgm:cxn modelId="{D745FF83-BDB9-432F-A4AA-0C79497B5691}" type="presParOf" srcId="{E1C74CE3-7C57-9A42-B853-7DDC1FB4B666}" destId="{9B52F2C4-F5E6-AE4A-8D61-43FCD4FA802F}" srcOrd="1" destOrd="0" presId="urn:microsoft.com/office/officeart/2008/layout/LinedList"/>
    <dgm:cxn modelId="{FFC221F2-C3EE-44AB-8F8C-F944BC7C3429}" type="presParOf" srcId="{ABBB0717-D71D-7447-88C5-537F3BD56795}" destId="{8DD8DCD9-59DB-834F-AF20-D22FA1DCBE53}" srcOrd="12" destOrd="0" presId="urn:microsoft.com/office/officeart/2008/layout/LinedList"/>
    <dgm:cxn modelId="{6AFFCCEA-540C-4748-9000-C42BA32FA8FD}" type="presParOf" srcId="{ABBB0717-D71D-7447-88C5-537F3BD56795}" destId="{7510AA18-0F59-5547-96C6-791B7262B6BA}" srcOrd="13" destOrd="0" presId="urn:microsoft.com/office/officeart/2008/layout/LinedList"/>
    <dgm:cxn modelId="{EFD98B23-313C-4AD8-93C0-3734A8FE507D}" type="presParOf" srcId="{7510AA18-0F59-5547-96C6-791B7262B6BA}" destId="{3C76F620-E6ED-8F4D-BF8C-74B2DFE1DEA0}" srcOrd="0" destOrd="0" presId="urn:microsoft.com/office/officeart/2008/layout/LinedList"/>
    <dgm:cxn modelId="{202FD886-0185-4FE7-9B37-45EE0FB60E39}" type="presParOf" srcId="{7510AA18-0F59-5547-96C6-791B7262B6BA}" destId="{6C593C37-3578-4A4F-A3FB-9F3420F11CDC}" srcOrd="1" destOrd="0" presId="urn:microsoft.com/office/officeart/2008/layout/LinedList"/>
    <dgm:cxn modelId="{5ED5B03F-B335-4EDF-9F77-6C14C64BECDC}" type="presParOf" srcId="{ABBB0717-D71D-7447-88C5-537F3BD56795}" destId="{1C7E9C5D-5F7F-964D-854D-8D060206774D}" srcOrd="14" destOrd="0" presId="urn:microsoft.com/office/officeart/2008/layout/LinedList"/>
    <dgm:cxn modelId="{CBACADED-A8BB-4EA6-B97F-097CE334C751}" type="presParOf" srcId="{ABBB0717-D71D-7447-88C5-537F3BD56795}" destId="{4E55C91F-0F43-CD40-931D-9DD73D6D1F38}" srcOrd="15" destOrd="0" presId="urn:microsoft.com/office/officeart/2008/layout/LinedList"/>
    <dgm:cxn modelId="{08A26A6C-29E4-4FCB-9BC1-F19C26FDD689}" type="presParOf" srcId="{4E55C91F-0F43-CD40-931D-9DD73D6D1F38}" destId="{DB64B0CE-C855-0E41-84BF-E62D1D5AA780}" srcOrd="0" destOrd="0" presId="urn:microsoft.com/office/officeart/2008/layout/LinedList"/>
    <dgm:cxn modelId="{1E23174B-DE01-413D-A082-A30BE587C56C}" type="presParOf" srcId="{4E55C91F-0F43-CD40-931D-9DD73D6D1F38}" destId="{F88C744E-6F89-7640-806F-ACBCB7028837}" srcOrd="1" destOrd="0" presId="urn:microsoft.com/office/officeart/2008/layout/LinedList"/>
    <dgm:cxn modelId="{8411A3F1-7466-4DDB-8E86-05526853F79A}" type="presParOf" srcId="{ABBB0717-D71D-7447-88C5-537F3BD56795}" destId="{4F68D246-ACB7-094D-BA4D-4D0DD8A1499B}" srcOrd="16" destOrd="0" presId="urn:microsoft.com/office/officeart/2008/layout/LinedList"/>
    <dgm:cxn modelId="{251B7EB3-95F1-4F32-A07B-F94446969AE2}" type="presParOf" srcId="{ABBB0717-D71D-7447-88C5-537F3BD56795}" destId="{B99709EE-F551-9D42-96EC-0DB06B9180F5}" srcOrd="17" destOrd="0" presId="urn:microsoft.com/office/officeart/2008/layout/LinedList"/>
    <dgm:cxn modelId="{E8A65E91-7BEB-4CCD-9E80-CFB629FCB0AF}" type="presParOf" srcId="{B99709EE-F551-9D42-96EC-0DB06B9180F5}" destId="{3FEF4B6B-AA5D-1244-BBFC-C6A039D19754}" srcOrd="0" destOrd="0" presId="urn:microsoft.com/office/officeart/2008/layout/LinedList"/>
    <dgm:cxn modelId="{A945EC59-C8F9-411E-8372-4EC4DB12E12A}" type="presParOf" srcId="{B99709EE-F551-9D42-96EC-0DB06B9180F5}" destId="{B792F87D-FD2D-8C49-AC30-E44A2274C7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0780-1928-4084-8E74-BA819ECCA166}" type="doc">
      <dgm:prSet loTypeId="urn:microsoft.com/office/officeart/2005/8/layout/vList2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3E76D30-8BE0-47E3-8499-FD0EE4D42DF0}">
      <dgm:prSet/>
      <dgm:spPr/>
      <dgm:t>
        <a:bodyPr/>
        <a:lstStyle/>
        <a:p>
          <a:r>
            <a:rPr lang="en-GB" dirty="0"/>
            <a:t>A*-A grades 58.9%</a:t>
          </a:r>
          <a:endParaRPr lang="en-US" dirty="0"/>
        </a:p>
      </dgm:t>
    </dgm:pt>
    <dgm:pt modelId="{12E97CC7-C1D7-45F2-89E8-5756106E298E}" type="parTrans" cxnId="{3969E2DF-40D1-49C0-A66E-A3EDA8CB47FE}">
      <dgm:prSet/>
      <dgm:spPr/>
      <dgm:t>
        <a:bodyPr/>
        <a:lstStyle/>
        <a:p>
          <a:endParaRPr lang="en-US"/>
        </a:p>
      </dgm:t>
    </dgm:pt>
    <dgm:pt modelId="{988BC6C4-898C-43EA-B3CB-20F52659ACCD}" type="sibTrans" cxnId="{3969E2DF-40D1-49C0-A66E-A3EDA8CB47FE}">
      <dgm:prSet/>
      <dgm:spPr/>
      <dgm:t>
        <a:bodyPr/>
        <a:lstStyle/>
        <a:p>
          <a:endParaRPr lang="en-US"/>
        </a:p>
      </dgm:t>
    </dgm:pt>
    <dgm:pt modelId="{33918137-BE48-4BF3-9CE7-9A40D3451393}">
      <dgm:prSet/>
      <dgm:spPr/>
      <dgm:t>
        <a:bodyPr/>
        <a:lstStyle/>
        <a:p>
          <a:r>
            <a:rPr lang="en-GB" dirty="0"/>
            <a:t>A*-B grades 85.2%</a:t>
          </a:r>
          <a:endParaRPr lang="en-US" dirty="0"/>
        </a:p>
      </dgm:t>
    </dgm:pt>
    <dgm:pt modelId="{4DED5EF4-EB1A-43F0-A80F-9B89EE341D31}" type="parTrans" cxnId="{CF9518C5-DFC5-432F-B3CC-C3FFB048F11C}">
      <dgm:prSet/>
      <dgm:spPr/>
      <dgm:t>
        <a:bodyPr/>
        <a:lstStyle/>
        <a:p>
          <a:endParaRPr lang="en-US"/>
        </a:p>
      </dgm:t>
    </dgm:pt>
    <dgm:pt modelId="{080558BA-1C3F-497E-81E7-B666125530D7}" type="sibTrans" cxnId="{CF9518C5-DFC5-432F-B3CC-C3FFB048F11C}">
      <dgm:prSet/>
      <dgm:spPr/>
      <dgm:t>
        <a:bodyPr/>
        <a:lstStyle/>
        <a:p>
          <a:endParaRPr lang="en-US"/>
        </a:p>
      </dgm:t>
    </dgm:pt>
    <dgm:pt modelId="{AC1019A3-5F70-4398-875D-70B1706829EC}">
      <dgm:prSet/>
      <dgm:spPr/>
      <dgm:t>
        <a:bodyPr/>
        <a:lstStyle/>
        <a:p>
          <a:r>
            <a:rPr lang="en-GB" dirty="0"/>
            <a:t>A*-E grades 99.8%</a:t>
          </a:r>
          <a:endParaRPr lang="en-US" dirty="0"/>
        </a:p>
      </dgm:t>
    </dgm:pt>
    <dgm:pt modelId="{96BDD9E4-E9DA-457D-BF5D-84815C31F518}" type="parTrans" cxnId="{95F068EC-0F89-4509-8E96-95E3F323DD9B}">
      <dgm:prSet/>
      <dgm:spPr/>
      <dgm:t>
        <a:bodyPr/>
        <a:lstStyle/>
        <a:p>
          <a:endParaRPr lang="en-US"/>
        </a:p>
      </dgm:t>
    </dgm:pt>
    <dgm:pt modelId="{740BCAB6-47AC-4DA0-A781-AFA6632B5248}" type="sibTrans" cxnId="{95F068EC-0F89-4509-8E96-95E3F323DD9B}">
      <dgm:prSet/>
      <dgm:spPr/>
      <dgm:t>
        <a:bodyPr/>
        <a:lstStyle/>
        <a:p>
          <a:endParaRPr lang="en-US"/>
        </a:p>
      </dgm:t>
    </dgm:pt>
    <dgm:pt modelId="{01026351-B2A6-4D34-B68B-DBDEBA4DB12B}">
      <dgm:prSet/>
      <dgm:spPr/>
      <dgm:t>
        <a:bodyPr/>
        <a:lstStyle/>
        <a:p>
          <a:r>
            <a:rPr lang="en-GB" dirty="0"/>
            <a:t>138 achieved their first choice</a:t>
          </a:r>
          <a:endParaRPr lang="en-US" dirty="0"/>
        </a:p>
      </dgm:t>
    </dgm:pt>
    <dgm:pt modelId="{A2D86DD3-CB78-4A39-9F25-FD8AD3943ED6}" type="parTrans" cxnId="{E5790A86-FD47-42A7-BD69-E8FA27FDCE01}">
      <dgm:prSet/>
      <dgm:spPr/>
      <dgm:t>
        <a:bodyPr/>
        <a:lstStyle/>
        <a:p>
          <a:endParaRPr lang="en-US"/>
        </a:p>
      </dgm:t>
    </dgm:pt>
    <dgm:pt modelId="{9BCA18BE-39C4-415F-A123-6C63D8BDF12B}" type="sibTrans" cxnId="{E5790A86-FD47-42A7-BD69-E8FA27FDCE01}">
      <dgm:prSet/>
      <dgm:spPr/>
      <dgm:t>
        <a:bodyPr/>
        <a:lstStyle/>
        <a:p>
          <a:endParaRPr lang="en-US"/>
        </a:p>
      </dgm:t>
    </dgm:pt>
    <dgm:pt modelId="{9870708E-A4AA-4A5D-9ECF-1F437B5670E8}">
      <dgm:prSet/>
      <dgm:spPr/>
      <dgm:t>
        <a:bodyPr/>
        <a:lstStyle/>
        <a:p>
          <a:r>
            <a:rPr lang="en-GB" dirty="0"/>
            <a:t>69% Russell Group Universities	</a:t>
          </a:r>
          <a:endParaRPr lang="en-US" dirty="0"/>
        </a:p>
      </dgm:t>
    </dgm:pt>
    <dgm:pt modelId="{67CF6A0F-1A4A-4144-962C-B218E27C3ABF}" type="parTrans" cxnId="{9132C615-A1B7-4296-B316-88A122CF9A6D}">
      <dgm:prSet/>
      <dgm:spPr/>
      <dgm:t>
        <a:bodyPr/>
        <a:lstStyle/>
        <a:p>
          <a:endParaRPr lang="en-US"/>
        </a:p>
      </dgm:t>
    </dgm:pt>
    <dgm:pt modelId="{E7C9D9F4-1EFC-4156-9ADC-1E8C95CFBBE8}" type="sibTrans" cxnId="{9132C615-A1B7-4296-B316-88A122CF9A6D}">
      <dgm:prSet/>
      <dgm:spPr/>
      <dgm:t>
        <a:bodyPr/>
        <a:lstStyle/>
        <a:p>
          <a:endParaRPr lang="en-US"/>
        </a:p>
      </dgm:t>
    </dgm:pt>
    <dgm:pt modelId="{D7EE7D64-0E5C-A342-A00A-2B9C6D8092FE}">
      <dgm:prSet/>
      <dgm:spPr/>
      <dgm:t>
        <a:bodyPr/>
        <a:lstStyle/>
        <a:p>
          <a:r>
            <a:rPr lang="en-GB" dirty="0"/>
            <a:t>6 to Oxford/ Cambridge</a:t>
          </a:r>
        </a:p>
      </dgm:t>
    </dgm:pt>
    <dgm:pt modelId="{0150E6CA-B319-4F49-BB9B-619615646664}" type="parTrans" cxnId="{48AB4C6F-809B-8E42-9C26-D13AD65F8227}">
      <dgm:prSet/>
      <dgm:spPr/>
      <dgm:t>
        <a:bodyPr/>
        <a:lstStyle/>
        <a:p>
          <a:endParaRPr lang="en-GB"/>
        </a:p>
      </dgm:t>
    </dgm:pt>
    <dgm:pt modelId="{DCD6BF8B-148F-0D49-9022-58BE00624916}" type="sibTrans" cxnId="{48AB4C6F-809B-8E42-9C26-D13AD65F8227}">
      <dgm:prSet/>
      <dgm:spPr/>
      <dgm:t>
        <a:bodyPr/>
        <a:lstStyle/>
        <a:p>
          <a:endParaRPr lang="en-GB"/>
        </a:p>
      </dgm:t>
    </dgm:pt>
    <dgm:pt modelId="{195E9C04-808E-9C4C-A532-1F07BC8FE563}" type="pres">
      <dgm:prSet presAssocID="{F93A0780-1928-4084-8E74-BA819ECCA166}" presName="linear" presStyleCnt="0">
        <dgm:presLayoutVars>
          <dgm:animLvl val="lvl"/>
          <dgm:resizeHandles val="exact"/>
        </dgm:presLayoutVars>
      </dgm:prSet>
      <dgm:spPr/>
    </dgm:pt>
    <dgm:pt modelId="{0AC3FCE7-52C1-E24F-B2D3-566378C3C0FE}" type="pres">
      <dgm:prSet presAssocID="{E3E76D30-8BE0-47E3-8499-FD0EE4D42DF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2236D69-6FFB-DF4B-BBCF-3A1C965938E2}" type="pres">
      <dgm:prSet presAssocID="{988BC6C4-898C-43EA-B3CB-20F52659ACCD}" presName="spacer" presStyleCnt="0"/>
      <dgm:spPr/>
    </dgm:pt>
    <dgm:pt modelId="{E18A77E9-9859-4644-BE4E-556BAEAE82AD}" type="pres">
      <dgm:prSet presAssocID="{33918137-BE48-4BF3-9CE7-9A40D345139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A2A10EC-EF21-494E-A5FE-659B053C2C48}" type="pres">
      <dgm:prSet presAssocID="{080558BA-1C3F-497E-81E7-B666125530D7}" presName="spacer" presStyleCnt="0"/>
      <dgm:spPr/>
    </dgm:pt>
    <dgm:pt modelId="{AEB08596-33FC-AA44-A065-91E30D801E5D}" type="pres">
      <dgm:prSet presAssocID="{AC1019A3-5F70-4398-875D-70B1706829E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1D956DF-34F5-5A43-A93B-93568EF7FA21}" type="pres">
      <dgm:prSet presAssocID="{740BCAB6-47AC-4DA0-A781-AFA6632B5248}" presName="spacer" presStyleCnt="0"/>
      <dgm:spPr/>
    </dgm:pt>
    <dgm:pt modelId="{164B8266-B67C-AA47-9D0F-92F50CB74BB2}" type="pres">
      <dgm:prSet presAssocID="{01026351-B2A6-4D34-B68B-DBDEBA4DB12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BD728B9-7AD5-3746-9663-AA7C1FA014CC}" type="pres">
      <dgm:prSet presAssocID="{9BCA18BE-39C4-415F-A123-6C63D8BDF12B}" presName="spacer" presStyleCnt="0"/>
      <dgm:spPr/>
    </dgm:pt>
    <dgm:pt modelId="{F22D8BAA-61F4-3847-81CF-C4FA555C7D12}" type="pres">
      <dgm:prSet presAssocID="{9870708E-A4AA-4A5D-9ECF-1F437B5670E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1A25F8F-1402-2943-8B55-C2EACB0CBED8}" type="pres">
      <dgm:prSet presAssocID="{E7C9D9F4-1EFC-4156-9ADC-1E8C95CFBBE8}" presName="spacer" presStyleCnt="0"/>
      <dgm:spPr/>
    </dgm:pt>
    <dgm:pt modelId="{548EE16B-418D-7D4B-9632-377E57689457}" type="pres">
      <dgm:prSet presAssocID="{D7EE7D64-0E5C-A342-A00A-2B9C6D8092F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B1CA811-77A8-C741-AA29-9F36026A3736}" type="presOf" srcId="{9870708E-A4AA-4A5D-9ECF-1F437B5670E8}" destId="{F22D8BAA-61F4-3847-81CF-C4FA555C7D12}" srcOrd="0" destOrd="0" presId="urn:microsoft.com/office/officeart/2005/8/layout/vList2"/>
    <dgm:cxn modelId="{9132C615-A1B7-4296-B316-88A122CF9A6D}" srcId="{F93A0780-1928-4084-8E74-BA819ECCA166}" destId="{9870708E-A4AA-4A5D-9ECF-1F437B5670E8}" srcOrd="4" destOrd="0" parTransId="{67CF6A0F-1A4A-4144-962C-B218E27C3ABF}" sibTransId="{E7C9D9F4-1EFC-4156-9ADC-1E8C95CFBBE8}"/>
    <dgm:cxn modelId="{4E326F5D-3ED8-EA47-85F5-B5BC218ACE03}" type="presOf" srcId="{33918137-BE48-4BF3-9CE7-9A40D3451393}" destId="{E18A77E9-9859-4644-BE4E-556BAEAE82AD}" srcOrd="0" destOrd="0" presId="urn:microsoft.com/office/officeart/2005/8/layout/vList2"/>
    <dgm:cxn modelId="{A1D35A69-078B-0B41-AB98-2EB456AAAB4B}" type="presOf" srcId="{01026351-B2A6-4D34-B68B-DBDEBA4DB12B}" destId="{164B8266-B67C-AA47-9D0F-92F50CB74BB2}" srcOrd="0" destOrd="0" presId="urn:microsoft.com/office/officeart/2005/8/layout/vList2"/>
    <dgm:cxn modelId="{43E5636B-C43F-104B-A70E-BAA5C56219E7}" type="presOf" srcId="{F93A0780-1928-4084-8E74-BA819ECCA166}" destId="{195E9C04-808E-9C4C-A532-1F07BC8FE563}" srcOrd="0" destOrd="0" presId="urn:microsoft.com/office/officeart/2005/8/layout/vList2"/>
    <dgm:cxn modelId="{48AB4C6F-809B-8E42-9C26-D13AD65F8227}" srcId="{F93A0780-1928-4084-8E74-BA819ECCA166}" destId="{D7EE7D64-0E5C-A342-A00A-2B9C6D8092FE}" srcOrd="5" destOrd="0" parTransId="{0150E6CA-B319-4F49-BB9B-619615646664}" sibTransId="{DCD6BF8B-148F-0D49-9022-58BE00624916}"/>
    <dgm:cxn modelId="{7BD4297F-49A2-574A-A767-F6B5EEFDE96F}" type="presOf" srcId="{D7EE7D64-0E5C-A342-A00A-2B9C6D8092FE}" destId="{548EE16B-418D-7D4B-9632-377E57689457}" srcOrd="0" destOrd="0" presId="urn:microsoft.com/office/officeart/2005/8/layout/vList2"/>
    <dgm:cxn modelId="{E5790A86-FD47-42A7-BD69-E8FA27FDCE01}" srcId="{F93A0780-1928-4084-8E74-BA819ECCA166}" destId="{01026351-B2A6-4D34-B68B-DBDEBA4DB12B}" srcOrd="3" destOrd="0" parTransId="{A2D86DD3-CB78-4A39-9F25-FD8AD3943ED6}" sibTransId="{9BCA18BE-39C4-415F-A123-6C63D8BDF12B}"/>
    <dgm:cxn modelId="{3EC801A8-1520-9149-805F-10E31CD51E4E}" type="presOf" srcId="{E3E76D30-8BE0-47E3-8499-FD0EE4D42DF0}" destId="{0AC3FCE7-52C1-E24F-B2D3-566378C3C0FE}" srcOrd="0" destOrd="0" presId="urn:microsoft.com/office/officeart/2005/8/layout/vList2"/>
    <dgm:cxn modelId="{CE78A2C2-030F-4943-8DD2-734272549726}" type="presOf" srcId="{AC1019A3-5F70-4398-875D-70B1706829EC}" destId="{AEB08596-33FC-AA44-A065-91E30D801E5D}" srcOrd="0" destOrd="0" presId="urn:microsoft.com/office/officeart/2005/8/layout/vList2"/>
    <dgm:cxn modelId="{CF9518C5-DFC5-432F-B3CC-C3FFB048F11C}" srcId="{F93A0780-1928-4084-8E74-BA819ECCA166}" destId="{33918137-BE48-4BF3-9CE7-9A40D3451393}" srcOrd="1" destOrd="0" parTransId="{4DED5EF4-EB1A-43F0-A80F-9B89EE341D31}" sibTransId="{080558BA-1C3F-497E-81E7-B666125530D7}"/>
    <dgm:cxn modelId="{3969E2DF-40D1-49C0-A66E-A3EDA8CB47FE}" srcId="{F93A0780-1928-4084-8E74-BA819ECCA166}" destId="{E3E76D30-8BE0-47E3-8499-FD0EE4D42DF0}" srcOrd="0" destOrd="0" parTransId="{12E97CC7-C1D7-45F2-89E8-5756106E298E}" sibTransId="{988BC6C4-898C-43EA-B3CB-20F52659ACCD}"/>
    <dgm:cxn modelId="{95F068EC-0F89-4509-8E96-95E3F323DD9B}" srcId="{F93A0780-1928-4084-8E74-BA819ECCA166}" destId="{AC1019A3-5F70-4398-875D-70B1706829EC}" srcOrd="2" destOrd="0" parTransId="{96BDD9E4-E9DA-457D-BF5D-84815C31F518}" sibTransId="{740BCAB6-47AC-4DA0-A781-AFA6632B5248}"/>
    <dgm:cxn modelId="{1B21FB6D-CFF3-C243-820F-2D37E7BB771F}" type="presParOf" srcId="{195E9C04-808E-9C4C-A532-1F07BC8FE563}" destId="{0AC3FCE7-52C1-E24F-B2D3-566378C3C0FE}" srcOrd="0" destOrd="0" presId="urn:microsoft.com/office/officeart/2005/8/layout/vList2"/>
    <dgm:cxn modelId="{D7E970FE-D539-AA4F-940F-982802E72815}" type="presParOf" srcId="{195E9C04-808E-9C4C-A532-1F07BC8FE563}" destId="{42236D69-6FFB-DF4B-BBCF-3A1C965938E2}" srcOrd="1" destOrd="0" presId="urn:microsoft.com/office/officeart/2005/8/layout/vList2"/>
    <dgm:cxn modelId="{068A79BF-6147-6845-99F1-1C47B9584E1D}" type="presParOf" srcId="{195E9C04-808E-9C4C-A532-1F07BC8FE563}" destId="{E18A77E9-9859-4644-BE4E-556BAEAE82AD}" srcOrd="2" destOrd="0" presId="urn:microsoft.com/office/officeart/2005/8/layout/vList2"/>
    <dgm:cxn modelId="{33D680DE-5723-B242-BFB5-F974BE3579F8}" type="presParOf" srcId="{195E9C04-808E-9C4C-A532-1F07BC8FE563}" destId="{1A2A10EC-EF21-494E-A5FE-659B053C2C48}" srcOrd="3" destOrd="0" presId="urn:microsoft.com/office/officeart/2005/8/layout/vList2"/>
    <dgm:cxn modelId="{08BE8F17-892B-D149-B1A2-07BD53246EDD}" type="presParOf" srcId="{195E9C04-808E-9C4C-A532-1F07BC8FE563}" destId="{AEB08596-33FC-AA44-A065-91E30D801E5D}" srcOrd="4" destOrd="0" presId="urn:microsoft.com/office/officeart/2005/8/layout/vList2"/>
    <dgm:cxn modelId="{5A237B28-8F44-7849-9CBF-F9EBADD1A6F2}" type="presParOf" srcId="{195E9C04-808E-9C4C-A532-1F07BC8FE563}" destId="{51D956DF-34F5-5A43-A93B-93568EF7FA21}" srcOrd="5" destOrd="0" presId="urn:microsoft.com/office/officeart/2005/8/layout/vList2"/>
    <dgm:cxn modelId="{B99606D2-1DD0-C34E-BDE7-F3AE8A11CF20}" type="presParOf" srcId="{195E9C04-808E-9C4C-A532-1F07BC8FE563}" destId="{164B8266-B67C-AA47-9D0F-92F50CB74BB2}" srcOrd="6" destOrd="0" presId="urn:microsoft.com/office/officeart/2005/8/layout/vList2"/>
    <dgm:cxn modelId="{9F348501-C1A8-C544-BF49-F4530A2A6183}" type="presParOf" srcId="{195E9C04-808E-9C4C-A532-1F07BC8FE563}" destId="{3BD728B9-7AD5-3746-9663-AA7C1FA014CC}" srcOrd="7" destOrd="0" presId="urn:microsoft.com/office/officeart/2005/8/layout/vList2"/>
    <dgm:cxn modelId="{2886442E-DEBA-064D-8EE2-D597BE915FD6}" type="presParOf" srcId="{195E9C04-808E-9C4C-A532-1F07BC8FE563}" destId="{F22D8BAA-61F4-3847-81CF-C4FA555C7D12}" srcOrd="8" destOrd="0" presId="urn:microsoft.com/office/officeart/2005/8/layout/vList2"/>
    <dgm:cxn modelId="{030F87AE-B76D-764E-A21A-6EC778AA47F2}" type="presParOf" srcId="{195E9C04-808E-9C4C-A532-1F07BC8FE563}" destId="{71A25F8F-1402-2943-8B55-C2EACB0CBED8}" srcOrd="9" destOrd="0" presId="urn:microsoft.com/office/officeart/2005/8/layout/vList2"/>
    <dgm:cxn modelId="{F74DA2CA-6C40-904A-8045-267B0DD3BEB0}" type="presParOf" srcId="{195E9C04-808E-9C4C-A532-1F07BC8FE563}" destId="{548EE16B-418D-7D4B-9632-377E5768945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95E69-1B0C-4A3D-BE3E-39328253D8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255C34-F9EB-488B-95BD-4E556F277351}">
      <dgm:prSet/>
      <dgm:spPr/>
      <dgm:t>
        <a:bodyPr/>
        <a:lstStyle/>
        <a:p>
          <a:r>
            <a:rPr lang="en-US"/>
            <a:t>Uniform</a:t>
          </a:r>
        </a:p>
      </dgm:t>
    </dgm:pt>
    <dgm:pt modelId="{C15B3D91-5840-436C-BC10-B7103F0506C4}" type="parTrans" cxnId="{9622E005-EA19-470B-9113-012E9FDFA95C}">
      <dgm:prSet/>
      <dgm:spPr/>
      <dgm:t>
        <a:bodyPr/>
        <a:lstStyle/>
        <a:p>
          <a:endParaRPr lang="en-US"/>
        </a:p>
      </dgm:t>
    </dgm:pt>
    <dgm:pt modelId="{C4ED1C49-CF54-4597-8139-25C3A81AA1F9}" type="sibTrans" cxnId="{9622E005-EA19-470B-9113-012E9FDFA95C}">
      <dgm:prSet/>
      <dgm:spPr/>
      <dgm:t>
        <a:bodyPr/>
        <a:lstStyle/>
        <a:p>
          <a:endParaRPr lang="en-US"/>
        </a:p>
      </dgm:t>
    </dgm:pt>
    <dgm:pt modelId="{A7178866-9396-43FD-B3BD-798195418C6D}">
      <dgm:prSet/>
      <dgm:spPr/>
      <dgm:t>
        <a:bodyPr/>
        <a:lstStyle/>
        <a:p>
          <a:r>
            <a:rPr lang="en-US"/>
            <a:t>Attendance and Punctuality</a:t>
          </a:r>
        </a:p>
      </dgm:t>
    </dgm:pt>
    <dgm:pt modelId="{BEB1F55E-61C1-4510-B2C0-F36010D7582D}" type="parTrans" cxnId="{CAC60014-F7F4-41B0-A221-477072E14E36}">
      <dgm:prSet/>
      <dgm:spPr/>
      <dgm:t>
        <a:bodyPr/>
        <a:lstStyle/>
        <a:p>
          <a:endParaRPr lang="en-US"/>
        </a:p>
      </dgm:t>
    </dgm:pt>
    <dgm:pt modelId="{6E75B701-4FD0-4AFD-B5AA-CB728AC078D8}" type="sibTrans" cxnId="{CAC60014-F7F4-41B0-A221-477072E14E36}">
      <dgm:prSet/>
      <dgm:spPr/>
      <dgm:t>
        <a:bodyPr/>
        <a:lstStyle/>
        <a:p>
          <a:endParaRPr lang="en-US"/>
        </a:p>
      </dgm:t>
    </dgm:pt>
    <dgm:pt modelId="{040BE0D9-C2E6-4B55-91AF-01C2250489BB}">
      <dgm:prSet/>
      <dgm:spPr/>
      <dgm:t>
        <a:bodyPr/>
        <a:lstStyle/>
        <a:p>
          <a:r>
            <a:rPr lang="en-US"/>
            <a:t>Organisation</a:t>
          </a:r>
        </a:p>
      </dgm:t>
    </dgm:pt>
    <dgm:pt modelId="{B76083BE-35A0-47F7-BDFA-861C96D3906E}" type="parTrans" cxnId="{E8D6D7F4-C630-4D06-9ADC-A8095DDD16D1}">
      <dgm:prSet/>
      <dgm:spPr/>
      <dgm:t>
        <a:bodyPr/>
        <a:lstStyle/>
        <a:p>
          <a:endParaRPr lang="en-US"/>
        </a:p>
      </dgm:t>
    </dgm:pt>
    <dgm:pt modelId="{8E5BA9B5-FF91-4357-B99B-EBADE73ABFE1}" type="sibTrans" cxnId="{E8D6D7F4-C630-4D06-9ADC-A8095DDD16D1}">
      <dgm:prSet/>
      <dgm:spPr/>
      <dgm:t>
        <a:bodyPr/>
        <a:lstStyle/>
        <a:p>
          <a:endParaRPr lang="en-US"/>
        </a:p>
      </dgm:t>
    </dgm:pt>
    <dgm:pt modelId="{BFF109AF-962D-EF45-B694-4D42B42B8CA1}">
      <dgm:prSet/>
      <dgm:spPr/>
      <dgm:t>
        <a:bodyPr/>
        <a:lstStyle/>
        <a:p>
          <a:r>
            <a:rPr lang="en-GB" dirty="0"/>
            <a:t>Establishing good study habits</a:t>
          </a:r>
        </a:p>
      </dgm:t>
    </dgm:pt>
    <dgm:pt modelId="{ABBF417C-76DC-1D41-862B-C2F52BFD1EFE}" type="parTrans" cxnId="{863266B7-365F-DB48-8F2F-B6C151284802}">
      <dgm:prSet/>
      <dgm:spPr/>
    </dgm:pt>
    <dgm:pt modelId="{180E4566-9C26-FD4A-B1DF-C8BD344B3F58}" type="sibTrans" cxnId="{863266B7-365F-DB48-8F2F-B6C151284802}">
      <dgm:prSet/>
      <dgm:spPr/>
    </dgm:pt>
    <dgm:pt modelId="{9A93643E-444B-2A47-AD64-FC14B6676F1E}" type="pres">
      <dgm:prSet presAssocID="{FA495E69-1B0C-4A3D-BE3E-39328253D864}" presName="linear" presStyleCnt="0">
        <dgm:presLayoutVars>
          <dgm:animLvl val="lvl"/>
          <dgm:resizeHandles val="exact"/>
        </dgm:presLayoutVars>
      </dgm:prSet>
      <dgm:spPr/>
    </dgm:pt>
    <dgm:pt modelId="{D87FAF76-F46E-EB42-84E7-0659AE0A114F}" type="pres">
      <dgm:prSet presAssocID="{2E255C34-F9EB-488B-95BD-4E556F2773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9218CB-5950-7643-966D-33430FC2B8F9}" type="pres">
      <dgm:prSet presAssocID="{C4ED1C49-CF54-4597-8139-25C3A81AA1F9}" presName="spacer" presStyleCnt="0"/>
      <dgm:spPr/>
    </dgm:pt>
    <dgm:pt modelId="{CCC55C7C-9423-B047-BB75-191531F55AE6}" type="pres">
      <dgm:prSet presAssocID="{A7178866-9396-43FD-B3BD-798195418C6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5C910D-0ADB-F347-9CEA-6A7F2F5AF88D}" type="pres">
      <dgm:prSet presAssocID="{6E75B701-4FD0-4AFD-B5AA-CB728AC078D8}" presName="spacer" presStyleCnt="0"/>
      <dgm:spPr/>
    </dgm:pt>
    <dgm:pt modelId="{BB148BC6-44C6-7B40-9423-340A80FBA264}" type="pres">
      <dgm:prSet presAssocID="{040BE0D9-C2E6-4B55-91AF-01C2250489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5CD0B16-E0A8-9F4B-97BB-FA279BEF676F}" type="pres">
      <dgm:prSet presAssocID="{8E5BA9B5-FF91-4357-B99B-EBADE73ABFE1}" presName="spacer" presStyleCnt="0"/>
      <dgm:spPr/>
    </dgm:pt>
    <dgm:pt modelId="{A338FF50-23C4-304C-8254-22C4AFBE6008}" type="pres">
      <dgm:prSet presAssocID="{BFF109AF-962D-EF45-B694-4D42B42B8CA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622E005-EA19-470B-9113-012E9FDFA95C}" srcId="{FA495E69-1B0C-4A3D-BE3E-39328253D864}" destId="{2E255C34-F9EB-488B-95BD-4E556F277351}" srcOrd="0" destOrd="0" parTransId="{C15B3D91-5840-436C-BC10-B7103F0506C4}" sibTransId="{C4ED1C49-CF54-4597-8139-25C3A81AA1F9}"/>
    <dgm:cxn modelId="{CAC60014-F7F4-41B0-A221-477072E14E36}" srcId="{FA495E69-1B0C-4A3D-BE3E-39328253D864}" destId="{A7178866-9396-43FD-B3BD-798195418C6D}" srcOrd="1" destOrd="0" parTransId="{BEB1F55E-61C1-4510-B2C0-F36010D7582D}" sibTransId="{6E75B701-4FD0-4AFD-B5AA-CB728AC078D8}"/>
    <dgm:cxn modelId="{4C28F723-53DF-324E-B77F-726528807331}" type="presOf" srcId="{040BE0D9-C2E6-4B55-91AF-01C2250489BB}" destId="{BB148BC6-44C6-7B40-9423-340A80FBA264}" srcOrd="0" destOrd="0" presId="urn:microsoft.com/office/officeart/2005/8/layout/vList2"/>
    <dgm:cxn modelId="{6C16D461-758D-C141-BA62-D3D881205C8F}" type="presOf" srcId="{2E255C34-F9EB-488B-95BD-4E556F277351}" destId="{D87FAF76-F46E-EB42-84E7-0659AE0A114F}" srcOrd="0" destOrd="0" presId="urn:microsoft.com/office/officeart/2005/8/layout/vList2"/>
    <dgm:cxn modelId="{28199482-0082-4D49-94FB-3CBE9E31A5BB}" type="presOf" srcId="{A7178866-9396-43FD-B3BD-798195418C6D}" destId="{CCC55C7C-9423-B047-BB75-191531F55AE6}" srcOrd="0" destOrd="0" presId="urn:microsoft.com/office/officeart/2005/8/layout/vList2"/>
    <dgm:cxn modelId="{527C1593-ADB0-8443-87FA-372640F4CDB5}" type="presOf" srcId="{BFF109AF-962D-EF45-B694-4D42B42B8CA1}" destId="{A338FF50-23C4-304C-8254-22C4AFBE6008}" srcOrd="0" destOrd="0" presId="urn:microsoft.com/office/officeart/2005/8/layout/vList2"/>
    <dgm:cxn modelId="{BB5105B3-8914-7F4F-BE31-2DE880F77198}" type="presOf" srcId="{FA495E69-1B0C-4A3D-BE3E-39328253D864}" destId="{9A93643E-444B-2A47-AD64-FC14B6676F1E}" srcOrd="0" destOrd="0" presId="urn:microsoft.com/office/officeart/2005/8/layout/vList2"/>
    <dgm:cxn modelId="{863266B7-365F-DB48-8F2F-B6C151284802}" srcId="{FA495E69-1B0C-4A3D-BE3E-39328253D864}" destId="{BFF109AF-962D-EF45-B694-4D42B42B8CA1}" srcOrd="3" destOrd="0" parTransId="{ABBF417C-76DC-1D41-862B-C2F52BFD1EFE}" sibTransId="{180E4566-9C26-FD4A-B1DF-C8BD344B3F58}"/>
    <dgm:cxn modelId="{E8D6D7F4-C630-4D06-9ADC-A8095DDD16D1}" srcId="{FA495E69-1B0C-4A3D-BE3E-39328253D864}" destId="{040BE0D9-C2E6-4B55-91AF-01C2250489BB}" srcOrd="2" destOrd="0" parTransId="{B76083BE-35A0-47F7-BDFA-861C96D3906E}" sibTransId="{8E5BA9B5-FF91-4357-B99B-EBADE73ABFE1}"/>
    <dgm:cxn modelId="{3D73AFB2-EBBF-2D48-A5DA-BBC2C0953504}" type="presParOf" srcId="{9A93643E-444B-2A47-AD64-FC14B6676F1E}" destId="{D87FAF76-F46E-EB42-84E7-0659AE0A114F}" srcOrd="0" destOrd="0" presId="urn:microsoft.com/office/officeart/2005/8/layout/vList2"/>
    <dgm:cxn modelId="{8303A0B3-BF6D-C74A-AAC2-CE482BAAC532}" type="presParOf" srcId="{9A93643E-444B-2A47-AD64-FC14B6676F1E}" destId="{E19218CB-5950-7643-966D-33430FC2B8F9}" srcOrd="1" destOrd="0" presId="urn:microsoft.com/office/officeart/2005/8/layout/vList2"/>
    <dgm:cxn modelId="{86079509-BA7C-A54B-BC2C-E99CB045B4C0}" type="presParOf" srcId="{9A93643E-444B-2A47-AD64-FC14B6676F1E}" destId="{CCC55C7C-9423-B047-BB75-191531F55AE6}" srcOrd="2" destOrd="0" presId="urn:microsoft.com/office/officeart/2005/8/layout/vList2"/>
    <dgm:cxn modelId="{8A1D7262-40DF-B444-8704-A794B806C573}" type="presParOf" srcId="{9A93643E-444B-2A47-AD64-FC14B6676F1E}" destId="{5D5C910D-0ADB-F347-9CEA-6A7F2F5AF88D}" srcOrd="3" destOrd="0" presId="urn:microsoft.com/office/officeart/2005/8/layout/vList2"/>
    <dgm:cxn modelId="{7233FB71-A144-8541-9197-1429D6A95574}" type="presParOf" srcId="{9A93643E-444B-2A47-AD64-FC14B6676F1E}" destId="{BB148BC6-44C6-7B40-9423-340A80FBA264}" srcOrd="4" destOrd="0" presId="urn:microsoft.com/office/officeart/2005/8/layout/vList2"/>
    <dgm:cxn modelId="{4878B1A9-BD4B-2044-97B1-BEC9FDC8BB08}" type="presParOf" srcId="{9A93643E-444B-2A47-AD64-FC14B6676F1E}" destId="{65CD0B16-E0A8-9F4B-97BB-FA279BEF676F}" srcOrd="5" destOrd="0" presId="urn:microsoft.com/office/officeart/2005/8/layout/vList2"/>
    <dgm:cxn modelId="{C0E48797-F4AC-074A-8532-2A0820F1F420}" type="presParOf" srcId="{9A93643E-444B-2A47-AD64-FC14B6676F1E}" destId="{A338FF50-23C4-304C-8254-22C4AFBE60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E7061-7B46-6347-882D-FF11F89E0CF0}">
      <dsp:nvSpPr>
        <dsp:cNvPr id="0" name=""/>
        <dsp:cNvSpPr/>
      </dsp:nvSpPr>
      <dsp:spPr>
        <a:xfrm>
          <a:off x="0" y="398"/>
          <a:ext cx="78867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243D2-F8E7-2A41-8BAA-1C031359BC79}">
      <dsp:nvSpPr>
        <dsp:cNvPr id="0" name=""/>
        <dsp:cNvSpPr/>
      </dsp:nvSpPr>
      <dsp:spPr>
        <a:xfrm>
          <a:off x="0" y="398"/>
          <a:ext cx="7886700" cy="36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Mr</a:t>
          </a:r>
          <a:r>
            <a:rPr lang="en-US" sz="1600" kern="1200" dirty="0"/>
            <a:t> Harding			Headteacher</a:t>
          </a:r>
        </a:p>
      </dsp:txBody>
      <dsp:txXfrm>
        <a:off x="0" y="398"/>
        <a:ext cx="7886700" cy="362523"/>
      </dsp:txXfrm>
    </dsp:sp>
    <dsp:sp modelId="{4E8F4C2F-742F-3F4B-AE92-2843EE911917}">
      <dsp:nvSpPr>
        <dsp:cNvPr id="0" name=""/>
        <dsp:cNvSpPr/>
      </dsp:nvSpPr>
      <dsp:spPr>
        <a:xfrm>
          <a:off x="0" y="362921"/>
          <a:ext cx="7886700" cy="0"/>
        </a:xfrm>
        <a:prstGeom prst="line">
          <a:avLst/>
        </a:prstGeom>
        <a:solidFill>
          <a:schemeClr val="accent5">
            <a:hueOff val="-379959"/>
            <a:satOff val="402"/>
            <a:lumOff val="-74"/>
            <a:alphaOff val="0"/>
          </a:schemeClr>
        </a:solidFill>
        <a:ln w="12700" cap="flat" cmpd="sng" algn="ctr">
          <a:solidFill>
            <a:schemeClr val="accent5">
              <a:hueOff val="-379959"/>
              <a:satOff val="402"/>
              <a:lumOff val="-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D9DA8-1A73-BE47-B888-7852F68F859B}">
      <dsp:nvSpPr>
        <dsp:cNvPr id="0" name=""/>
        <dsp:cNvSpPr/>
      </dsp:nvSpPr>
      <dsp:spPr>
        <a:xfrm>
          <a:off x="0" y="362921"/>
          <a:ext cx="7886700" cy="36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Ms</a:t>
          </a:r>
          <a:r>
            <a:rPr lang="en-US" sz="1600" kern="1200" dirty="0"/>
            <a:t> Makowski			Director of Sixth Form</a:t>
          </a:r>
        </a:p>
      </dsp:txBody>
      <dsp:txXfrm>
        <a:off x="0" y="362921"/>
        <a:ext cx="7886700" cy="362523"/>
      </dsp:txXfrm>
    </dsp:sp>
    <dsp:sp modelId="{FD3B9EE1-0DE5-314B-A1C7-21DC8B6C9E1D}">
      <dsp:nvSpPr>
        <dsp:cNvPr id="0" name=""/>
        <dsp:cNvSpPr/>
      </dsp:nvSpPr>
      <dsp:spPr>
        <a:xfrm>
          <a:off x="0" y="725444"/>
          <a:ext cx="7886700" cy="0"/>
        </a:xfrm>
        <a:prstGeom prst="line">
          <a:avLst/>
        </a:prstGeom>
        <a:solidFill>
          <a:schemeClr val="accent5">
            <a:hueOff val="-759918"/>
            <a:satOff val="803"/>
            <a:lumOff val="-147"/>
            <a:alphaOff val="0"/>
          </a:schemeClr>
        </a:solidFill>
        <a:ln w="12700" cap="flat" cmpd="sng" algn="ctr">
          <a:solidFill>
            <a:schemeClr val="accent5">
              <a:hueOff val="-759918"/>
              <a:satOff val="803"/>
              <a:lumOff val="-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54F0C-203A-4B4E-8B54-E3B30D4E2C30}">
      <dsp:nvSpPr>
        <dsp:cNvPr id="0" name=""/>
        <dsp:cNvSpPr/>
      </dsp:nvSpPr>
      <dsp:spPr>
        <a:xfrm>
          <a:off x="0" y="725444"/>
          <a:ext cx="7886700" cy="36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Mr</a:t>
          </a:r>
          <a:r>
            <a:rPr lang="en-US" sz="1600" kern="1200" dirty="0"/>
            <a:t> Aplin			Deputy Director of Sixth Form	</a:t>
          </a:r>
        </a:p>
      </dsp:txBody>
      <dsp:txXfrm>
        <a:off x="0" y="725444"/>
        <a:ext cx="7886700" cy="362523"/>
      </dsp:txXfrm>
    </dsp:sp>
    <dsp:sp modelId="{AAADB673-D6A3-BE4A-AE09-C063C99E2395}">
      <dsp:nvSpPr>
        <dsp:cNvPr id="0" name=""/>
        <dsp:cNvSpPr/>
      </dsp:nvSpPr>
      <dsp:spPr>
        <a:xfrm>
          <a:off x="0" y="1087967"/>
          <a:ext cx="7886700" cy="0"/>
        </a:xfrm>
        <a:prstGeom prst="line">
          <a:avLst/>
        </a:prstGeom>
        <a:solidFill>
          <a:schemeClr val="accent5">
            <a:hueOff val="-1139877"/>
            <a:satOff val="1205"/>
            <a:lumOff val="-221"/>
            <a:alphaOff val="0"/>
          </a:schemeClr>
        </a:solidFill>
        <a:ln w="12700" cap="flat" cmpd="sng" algn="ctr">
          <a:solidFill>
            <a:schemeClr val="accent5">
              <a:hueOff val="-1139877"/>
              <a:satOff val="1205"/>
              <a:lumOff val="-2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2D210-3BF3-E645-A6B4-C2F3464E3676}">
      <dsp:nvSpPr>
        <dsp:cNvPr id="0" name=""/>
        <dsp:cNvSpPr/>
      </dsp:nvSpPr>
      <dsp:spPr>
        <a:xfrm>
          <a:off x="0" y="1087967"/>
          <a:ext cx="7886700" cy="36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Miss Butler			Deputy Director of Sixth Form</a:t>
          </a:r>
        </a:p>
      </dsp:txBody>
      <dsp:txXfrm>
        <a:off x="0" y="1087967"/>
        <a:ext cx="7886700" cy="362523"/>
      </dsp:txXfrm>
    </dsp:sp>
    <dsp:sp modelId="{278DEDEF-4474-A344-BCB5-6F5F7BC891DD}">
      <dsp:nvSpPr>
        <dsp:cNvPr id="0" name=""/>
        <dsp:cNvSpPr/>
      </dsp:nvSpPr>
      <dsp:spPr>
        <a:xfrm>
          <a:off x="0" y="1450490"/>
          <a:ext cx="7886700" cy="0"/>
        </a:xfrm>
        <a:prstGeom prst="line">
          <a:avLst/>
        </a:prstGeom>
        <a:solidFill>
          <a:schemeClr val="accent5">
            <a:hueOff val="-1519836"/>
            <a:satOff val="1607"/>
            <a:lumOff val="-295"/>
            <a:alphaOff val="0"/>
          </a:schemeClr>
        </a:solidFill>
        <a:ln w="12700" cap="flat" cmpd="sng" algn="ctr">
          <a:solidFill>
            <a:schemeClr val="accent5">
              <a:hueOff val="-1519836"/>
              <a:satOff val="1607"/>
              <a:lumOff val="-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C49FC-4AFD-754E-B307-9A519D4883C0}">
      <dsp:nvSpPr>
        <dsp:cNvPr id="0" name=""/>
        <dsp:cNvSpPr/>
      </dsp:nvSpPr>
      <dsp:spPr>
        <a:xfrm>
          <a:off x="0" y="1450490"/>
          <a:ext cx="7886700" cy="36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Mr</a:t>
          </a:r>
          <a:r>
            <a:rPr lang="en-US" sz="1600" kern="1200" dirty="0"/>
            <a:t> Berrow and </a:t>
          </a:r>
          <a:r>
            <a:rPr lang="en-US" sz="1600" kern="1200" dirty="0" err="1"/>
            <a:t>Mrs</a:t>
          </a:r>
          <a:r>
            <a:rPr lang="en-US" sz="1600" kern="1200" dirty="0"/>
            <a:t> Jenkins	Sixth Form Senior Tutor</a:t>
          </a:r>
        </a:p>
      </dsp:txBody>
      <dsp:txXfrm>
        <a:off x="0" y="1450490"/>
        <a:ext cx="7886700" cy="362523"/>
      </dsp:txXfrm>
    </dsp:sp>
    <dsp:sp modelId="{E9229D0C-57BB-BC4E-8073-A2588BD83BB1}">
      <dsp:nvSpPr>
        <dsp:cNvPr id="0" name=""/>
        <dsp:cNvSpPr/>
      </dsp:nvSpPr>
      <dsp:spPr>
        <a:xfrm>
          <a:off x="0" y="1813013"/>
          <a:ext cx="7886700" cy="0"/>
        </a:xfrm>
        <a:prstGeom prst="line">
          <a:avLst/>
        </a:prstGeom>
        <a:solidFill>
          <a:schemeClr val="accent5">
            <a:hueOff val="-1899795"/>
            <a:satOff val="2008"/>
            <a:lumOff val="-368"/>
            <a:alphaOff val="0"/>
          </a:schemeClr>
        </a:solidFill>
        <a:ln w="12700" cap="flat" cmpd="sng" algn="ctr">
          <a:solidFill>
            <a:schemeClr val="accent5">
              <a:hueOff val="-1899795"/>
              <a:satOff val="2008"/>
              <a:lumOff val="-3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E1680-0F7E-4943-BA4A-0F5C240289A1}">
      <dsp:nvSpPr>
        <dsp:cNvPr id="0" name=""/>
        <dsp:cNvSpPr/>
      </dsp:nvSpPr>
      <dsp:spPr>
        <a:xfrm>
          <a:off x="0" y="1813013"/>
          <a:ext cx="7886700" cy="36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Mr</a:t>
          </a:r>
          <a:r>
            <a:rPr lang="en-US" sz="1600" kern="1200" dirty="0"/>
            <a:t> Langford			EPQ/Academic Mentor/ Oxbridge Pathway Lead.</a:t>
          </a:r>
        </a:p>
      </dsp:txBody>
      <dsp:txXfrm>
        <a:off x="0" y="1813013"/>
        <a:ext cx="7886700" cy="362523"/>
      </dsp:txXfrm>
    </dsp:sp>
    <dsp:sp modelId="{8DD8DCD9-59DB-834F-AF20-D22FA1DCBE53}">
      <dsp:nvSpPr>
        <dsp:cNvPr id="0" name=""/>
        <dsp:cNvSpPr/>
      </dsp:nvSpPr>
      <dsp:spPr>
        <a:xfrm>
          <a:off x="0" y="2175536"/>
          <a:ext cx="7886700" cy="0"/>
        </a:xfrm>
        <a:prstGeom prst="line">
          <a:avLst/>
        </a:prstGeom>
        <a:solidFill>
          <a:schemeClr val="accent5">
            <a:hueOff val="-2279754"/>
            <a:satOff val="2410"/>
            <a:lumOff val="-442"/>
            <a:alphaOff val="0"/>
          </a:schemeClr>
        </a:solidFill>
        <a:ln w="12700" cap="flat" cmpd="sng" algn="ctr">
          <a:solidFill>
            <a:schemeClr val="accent5">
              <a:hueOff val="-2279754"/>
              <a:satOff val="2410"/>
              <a:lumOff val="-4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6F620-E6ED-8F4D-BF8C-74B2DFE1DEA0}">
      <dsp:nvSpPr>
        <dsp:cNvPr id="0" name=""/>
        <dsp:cNvSpPr/>
      </dsp:nvSpPr>
      <dsp:spPr>
        <a:xfrm>
          <a:off x="0" y="2175536"/>
          <a:ext cx="7886700" cy="36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Mrs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Kirby </a:t>
          </a:r>
          <a:r>
            <a:rPr lang="en-US" sz="1600" kern="1200" dirty="0">
              <a:latin typeface="Calibri Light" panose="020F0302020204030204"/>
            </a:rPr>
            <a:t>          </a:t>
          </a: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Sixth</a:t>
          </a:r>
          <a:r>
            <a:rPr lang="en-US" sz="1600" kern="1200" dirty="0"/>
            <a:t> Form Administrator/Student Manager</a:t>
          </a:r>
          <a:endParaRPr lang="en-US" sz="1600" kern="1200" dirty="0">
            <a:latin typeface="Calibri Light" panose="020F0302020204030204"/>
          </a:endParaRPr>
        </a:p>
      </dsp:txBody>
      <dsp:txXfrm>
        <a:off x="0" y="2175536"/>
        <a:ext cx="7886700" cy="362523"/>
      </dsp:txXfrm>
    </dsp:sp>
    <dsp:sp modelId="{1C7E9C5D-5F7F-964D-854D-8D060206774D}">
      <dsp:nvSpPr>
        <dsp:cNvPr id="0" name=""/>
        <dsp:cNvSpPr/>
      </dsp:nvSpPr>
      <dsp:spPr>
        <a:xfrm>
          <a:off x="0" y="2538059"/>
          <a:ext cx="7886700" cy="0"/>
        </a:xfrm>
        <a:prstGeom prst="line">
          <a:avLst/>
        </a:prstGeom>
        <a:solidFill>
          <a:schemeClr val="accent5">
            <a:hueOff val="-2659714"/>
            <a:satOff val="2811"/>
            <a:lumOff val="-515"/>
            <a:alphaOff val="0"/>
          </a:schemeClr>
        </a:solidFill>
        <a:ln w="12700" cap="flat" cmpd="sng" algn="ctr">
          <a:solidFill>
            <a:schemeClr val="accent5">
              <a:hueOff val="-2659714"/>
              <a:satOff val="2811"/>
              <a:lumOff val="-5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4B0CE-C855-0E41-84BF-E62D1D5AA780}">
      <dsp:nvSpPr>
        <dsp:cNvPr id="0" name=""/>
        <dsp:cNvSpPr/>
      </dsp:nvSpPr>
      <dsp:spPr>
        <a:xfrm>
          <a:off x="0" y="2538059"/>
          <a:ext cx="7886700" cy="36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Sixth Form Tutors</a:t>
          </a:r>
        </a:p>
      </dsp:txBody>
      <dsp:txXfrm>
        <a:off x="0" y="2538059"/>
        <a:ext cx="7886700" cy="362523"/>
      </dsp:txXfrm>
    </dsp:sp>
    <dsp:sp modelId="{4F68D246-ACB7-094D-BA4D-4D0DD8A1499B}">
      <dsp:nvSpPr>
        <dsp:cNvPr id="0" name=""/>
        <dsp:cNvSpPr/>
      </dsp:nvSpPr>
      <dsp:spPr>
        <a:xfrm>
          <a:off x="0" y="2900582"/>
          <a:ext cx="7886700" cy="0"/>
        </a:xfrm>
        <a:prstGeom prst="line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12700" cap="flat" cmpd="sng" algn="ctr">
          <a:solidFill>
            <a:schemeClr val="accent5">
              <a:hueOff val="-3039673"/>
              <a:satOff val="3213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F4B6B-AA5D-1244-BBFC-C6A039D19754}">
      <dsp:nvSpPr>
        <dsp:cNvPr id="0" name=""/>
        <dsp:cNvSpPr/>
      </dsp:nvSpPr>
      <dsp:spPr>
        <a:xfrm>
          <a:off x="0" y="2900582"/>
          <a:ext cx="7886700" cy="36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 Leadership </a:t>
          </a:r>
          <a:r>
            <a:rPr lang="en-US" sz="1600" kern="1200" dirty="0">
              <a:latin typeface="+mn-lt"/>
            </a:rPr>
            <a:t>Team      Dhyan, Sanvi, Akaisha, Pavleen and Frankie</a:t>
          </a:r>
        </a:p>
      </dsp:txBody>
      <dsp:txXfrm>
        <a:off x="0" y="2900582"/>
        <a:ext cx="7886700" cy="362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3FCE7-52C1-E24F-B2D3-566378C3C0FE}">
      <dsp:nvSpPr>
        <dsp:cNvPr id="0" name=""/>
        <dsp:cNvSpPr/>
      </dsp:nvSpPr>
      <dsp:spPr>
        <a:xfrm>
          <a:off x="0" y="38484"/>
          <a:ext cx="7886700" cy="64759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A*-A grades 58.9%</a:t>
          </a:r>
          <a:endParaRPr lang="en-US" sz="2700" kern="1200" dirty="0"/>
        </a:p>
      </dsp:txBody>
      <dsp:txXfrm>
        <a:off x="31613" y="70097"/>
        <a:ext cx="7823474" cy="584369"/>
      </dsp:txXfrm>
    </dsp:sp>
    <dsp:sp modelId="{E18A77E9-9859-4644-BE4E-556BAEAE82AD}">
      <dsp:nvSpPr>
        <dsp:cNvPr id="0" name=""/>
        <dsp:cNvSpPr/>
      </dsp:nvSpPr>
      <dsp:spPr>
        <a:xfrm>
          <a:off x="0" y="763839"/>
          <a:ext cx="7886700" cy="64759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291"/>
                <a:satOff val="357"/>
                <a:lumOff val="38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291"/>
                <a:satOff val="357"/>
                <a:lumOff val="38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291"/>
                <a:satOff val="357"/>
                <a:lumOff val="38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A*-B grades 85.2%</a:t>
          </a:r>
          <a:endParaRPr lang="en-US" sz="2700" kern="1200" dirty="0"/>
        </a:p>
      </dsp:txBody>
      <dsp:txXfrm>
        <a:off x="31613" y="795452"/>
        <a:ext cx="7823474" cy="584369"/>
      </dsp:txXfrm>
    </dsp:sp>
    <dsp:sp modelId="{AEB08596-33FC-AA44-A065-91E30D801E5D}">
      <dsp:nvSpPr>
        <dsp:cNvPr id="0" name=""/>
        <dsp:cNvSpPr/>
      </dsp:nvSpPr>
      <dsp:spPr>
        <a:xfrm>
          <a:off x="0" y="1489194"/>
          <a:ext cx="7886700" cy="64759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6582"/>
                <a:satOff val="713"/>
                <a:lumOff val="77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582"/>
                <a:satOff val="713"/>
                <a:lumOff val="77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582"/>
                <a:satOff val="713"/>
                <a:lumOff val="77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A*-E grades 99.8%</a:t>
          </a:r>
          <a:endParaRPr lang="en-US" sz="2700" kern="1200" dirty="0"/>
        </a:p>
      </dsp:txBody>
      <dsp:txXfrm>
        <a:off x="31613" y="1520807"/>
        <a:ext cx="7823474" cy="584369"/>
      </dsp:txXfrm>
    </dsp:sp>
    <dsp:sp modelId="{164B8266-B67C-AA47-9D0F-92F50CB74BB2}">
      <dsp:nvSpPr>
        <dsp:cNvPr id="0" name=""/>
        <dsp:cNvSpPr/>
      </dsp:nvSpPr>
      <dsp:spPr>
        <a:xfrm>
          <a:off x="0" y="2214549"/>
          <a:ext cx="7886700" cy="64759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9872"/>
                <a:satOff val="1070"/>
                <a:lumOff val="116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9872"/>
                <a:satOff val="1070"/>
                <a:lumOff val="116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9872"/>
                <a:satOff val="1070"/>
                <a:lumOff val="116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138 achieved their first choice</a:t>
          </a:r>
          <a:endParaRPr lang="en-US" sz="2700" kern="1200" dirty="0"/>
        </a:p>
      </dsp:txBody>
      <dsp:txXfrm>
        <a:off x="31613" y="2246162"/>
        <a:ext cx="7823474" cy="584369"/>
      </dsp:txXfrm>
    </dsp:sp>
    <dsp:sp modelId="{F22D8BAA-61F4-3847-81CF-C4FA555C7D12}">
      <dsp:nvSpPr>
        <dsp:cNvPr id="0" name=""/>
        <dsp:cNvSpPr/>
      </dsp:nvSpPr>
      <dsp:spPr>
        <a:xfrm>
          <a:off x="0" y="2939904"/>
          <a:ext cx="7886700" cy="64759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53163"/>
                <a:satOff val="1426"/>
                <a:lumOff val="155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3163"/>
                <a:satOff val="1426"/>
                <a:lumOff val="155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3163"/>
                <a:satOff val="1426"/>
                <a:lumOff val="155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69% Russell Group Universities	</a:t>
          </a:r>
          <a:endParaRPr lang="en-US" sz="2700" kern="1200" dirty="0"/>
        </a:p>
      </dsp:txBody>
      <dsp:txXfrm>
        <a:off x="31613" y="2971517"/>
        <a:ext cx="7823474" cy="584369"/>
      </dsp:txXfrm>
    </dsp:sp>
    <dsp:sp modelId="{548EE16B-418D-7D4B-9632-377E57689457}">
      <dsp:nvSpPr>
        <dsp:cNvPr id="0" name=""/>
        <dsp:cNvSpPr/>
      </dsp:nvSpPr>
      <dsp:spPr>
        <a:xfrm>
          <a:off x="0" y="3665259"/>
          <a:ext cx="7886700" cy="64759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6454"/>
                <a:satOff val="1783"/>
                <a:lumOff val="194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6454"/>
                <a:satOff val="1783"/>
                <a:lumOff val="194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6454"/>
                <a:satOff val="1783"/>
                <a:lumOff val="194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6 to Oxford/ Cambridge</a:t>
          </a:r>
        </a:p>
      </dsp:txBody>
      <dsp:txXfrm>
        <a:off x="31613" y="3696872"/>
        <a:ext cx="7823474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AF76-F46E-EB42-84E7-0659AE0A114F}">
      <dsp:nvSpPr>
        <dsp:cNvPr id="0" name=""/>
        <dsp:cNvSpPr/>
      </dsp:nvSpPr>
      <dsp:spPr>
        <a:xfrm>
          <a:off x="0" y="25116"/>
          <a:ext cx="4941945" cy="12314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Uniform</a:t>
          </a:r>
        </a:p>
      </dsp:txBody>
      <dsp:txXfrm>
        <a:off x="60116" y="85232"/>
        <a:ext cx="4821713" cy="1111247"/>
      </dsp:txXfrm>
    </dsp:sp>
    <dsp:sp modelId="{CCC55C7C-9423-B047-BB75-191531F55AE6}">
      <dsp:nvSpPr>
        <dsp:cNvPr id="0" name=""/>
        <dsp:cNvSpPr/>
      </dsp:nvSpPr>
      <dsp:spPr>
        <a:xfrm>
          <a:off x="0" y="1345876"/>
          <a:ext cx="4941945" cy="1231479"/>
        </a:xfrm>
        <a:prstGeom prst="roundRect">
          <a:avLst/>
        </a:prstGeom>
        <a:solidFill>
          <a:schemeClr val="accent5">
            <a:hueOff val="-1013224"/>
            <a:satOff val="1071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Attendance and Punctuality</a:t>
          </a:r>
        </a:p>
      </dsp:txBody>
      <dsp:txXfrm>
        <a:off x="60116" y="1405992"/>
        <a:ext cx="4821713" cy="1111247"/>
      </dsp:txXfrm>
    </dsp:sp>
    <dsp:sp modelId="{BB148BC6-44C6-7B40-9423-340A80FBA264}">
      <dsp:nvSpPr>
        <dsp:cNvPr id="0" name=""/>
        <dsp:cNvSpPr/>
      </dsp:nvSpPr>
      <dsp:spPr>
        <a:xfrm>
          <a:off x="0" y="2666636"/>
          <a:ext cx="4941945" cy="1231479"/>
        </a:xfrm>
        <a:prstGeom prst="roundRect">
          <a:avLst/>
        </a:prstGeom>
        <a:solidFill>
          <a:schemeClr val="accent5">
            <a:hueOff val="-2026448"/>
            <a:satOff val="2142"/>
            <a:lumOff val="-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Organisation</a:t>
          </a:r>
        </a:p>
      </dsp:txBody>
      <dsp:txXfrm>
        <a:off x="60116" y="2726752"/>
        <a:ext cx="4821713" cy="1111247"/>
      </dsp:txXfrm>
    </dsp:sp>
    <dsp:sp modelId="{A338FF50-23C4-304C-8254-22C4AFBE6008}">
      <dsp:nvSpPr>
        <dsp:cNvPr id="0" name=""/>
        <dsp:cNvSpPr/>
      </dsp:nvSpPr>
      <dsp:spPr>
        <a:xfrm>
          <a:off x="0" y="3987396"/>
          <a:ext cx="4941945" cy="1231479"/>
        </a:xfrm>
        <a:prstGeom prst="roundRect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Establishing good study habits</a:t>
          </a:r>
        </a:p>
      </dsp:txBody>
      <dsp:txXfrm>
        <a:off x="60116" y="4047512"/>
        <a:ext cx="4821713" cy="1111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152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53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4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7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Attendance- as close to 100% as students can, no routine medical or dental appointments in school time are authorized, no holidays. They can apply for 3 days of planned absence across an academic year, must be tracking towards the right grades and have good attendance to be </a:t>
            </a:r>
            <a:r>
              <a:rPr lang="en-US" dirty="0" err="1"/>
              <a:t>authorised</a:t>
            </a:r>
            <a:r>
              <a:rPr lang="en-US" dirty="0"/>
              <a:t>. Work experience as much as possible outside term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78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62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96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54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55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2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1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2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4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1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6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4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3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1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5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5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-it.org.uk/" TargetMode="External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843">
              <a:srgbClr val="D8DFCF"/>
            </a:gs>
            <a:gs pos="71687">
              <a:srgbClr val="D9DFD0"/>
            </a:gs>
            <a:gs pos="69375">
              <a:srgbClr val="DAE0D1"/>
            </a:gs>
            <a:gs pos="64750">
              <a:srgbClr val="DCE2D4"/>
            </a:gs>
            <a:gs pos="55500">
              <a:srgbClr val="E0E6D9"/>
            </a:gs>
            <a:gs pos="37000">
              <a:srgbClr val="E9EDE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00049D-711B-3546-A129-2A6E1057D75D}"/>
              </a:ext>
            </a:extLst>
          </p:cNvPr>
          <p:cNvSpPr txBox="1"/>
          <p:nvPr/>
        </p:nvSpPr>
        <p:spPr>
          <a:xfrm>
            <a:off x="-14268" y="1703835"/>
            <a:ext cx="9144000" cy="23621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58D6B-DF32-BC4E-8A33-FABBC2DE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905001"/>
            <a:ext cx="6324600" cy="251364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Raising Achievement at A Level</a:t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Year 12 Parent Information Evening </a:t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PowerPoint Background: 2 Corinthians 3:18 2016 Plain">
            <a:extLst>
              <a:ext uri="{FF2B5EF4-FFF2-40B4-BE49-F238E27FC236}">
                <a16:creationId xmlns:a16="http://schemas.microsoft.com/office/drawing/2014/main" id="{CA80B39A-7F99-DB4A-AF40-721AA0AD7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44960" r="3600" b="7346"/>
          <a:stretch/>
        </p:blipFill>
        <p:spPr bwMode="auto">
          <a:xfrm>
            <a:off x="762000" y="4418648"/>
            <a:ext cx="7591464" cy="21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angley Grammar School crest">
            <a:extLst>
              <a:ext uri="{FF2B5EF4-FFF2-40B4-BE49-F238E27FC236}">
                <a16:creationId xmlns:a16="http://schemas.microsoft.com/office/drawing/2014/main" id="{162DD449-EDCC-7146-B2E4-81CAC1833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</a:blip>
          <a:stretch>
            <a:fillRect/>
          </a:stretch>
        </p:blipFill>
        <p:spPr bwMode="auto">
          <a:xfrm>
            <a:off x="76200" y="1703836"/>
            <a:ext cx="1963884" cy="2343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71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9C4D57-60B7-9F46-BC46-1CE90D399196}"/>
              </a:ext>
            </a:extLst>
          </p:cNvPr>
          <p:cNvSpPr txBox="1"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Professional Predictions </a:t>
            </a:r>
            <a:b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 </a:t>
            </a:r>
            <a:b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UCAS Predicted Grades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0416" y="2347277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Professional Predictions</a:t>
            </a:r>
          </a:p>
          <a:p>
            <a:pPr marL="0" indent="0" algn="just">
              <a:buNone/>
            </a:pPr>
            <a:r>
              <a:rPr lang="en-GB" sz="1800" dirty="0"/>
              <a:t>These grades are published at each assessment point.</a:t>
            </a:r>
          </a:p>
          <a:p>
            <a:pPr marL="0" indent="0" algn="just">
              <a:buNone/>
            </a:pPr>
            <a:endParaRPr lang="en-GB" sz="1800" dirty="0"/>
          </a:p>
          <a:p>
            <a:pPr marL="0" indent="0" algn="just">
              <a:buNone/>
            </a:pPr>
            <a:r>
              <a:rPr lang="en-GB" sz="1800" dirty="0"/>
              <a:t>Teachers use professional judgement to decide what A level grade a student is ‘most likely’ to achieve  if they continue to work at their current level.</a:t>
            </a:r>
          </a:p>
          <a:p>
            <a:pPr marL="0" indent="0" algn="just">
              <a:buNone/>
            </a:pPr>
            <a:endParaRPr lang="en-GB" sz="1800" dirty="0"/>
          </a:p>
          <a:p>
            <a:pPr marL="0" indent="0" algn="just">
              <a:buNone/>
            </a:pPr>
            <a:r>
              <a:rPr lang="en-GB" sz="1800" dirty="0"/>
              <a:t>We use laser grades:</a:t>
            </a:r>
          </a:p>
          <a:p>
            <a:pPr marL="0" indent="0" algn="just">
              <a:buNone/>
            </a:pPr>
            <a:r>
              <a:rPr lang="en-GB" sz="1800" dirty="0" err="1"/>
              <a:t>eg</a:t>
            </a:r>
            <a:r>
              <a:rPr lang="en-GB" sz="1800" dirty="0"/>
              <a:t>. B1, B2, B3</a:t>
            </a:r>
          </a:p>
          <a:p>
            <a:pPr marL="0" indent="0" algn="just">
              <a:buNone/>
            </a:pPr>
            <a:endParaRPr lang="en-GB" sz="1800" dirty="0"/>
          </a:p>
          <a:p>
            <a:pPr marL="0" indent="0" algn="just">
              <a:buNone/>
            </a:pPr>
            <a:r>
              <a:rPr lang="en-GB" sz="1800" dirty="0"/>
              <a:t>These can increase or decrease based on the evidence students provide.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2332037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/>
              <a:t> Predicted grades</a:t>
            </a:r>
          </a:p>
          <a:p>
            <a:pPr marL="0" indent="0" algn="just">
              <a:buNone/>
            </a:pPr>
            <a:r>
              <a:rPr lang="en-GB" sz="1800" dirty="0"/>
              <a:t>These are always ‘realistically optimistic’ typically higher than a professional prediction and are published in September of Year 13.</a:t>
            </a:r>
          </a:p>
          <a:p>
            <a:pPr marL="0" indent="0" algn="just">
              <a:buNone/>
            </a:pPr>
            <a:endParaRPr lang="en-GB" sz="1800" dirty="0"/>
          </a:p>
          <a:p>
            <a:pPr marL="0" indent="0" algn="just">
              <a:buNone/>
            </a:pPr>
            <a:r>
              <a:rPr lang="en-GB" sz="1800" dirty="0"/>
              <a:t>These are based on evidence collected in each subject throughout Year 12 and at the very start of Year 13. </a:t>
            </a:r>
          </a:p>
          <a:p>
            <a:pPr marL="0" indent="0" algn="just">
              <a:buNone/>
            </a:pPr>
            <a:endParaRPr lang="en-GB" sz="1800" dirty="0"/>
          </a:p>
          <a:p>
            <a:pPr marL="0" indent="0" algn="just">
              <a:buNone/>
            </a:pPr>
            <a:r>
              <a:rPr lang="en-GB" sz="1800" dirty="0"/>
              <a:t>If a student would like an A or an A* UCAS prediction they will need to consistently achieve  A and A* professional predictions in Year 12.</a:t>
            </a:r>
          </a:p>
        </p:txBody>
      </p:sp>
      <p:pic>
        <p:nvPicPr>
          <p:cNvPr id="1026" name="Picture 2" descr="https://upload.wikimedia.org/wikipedia/commons/thumb/e/e9/UCAS_logo.svg/220px-UCAS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15440"/>
            <a:ext cx="2095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3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GCSE and A level study: </a:t>
            </a:r>
            <a:br>
              <a:rPr lang="en-GB" sz="3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the difference?</a:t>
            </a:r>
            <a:endParaRPr lang="en-US" sz="3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800" dirty="0"/>
              <a:t>Expectation of independent learning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Productive private study in school and at home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Course content much deeper and more intellectually demanding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Success demands consistent effort throughout the year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Need to engage with teachers outside lessons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b="1" u="sng" dirty="0"/>
              <a:t>Cannot</a:t>
            </a:r>
            <a:r>
              <a:rPr lang="en-GB" sz="1800" dirty="0"/>
              <a:t> recover lost ground in final few weeks before examinations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Revision needs to be continuous.</a:t>
            </a:r>
            <a:endParaRPr lang="en-US" sz="1800" dirty="0"/>
          </a:p>
        </p:txBody>
      </p:sp>
      <p:pic>
        <p:nvPicPr>
          <p:cNvPr id="3" name="Picture 2" descr="A person and person looking at a tablet&#10;&#10;Description automatically generated">
            <a:extLst>
              <a:ext uri="{FF2B5EF4-FFF2-40B4-BE49-F238E27FC236}">
                <a16:creationId xmlns:a16="http://schemas.microsoft.com/office/drawing/2014/main" id="{98679435-2C2E-DC41-9421-33048DA9A4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59" y="1026478"/>
            <a:ext cx="3886200" cy="58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6075-17E9-582A-36EC-BC056B47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 Light"/>
                <a:cs typeface="Calibri Light"/>
              </a:rPr>
              <a:t>The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1ED2B-A956-08D6-39DC-C0611DA999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242424"/>
                </a:solidFill>
                <a:latin typeface="Calibri"/>
                <a:ea typeface="Calibri" panose="020F0502020204030204"/>
                <a:cs typeface="Calibri" panose="020F0502020204030204"/>
              </a:rPr>
              <a:t>9 periods per fortnight for each subject</a:t>
            </a:r>
          </a:p>
          <a:p>
            <a:r>
              <a:rPr lang="en-US" sz="2000" dirty="0">
                <a:solidFill>
                  <a:srgbClr val="242424"/>
                </a:solidFill>
                <a:latin typeface="Calibri"/>
                <a:ea typeface="Calibri" panose="020F0502020204030204"/>
                <a:cs typeface="Calibri" panose="020F0502020204030204"/>
              </a:rPr>
              <a:t>1 period per week on an enrichment course of their choice</a:t>
            </a:r>
          </a:p>
          <a:p>
            <a:r>
              <a:rPr lang="en-US" sz="2000" dirty="0">
                <a:solidFill>
                  <a:srgbClr val="242424"/>
                </a:solidFill>
                <a:latin typeface="Calibri"/>
                <a:ea typeface="Calibri" panose="020F0502020204030204"/>
                <a:cs typeface="Calibri" panose="020F0502020204030204"/>
              </a:rPr>
              <a:t>1 period of the Culture and Curiosity </a:t>
            </a:r>
            <a:r>
              <a:rPr lang="en-US" sz="2000" err="1">
                <a:solidFill>
                  <a:srgbClr val="242424"/>
                </a:solidFill>
                <a:latin typeface="Calibri"/>
                <a:ea typeface="Calibri" panose="020F0502020204030204"/>
                <a:cs typeface="Calibri" panose="020F0502020204030204"/>
              </a:rPr>
              <a:t>programme</a:t>
            </a:r>
            <a:r>
              <a:rPr lang="en-US" sz="2000" dirty="0">
                <a:solidFill>
                  <a:srgbClr val="242424"/>
                </a:solidFill>
                <a:latin typeface="Calibri"/>
                <a:ea typeface="Calibri" panose="020F0502020204030204"/>
                <a:cs typeface="Calibri" panose="020F0502020204030204"/>
              </a:rPr>
              <a:t> each week</a:t>
            </a:r>
          </a:p>
          <a:p>
            <a:r>
              <a:rPr lang="en-US" sz="2000" dirty="0">
                <a:solidFill>
                  <a:srgbClr val="242424"/>
                </a:solidFill>
                <a:latin typeface="Calibri"/>
                <a:ea typeface="Calibri" panose="020F0502020204030204"/>
                <a:cs typeface="Calibri" panose="020F0502020204030204"/>
              </a:rPr>
              <a:t>1 period per week of Games (Wednesday P5)</a:t>
            </a:r>
            <a:endParaRPr lang="en-US" sz="2000" dirty="0">
              <a:solidFill>
                <a:srgbClr val="000000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r>
              <a:rPr lang="en-US" sz="2000" dirty="0">
                <a:solidFill>
                  <a:srgbClr val="242424"/>
                </a:solidFill>
                <a:latin typeface="Calibri"/>
                <a:ea typeface="Calibri" panose="020F0502020204030204"/>
                <a:cs typeface="Calibri" panose="020F0502020204030204"/>
              </a:rPr>
              <a:t>Guest speaker lectures 1 period a fortnight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endParaRPr lang="en-US" sz="2000" dirty="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5" name="Content Placeholder 4" descr="Teaching Curriculum: Over 5,027 Royalty-Free Licensable Stock Illustrations  &amp; Drawings | Shutterstock">
            <a:extLst>
              <a:ext uri="{FF2B5EF4-FFF2-40B4-BE49-F238E27FC236}">
                <a16:creationId xmlns:a16="http://schemas.microsoft.com/office/drawing/2014/main" id="{755C3D1B-F2EC-6B08-AE58-9B2CECF75E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3139" r="8394" b="7692"/>
          <a:stretch>
            <a:fillRect/>
          </a:stretch>
        </p:blipFill>
        <p:spPr>
          <a:xfrm>
            <a:off x="5355091" y="1712271"/>
            <a:ext cx="3549004" cy="34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3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A2C84-E8A8-6244-B6E2-55B52B0D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Getting the basics right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2A868AF-9561-DB5B-B74E-4C7362DF7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572388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84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409C6E-C50C-F346-923C-8AF1194B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should they organize their time?</a:t>
            </a:r>
          </a:p>
        </p:txBody>
      </p:sp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D01F09-3771-0F42-B7D8-40CA11053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47" y="1792243"/>
            <a:ext cx="5419311" cy="329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1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674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Independent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" y="1398853"/>
            <a:ext cx="440055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GB" b="1" dirty="0"/>
              <a:t>Key Strategies</a:t>
            </a:r>
            <a:endParaRPr lang="en-GB" dirty="0"/>
          </a:p>
          <a:p>
            <a:r>
              <a:rPr lang="en-GB" sz="2400" dirty="0"/>
              <a:t>Student Handbook</a:t>
            </a:r>
          </a:p>
          <a:p>
            <a:r>
              <a:rPr lang="en-GB" sz="2400" dirty="0"/>
              <a:t>Specifications/ PLCs</a:t>
            </a:r>
          </a:p>
          <a:p>
            <a:r>
              <a:rPr lang="en-GB" sz="2400" dirty="0"/>
              <a:t>A task orientated study plan</a:t>
            </a:r>
          </a:p>
          <a:p>
            <a:r>
              <a:rPr lang="en-GB" sz="2400" dirty="0"/>
              <a:t>Engaging with teachers outside lessons on how to improve.</a:t>
            </a:r>
          </a:p>
          <a:p>
            <a:r>
              <a:rPr lang="en-GB" sz="2400" dirty="0"/>
              <a:t>Reading through class notes, 'adding to these’ and then completing topic questions.</a:t>
            </a:r>
          </a:p>
          <a:p>
            <a:r>
              <a:rPr lang="en-GB" sz="2400" dirty="0"/>
              <a:t>Wider reading/ </a:t>
            </a:r>
            <a:r>
              <a:rPr lang="en-GB" sz="2400" dirty="0" err="1"/>
              <a:t>supercurricular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 descr="A few men in lab coats holding a tube&#10;&#10;Description automatically generated">
            <a:extLst>
              <a:ext uri="{FF2B5EF4-FFF2-40B4-BE49-F238E27FC236}">
                <a16:creationId xmlns:a16="http://schemas.microsoft.com/office/drawing/2014/main" id="{6FA24233-DC6E-E640-A215-718A8567C1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2" r="25834"/>
          <a:stretch/>
        </p:blipFill>
        <p:spPr>
          <a:xfrm>
            <a:off x="4748866" y="1423237"/>
            <a:ext cx="4318934" cy="53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9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 eaLnBrk="1" hangingPunct="1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Independent Learning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wrap="square" anchor="t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000" dirty="0"/>
              <a:t>Take personal responsibility for progress, asking teachers questions about how to attain the next grade up.            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Be organised to use private study time at school and at home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Part-time job- no more than 8hrs per week (outside school hours).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Students should commit to spend as much time on their studies outside lessons as they do in lessons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Opportunity to carry out an ‘Extended Project’</a:t>
            </a:r>
            <a:endParaRPr lang="en-US" sz="2000" dirty="0"/>
          </a:p>
        </p:txBody>
      </p:sp>
      <p:pic>
        <p:nvPicPr>
          <p:cNvPr id="4" name="Picture 3" descr="A person in a classroom with a computer&#10;&#10;Description automatically generated">
            <a:extLst>
              <a:ext uri="{FF2B5EF4-FFF2-40B4-BE49-F238E27FC236}">
                <a16:creationId xmlns:a16="http://schemas.microsoft.com/office/drawing/2014/main" id="{008CDAD5-6A1C-0F44-86F3-A268EE25C3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7778" r="26666" b="14445"/>
          <a:stretch/>
        </p:blipFill>
        <p:spPr>
          <a:xfrm>
            <a:off x="5077326" y="1503947"/>
            <a:ext cx="4038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6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05DD2-F9CC-D34A-8C0E-F52A570C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Study Spaces in School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15D5EB-50C0-A04E-94A1-1849D734A9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Supervised Study Space- </a:t>
            </a:r>
            <a:r>
              <a:rPr lang="en-US" sz="2400" dirty="0"/>
              <a:t>students need to complete a set number of independent study periods in here, linked to funding. These are spent in the silent study areas- the </a:t>
            </a:r>
            <a:r>
              <a:rPr lang="en-US" sz="2400" b="1" i="1" dirty="0">
                <a:solidFill>
                  <a:srgbClr val="0066FF"/>
                </a:solidFill>
              </a:rPr>
              <a:t>Library</a:t>
            </a:r>
            <a:r>
              <a:rPr lang="en-US" sz="2400" dirty="0"/>
              <a:t> and the </a:t>
            </a:r>
            <a:r>
              <a:rPr lang="en-US" sz="2400" b="1" i="1" dirty="0">
                <a:solidFill>
                  <a:srgbClr val="0066FF"/>
                </a:solidFill>
              </a:rPr>
              <a:t>Sixth Form Supervised Study Area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Quiet working areas </a:t>
            </a:r>
            <a:r>
              <a:rPr lang="en-US" sz="2400" dirty="0"/>
              <a:t>for collaboration and group work- </a:t>
            </a:r>
            <a:r>
              <a:rPr lang="en-US" sz="2400" b="1" i="1" dirty="0">
                <a:solidFill>
                  <a:srgbClr val="0066FF"/>
                </a:solidFill>
              </a:rPr>
              <a:t>The Dining Room and the Study Room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</p:txBody>
      </p:sp>
      <p:pic>
        <p:nvPicPr>
          <p:cNvPr id="7" name="Content Placeholder 6" descr="A person in a suit and tie sitting at a table with a tablet&#10;&#10;Description automatically generated">
            <a:extLst>
              <a:ext uri="{FF2B5EF4-FFF2-40B4-BE49-F238E27FC236}">
                <a16:creationId xmlns:a16="http://schemas.microsoft.com/office/drawing/2014/main" id="{D2A43979-BE71-2643-B91A-B1EA66CC2E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3" r="17157"/>
          <a:stretch/>
        </p:blipFill>
        <p:spPr>
          <a:xfrm>
            <a:off x="4953001" y="1377462"/>
            <a:ext cx="4191000" cy="5480538"/>
          </a:xfrm>
        </p:spPr>
      </p:pic>
    </p:spTree>
    <p:extLst>
      <p:ext uri="{BB962C8B-B14F-4D97-AF65-F5344CB8AC3E}">
        <p14:creationId xmlns:p14="http://schemas.microsoft.com/office/powerpoint/2010/main" val="345776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9765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chemeClr val="accent1"/>
                </a:solidFill>
              </a:rPr>
              <a:t>Monitoring Progress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06842" y="1268760"/>
            <a:ext cx="8229600" cy="513204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Transition Work </a:t>
            </a:r>
            <a:r>
              <a:rPr lang="en-GB" dirty="0"/>
              <a:t> </a:t>
            </a:r>
            <a:r>
              <a:rPr lang="en-GB" sz="2800" dirty="0"/>
              <a:t>assessed broadly</a:t>
            </a:r>
            <a:endParaRPr lang="en-GB" sz="2800" dirty="0">
              <a:ea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Tutor Review 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after 6 </a:t>
            </a:r>
            <a:r>
              <a:rPr lang="en-GB" sz="2800" dirty="0" err="1"/>
              <a:t>wks</a:t>
            </a:r>
            <a:endParaRPr lang="en-GB" sz="2800" dirty="0"/>
          </a:p>
          <a:p>
            <a:r>
              <a:rPr lang="en-GB" sz="2800" dirty="0"/>
              <a:t>Grade ranges and Parent/Teacher Consultation</a:t>
            </a:r>
            <a:r>
              <a:rPr lang="en-GB" dirty="0"/>
              <a:t> 1 -</a:t>
            </a:r>
            <a:r>
              <a:rPr lang="en-GB" dirty="0">
                <a:solidFill>
                  <a:srgbClr val="FF0000"/>
                </a:solidFill>
              </a:rPr>
              <a:t> Mon</a:t>
            </a:r>
            <a:r>
              <a:rPr lang="en-GB" sz="2800" dirty="0">
                <a:solidFill>
                  <a:srgbClr val="FF0000"/>
                </a:solidFill>
              </a:rPr>
              <a:t>day </a:t>
            </a:r>
            <a:r>
              <a:rPr lang="en-GB" dirty="0">
                <a:solidFill>
                  <a:srgbClr val="FF0000"/>
                </a:solidFill>
              </a:rPr>
              <a:t>10</a:t>
            </a:r>
            <a:r>
              <a:rPr lang="en-GB" sz="2800" dirty="0">
                <a:solidFill>
                  <a:srgbClr val="FF0000"/>
                </a:solidFill>
              </a:rPr>
              <a:t> November </a:t>
            </a:r>
            <a:endParaRPr lang="en-GB" sz="2800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GB" sz="2800" dirty="0"/>
              <a:t>Assessments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8-19</a:t>
            </a:r>
            <a:r>
              <a:rPr lang="en-GB" sz="2800" dirty="0">
                <a:solidFill>
                  <a:srgbClr val="FF0000"/>
                </a:solidFill>
              </a:rPr>
              <a:t> December</a:t>
            </a:r>
            <a:r>
              <a:rPr lang="en-GB" sz="2800" dirty="0"/>
              <a:t> </a:t>
            </a:r>
            <a:r>
              <a:rPr lang="en-GB" dirty="0"/>
              <a:t>informing decisions</a:t>
            </a:r>
            <a:r>
              <a:rPr lang="en-GB" sz="2800" dirty="0"/>
              <a:t> about AS entry.</a:t>
            </a:r>
            <a:endParaRPr lang="en-GB" sz="2800" dirty="0">
              <a:ea typeface="Calibri"/>
              <a:cs typeface="Calibri"/>
            </a:endParaRPr>
          </a:p>
          <a:p>
            <a:r>
              <a:rPr lang="en-GB" sz="2800" dirty="0"/>
              <a:t>Tutor </a:t>
            </a:r>
            <a:r>
              <a:rPr lang="en-GB" dirty="0"/>
              <a:t>Review</a:t>
            </a:r>
            <a:r>
              <a:rPr lang="en-GB" dirty="0">
                <a:solidFill>
                  <a:srgbClr val="FF0000"/>
                </a:solidFill>
              </a:rPr>
              <a:t> -</a:t>
            </a:r>
            <a:r>
              <a:rPr lang="en-GB" sz="2800" dirty="0">
                <a:solidFill>
                  <a:srgbClr val="FF0000"/>
                </a:solidFill>
              </a:rPr>
              <a:t> WB 26 January</a:t>
            </a:r>
            <a:endParaRPr lang="en-GB" sz="2800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GB" sz="2800" dirty="0"/>
              <a:t>Year 12 Practice Exams</a:t>
            </a:r>
            <a:r>
              <a:rPr lang="en-GB" dirty="0">
                <a:solidFill>
                  <a:srgbClr val="FF0000"/>
                </a:solidFill>
              </a:rPr>
              <a:t> </a:t>
            </a:r>
            <a:r>
              <a:rPr lang="en-GB" sz="2800" dirty="0"/>
              <a:t>and Provisional UCAS predictions </a:t>
            </a:r>
            <a:r>
              <a:rPr lang="en-GB" dirty="0"/>
              <a:t>- </a:t>
            </a:r>
            <a:r>
              <a:rPr lang="en-GB" sz="2600" dirty="0">
                <a:solidFill>
                  <a:srgbClr val="FF0000"/>
                </a:solidFill>
              </a:rPr>
              <a:t>13-17 April</a:t>
            </a:r>
            <a:endParaRPr lang="en-GB" sz="2800" dirty="0">
              <a:ea typeface="Calibri"/>
              <a:cs typeface="Calibri"/>
            </a:endParaRPr>
          </a:p>
          <a:p>
            <a:r>
              <a:rPr lang="en-GB" sz="2800" dirty="0"/>
              <a:t>Parent/teacher Consultation</a:t>
            </a:r>
            <a:r>
              <a:rPr lang="en-GB" dirty="0"/>
              <a:t> 2-</a:t>
            </a:r>
            <a:r>
              <a:rPr lang="en-GB" dirty="0">
                <a:solidFill>
                  <a:srgbClr val="FF0000"/>
                </a:solidFill>
              </a:rPr>
              <a:t> Tuesday 9 </a:t>
            </a:r>
            <a:r>
              <a:rPr lang="en-GB" sz="2800" dirty="0">
                <a:solidFill>
                  <a:srgbClr val="FF0000"/>
                </a:solidFill>
              </a:rPr>
              <a:t>June </a:t>
            </a:r>
            <a:endParaRPr lang="en-GB" sz="2800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800" dirty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sz="2800" dirty="0">
                <a:solidFill>
                  <a:srgbClr val="0066FF"/>
                </a:solidFill>
              </a:rPr>
              <a:t>Pastoral/ Subject Intervention at each assessment point and academic mentoring available to those who are identified as needing support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>
                <a:solidFill>
                  <a:srgbClr val="0066FF"/>
                </a:solidFill>
              </a:rPr>
              <a:t>Academic Excellence Programme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5" name="Picture 0" descr="Langley Grammar School cr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006" y="97650"/>
            <a:ext cx="1368152" cy="162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79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Support from school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3000" dirty="0"/>
              <a:t>Subject Teachers</a:t>
            </a:r>
          </a:p>
          <a:p>
            <a:pPr eaLnBrk="1" hangingPunct="1"/>
            <a:r>
              <a:rPr lang="en-GB" sz="3000" dirty="0"/>
              <a:t>Personal Tutors</a:t>
            </a:r>
          </a:p>
          <a:p>
            <a:pPr eaLnBrk="1" hangingPunct="1"/>
            <a:r>
              <a:rPr lang="en-GB" sz="3000" dirty="0"/>
              <a:t>Academic mentoring</a:t>
            </a:r>
          </a:p>
          <a:p>
            <a:pPr eaLnBrk="1" hangingPunct="1"/>
            <a:r>
              <a:rPr lang="en-GB" sz="3000" dirty="0"/>
              <a:t>Weekly newsletter</a:t>
            </a:r>
          </a:p>
          <a:p>
            <a:pPr eaLnBrk="1" hangingPunct="1"/>
            <a:r>
              <a:rPr lang="en-GB" sz="3000" dirty="0"/>
              <a:t>UNIFROG/ CTM Pathways</a:t>
            </a:r>
          </a:p>
          <a:p>
            <a:pPr eaLnBrk="1" hangingPunct="1"/>
            <a:r>
              <a:rPr lang="en-GB" sz="3000" dirty="0"/>
              <a:t>Specialist Pathways</a:t>
            </a:r>
          </a:p>
          <a:p>
            <a:pPr eaLnBrk="1" hangingPunct="1"/>
            <a:r>
              <a:rPr lang="en-GB" sz="3000" dirty="0"/>
              <a:t>Careers Adviser</a:t>
            </a:r>
          </a:p>
          <a:p>
            <a:pPr marL="0" indent="0" eaLnBrk="1" hangingPunct="1">
              <a:buNone/>
            </a:pPr>
            <a:endParaRPr lang="en-GB" sz="2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F18B5E-2F8C-854A-B186-3B1FA493E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0B050"/>
                </a:solidFill>
              </a:rPr>
              <a:t>What is Study Deficit?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If students are asked to make up study deficit time after school on a Friday. You will be notified on Class Charts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r>
              <a:rPr lang="en-US" sz="1600" dirty="0"/>
              <a:t>Subject teachers will continue to set their own study deficits.</a:t>
            </a:r>
          </a:p>
          <a:p>
            <a:endParaRPr lang="en-US" dirty="0"/>
          </a:p>
        </p:txBody>
      </p:sp>
      <p:pic>
        <p:nvPicPr>
          <p:cNvPr id="5" name="Picture 0" descr="Langley Grammar School cr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67398"/>
            <a:ext cx="1368152" cy="162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7EBF-AC4C-7340-BD41-6229A894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5142"/>
            <a:ext cx="7886700" cy="850124"/>
          </a:xfrm>
        </p:spPr>
        <p:txBody>
          <a:bodyPr>
            <a:normAutofit/>
          </a:bodyPr>
          <a:lstStyle/>
          <a:p>
            <a:r>
              <a:rPr lang="en-US" sz="3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Introductions- The Sixth Form Team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418CC5-8724-2981-6EC0-E256568A8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90210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52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 eaLnBrk="1" hangingPunct="1"/>
            <a:r>
              <a:rPr lang="en-GB" b="1" dirty="0">
                <a:solidFill>
                  <a:schemeClr val="accent1"/>
                </a:solidFill>
              </a:rPr>
              <a:t>Support from home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wrap="square" anchor="t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600"/>
              <a:t>Reinforce the messages about personal organisation and regular commitment of time to personal study</a:t>
            </a:r>
          </a:p>
          <a:p>
            <a:pPr eaLnBrk="1" hangingPunct="1">
              <a:lnSpc>
                <a:spcPct val="90000"/>
              </a:lnSpc>
            </a:pPr>
            <a:r>
              <a:rPr lang="en-GB" sz="2600"/>
              <a:t>Help to identify good times, realistic planning</a:t>
            </a:r>
          </a:p>
          <a:p>
            <a:pPr eaLnBrk="1" hangingPunct="1">
              <a:lnSpc>
                <a:spcPct val="90000"/>
              </a:lnSpc>
            </a:pPr>
            <a:r>
              <a:rPr lang="en-GB" sz="2600"/>
              <a:t>Studying downstairs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err="1"/>
              <a:t>Screentime</a:t>
            </a:r>
            <a:r>
              <a:rPr lang="en-GB" sz="2600"/>
              <a:t>/ distractions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600"/>
              <a:t>Support good working practices</a:t>
            </a:r>
            <a:endParaRPr lang="en-US" sz="260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2195FD-849B-7446-9E7A-EEEBC0E0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3168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500890" y="297819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Beyond the curriculum</a:t>
            </a:r>
            <a:b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Passport for Life Programme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GB" sz="1800" dirty="0"/>
              <a:t>The Sixth Form is also about gaining broader experience and developing as a well rounded individual:</a:t>
            </a:r>
          </a:p>
          <a:p>
            <a:pPr eaLnBrk="1" hangingPunct="1"/>
            <a:r>
              <a:rPr lang="en-GB" sz="1600" dirty="0"/>
              <a:t>Enrichment opportunities</a:t>
            </a:r>
          </a:p>
          <a:p>
            <a:pPr eaLnBrk="1" hangingPunct="1"/>
            <a:r>
              <a:rPr lang="en-GB" sz="1600" dirty="0"/>
              <a:t>Participation in sport / community service / mentoring projects</a:t>
            </a:r>
          </a:p>
          <a:p>
            <a:pPr eaLnBrk="1" hangingPunct="1"/>
            <a:r>
              <a:rPr lang="en-GB" sz="1600" dirty="0"/>
              <a:t>Student Leadership</a:t>
            </a:r>
          </a:p>
          <a:p>
            <a:pPr eaLnBrk="1" hangingPunct="1"/>
            <a:r>
              <a:rPr lang="en-GB" sz="1600" dirty="0"/>
              <a:t>Reading around subjects ………..</a:t>
            </a:r>
          </a:p>
          <a:p>
            <a:pPr eaLnBrk="1" hangingPunct="1"/>
            <a:r>
              <a:rPr lang="en-GB" sz="1600" dirty="0"/>
              <a:t>Super-curricular opportunities</a:t>
            </a:r>
          </a:p>
          <a:p>
            <a:pPr eaLnBrk="1" hangingPunct="1"/>
            <a:r>
              <a:rPr lang="en-GB" sz="1600" dirty="0"/>
              <a:t>EPQ</a:t>
            </a:r>
          </a:p>
          <a:p>
            <a:pPr eaLnBrk="1" hangingPunct="1"/>
            <a:r>
              <a:rPr lang="en-GB" sz="1600" dirty="0"/>
              <a:t>University Lectures</a:t>
            </a:r>
          </a:p>
          <a:p>
            <a:pPr eaLnBrk="1" hangingPunct="1"/>
            <a:r>
              <a:rPr lang="en-GB" sz="1600" dirty="0"/>
              <a:t>Journals- library and online</a:t>
            </a:r>
          </a:p>
          <a:p>
            <a:r>
              <a:rPr lang="en-GB" sz="1600" b="1" dirty="0"/>
              <a:t>Work experience/shadowing: </a:t>
            </a:r>
            <a:r>
              <a:rPr lang="en-GB" sz="1600" dirty="0">
                <a:solidFill>
                  <a:srgbClr val="FF0000"/>
                </a:solidFill>
              </a:rPr>
              <a:t>ESSENTIAL</a:t>
            </a:r>
            <a:r>
              <a:rPr lang="en-GB" sz="1600" dirty="0"/>
              <a:t> for vocational courses (e.g. Healthcare, Teaching, Law, Journalism, Architecture, Accountancy); </a:t>
            </a:r>
            <a:r>
              <a:rPr lang="en-GB" sz="1600" dirty="0">
                <a:solidFill>
                  <a:srgbClr val="FF0000"/>
                </a:solidFill>
              </a:rPr>
              <a:t>DESIRABLE </a:t>
            </a:r>
            <a:r>
              <a:rPr lang="en-GB" sz="1600" dirty="0"/>
              <a:t>for many others</a:t>
            </a:r>
          </a:p>
          <a:p>
            <a:r>
              <a:rPr lang="en-GB" sz="1600" b="1" dirty="0"/>
              <a:t>Volunteering: </a:t>
            </a:r>
            <a:r>
              <a:rPr lang="en-GB" sz="1600" dirty="0">
                <a:hlinkClick r:id="rId3"/>
              </a:rPr>
              <a:t>www.do-it.org.uk</a:t>
            </a:r>
            <a:endParaRPr lang="en-GB" sz="1600" dirty="0"/>
          </a:p>
          <a:p>
            <a:pPr eaLnBrk="1" hangingPunct="1"/>
            <a:endParaRPr lang="en-GB" sz="1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C64FF7-80E8-FC42-AFA6-724457C1AF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Image result for bbc radio 4 front row">
            <a:extLst>
              <a:ext uri="{FF2B5EF4-FFF2-40B4-BE49-F238E27FC236}">
                <a16:creationId xmlns:a16="http://schemas.microsoft.com/office/drawing/2014/main" id="{B16AE05A-AC47-0345-A78C-5DF27E595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86" y="3703833"/>
            <a:ext cx="1715917" cy="9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5A948-B0A9-2C4A-937A-74CEE29263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5690" y="1600200"/>
            <a:ext cx="2130110" cy="817915"/>
          </a:xfrm>
          <a:prstGeom prst="rect">
            <a:avLst/>
          </a:prstGeom>
        </p:spPr>
      </p:pic>
      <p:pic>
        <p:nvPicPr>
          <p:cNvPr id="8" name="Picture 6" descr="University of London">
            <a:extLst>
              <a:ext uri="{FF2B5EF4-FFF2-40B4-BE49-F238E27FC236}">
                <a16:creationId xmlns:a16="http://schemas.microsoft.com/office/drawing/2014/main" id="{85D22902-BE3D-DD4F-8636-2E9745469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44" y="2736877"/>
            <a:ext cx="20669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E0AF90-353B-5549-A5CD-07AE1156F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745" y="5079454"/>
            <a:ext cx="2698667" cy="9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1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69740" y="0"/>
            <a:ext cx="7210425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chemeClr val="accent1"/>
                </a:solidFill>
              </a:rPr>
              <a:t>Sixth Form Careers Programme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95400"/>
            <a:ext cx="8797070" cy="5410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GB" sz="2000" b="1" dirty="0"/>
              <a:t>Enrichment (ongoing)</a:t>
            </a:r>
            <a:r>
              <a:rPr lang="en-GB" sz="2000" b="1" dirty="0">
                <a:solidFill>
                  <a:srgbClr val="7030A0"/>
                </a:solidFill>
              </a:rPr>
              <a:t>		Careers Talks</a:t>
            </a:r>
            <a:endParaRPr lang="en-GB" sz="20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GB" sz="2000" b="1" dirty="0">
                <a:solidFill>
                  <a:srgbClr val="7030A0"/>
                </a:solidFill>
              </a:rPr>
              <a:t>				‘Getting into Competitive							Universities’</a:t>
            </a:r>
            <a:endParaRPr lang="en-GB" sz="20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GB" sz="2000" b="1" dirty="0"/>
              <a:t>October</a:t>
            </a:r>
            <a:r>
              <a:rPr lang="en-GB" sz="2000" b="1" dirty="0">
                <a:solidFill>
                  <a:srgbClr val="7030A0"/>
                </a:solidFill>
              </a:rPr>
              <a:t>				CTM Pathways Launch assembly and </a:t>
            </a:r>
            <a:r>
              <a:rPr lang="en-GB" sz="2000" b="1" dirty="0" err="1">
                <a:solidFill>
                  <a:srgbClr val="7030A0"/>
                </a:solidFill>
              </a:rPr>
              <a:t>Unifrog</a:t>
            </a:r>
            <a:endParaRPr lang="en-GB" sz="2000" b="1" dirty="0">
              <a:solidFill>
                <a:srgbClr val="7030A0"/>
              </a:solidFill>
            </a:endParaRPr>
          </a:p>
          <a:p>
            <a:pPr marL="0" indent="0" eaLnBrk="1" hangingPunct="1">
              <a:buNone/>
            </a:pPr>
            <a:endParaRPr lang="en-GB" sz="2000" b="1" dirty="0">
              <a:solidFill>
                <a:srgbClr val="7030A0"/>
              </a:solidFill>
            </a:endParaRPr>
          </a:p>
          <a:p>
            <a:pPr marL="0" indent="0" eaLnBrk="1" hangingPunct="1">
              <a:buNone/>
            </a:pPr>
            <a:r>
              <a:rPr lang="en-GB" sz="2000" b="1" dirty="0"/>
              <a:t>January	</a:t>
            </a:r>
            <a:r>
              <a:rPr lang="en-GB" sz="2000" b="1" dirty="0">
                <a:solidFill>
                  <a:srgbClr val="7030A0"/>
                </a:solidFill>
              </a:rPr>
              <a:t>			</a:t>
            </a:r>
            <a:r>
              <a:rPr lang="en-GB" sz="2000" b="1" i="1" dirty="0">
                <a:solidFill>
                  <a:srgbClr val="7030A0"/>
                </a:solidFill>
              </a:rPr>
              <a:t>Professional and Industry Expert 						</a:t>
            </a:r>
            <a:r>
              <a:rPr lang="en-GB" sz="2000" b="1" i="1" dirty="0" err="1">
                <a:solidFill>
                  <a:srgbClr val="7030A0"/>
                </a:solidFill>
              </a:rPr>
              <a:t>Speednetworking</a:t>
            </a:r>
            <a:r>
              <a:rPr lang="en-GB" sz="2000" b="1" i="1" dirty="0">
                <a:solidFill>
                  <a:srgbClr val="7030A0"/>
                </a:solidFill>
              </a:rPr>
              <a:t> Event</a:t>
            </a:r>
          </a:p>
          <a:p>
            <a:pPr marL="0" indent="0">
              <a:buNone/>
            </a:pPr>
            <a:r>
              <a:rPr lang="en-GB" sz="2000" b="1" i="1" dirty="0">
                <a:solidFill>
                  <a:srgbClr val="7030A0"/>
                </a:solidFill>
              </a:rPr>
              <a:t>				</a:t>
            </a:r>
            <a:r>
              <a:rPr lang="en-GB" sz="2000" b="1" dirty="0">
                <a:solidFill>
                  <a:srgbClr val="7030A0"/>
                </a:solidFill>
              </a:rPr>
              <a:t>UCAS Information for Parents</a:t>
            </a:r>
          </a:p>
          <a:p>
            <a:pPr marL="0" indent="0" eaLnBrk="1" hangingPunct="1">
              <a:buNone/>
            </a:pPr>
            <a:endParaRPr lang="en-GB" sz="2000" b="1" i="1" dirty="0">
              <a:solidFill>
                <a:srgbClr val="7030A0"/>
              </a:solidFill>
            </a:endParaRPr>
          </a:p>
          <a:p>
            <a:pPr marL="0" indent="0" eaLnBrk="1" hangingPunct="1">
              <a:buNone/>
            </a:pPr>
            <a:r>
              <a:rPr lang="en-GB" sz="2000" b="1" dirty="0"/>
              <a:t>From March onwards</a:t>
            </a:r>
            <a:r>
              <a:rPr lang="en-GB" sz="2000" dirty="0">
                <a:solidFill>
                  <a:srgbClr val="7030A0"/>
                </a:solidFill>
              </a:rPr>
              <a:t>		</a:t>
            </a:r>
            <a:r>
              <a:rPr lang="en-GB" sz="2000" b="1" dirty="0">
                <a:solidFill>
                  <a:srgbClr val="7030A0"/>
                </a:solidFill>
              </a:rPr>
              <a:t>One-to-one careers interviews start</a:t>
            </a:r>
          </a:p>
          <a:p>
            <a:pPr marL="0" indent="0" eaLnBrk="1" hangingPunct="1">
              <a:buNone/>
            </a:pPr>
            <a:r>
              <a:rPr lang="en-GB" sz="2000" b="1" dirty="0"/>
              <a:t>March</a:t>
            </a:r>
            <a:r>
              <a:rPr lang="en-GB" sz="2000" b="1" dirty="0">
                <a:solidFill>
                  <a:srgbClr val="7030A0"/>
                </a:solidFill>
              </a:rPr>
              <a:t>				</a:t>
            </a:r>
            <a:r>
              <a:rPr lang="en-GB" sz="2000" b="1" i="1" dirty="0">
                <a:solidFill>
                  <a:srgbClr val="7030A0"/>
                </a:solidFill>
              </a:rPr>
              <a:t>What Next? University and Apprenticeship Fair</a:t>
            </a:r>
            <a:endParaRPr lang="en-GB" sz="2000" i="1" dirty="0">
              <a:solidFill>
                <a:srgbClr val="7030A0"/>
              </a:solidFill>
            </a:endParaRPr>
          </a:p>
          <a:p>
            <a:pPr marL="0" indent="0" eaLnBrk="1" hangingPunct="1">
              <a:buNone/>
            </a:pPr>
            <a:r>
              <a:rPr lang="en-GB" sz="2000" b="1" dirty="0"/>
              <a:t>June</a:t>
            </a:r>
            <a:r>
              <a:rPr lang="en-GB" sz="2000" b="1" dirty="0">
                <a:solidFill>
                  <a:srgbClr val="FFFF00"/>
                </a:solidFill>
              </a:rPr>
              <a:t>	</a:t>
            </a:r>
            <a:r>
              <a:rPr lang="en-GB" sz="2000" dirty="0">
                <a:solidFill>
                  <a:srgbClr val="7030A0"/>
                </a:solidFill>
              </a:rPr>
              <a:t>			</a:t>
            </a:r>
            <a:r>
              <a:rPr lang="en-GB" sz="2000" b="1" dirty="0">
                <a:solidFill>
                  <a:srgbClr val="7030A0"/>
                </a:solidFill>
              </a:rPr>
              <a:t>Passport for Life Day</a:t>
            </a:r>
          </a:p>
          <a:p>
            <a:pPr marL="0" indent="0" eaLnBrk="1" hangingPunct="1">
              <a:buNone/>
            </a:pPr>
            <a:r>
              <a:rPr lang="en-GB" sz="2000" b="1" dirty="0">
                <a:solidFill>
                  <a:srgbClr val="7030A0"/>
                </a:solidFill>
              </a:rPr>
              <a:t>				</a:t>
            </a:r>
          </a:p>
          <a:p>
            <a:pPr marL="0" indent="0" eaLnBrk="1" hangingPunct="1">
              <a:buNone/>
            </a:pPr>
            <a:r>
              <a:rPr lang="en-GB" sz="2000" b="1" dirty="0">
                <a:solidFill>
                  <a:srgbClr val="FF0000"/>
                </a:solidFill>
              </a:rPr>
              <a:t>				</a:t>
            </a:r>
            <a:endParaRPr lang="en-GB" sz="2000" b="1" dirty="0">
              <a:solidFill>
                <a:srgbClr val="7030A0"/>
              </a:solidFill>
            </a:endParaRPr>
          </a:p>
          <a:p>
            <a:pPr marL="0" indent="0" eaLnBrk="1" hangingPunct="1">
              <a:buNone/>
            </a:pPr>
            <a:r>
              <a:rPr lang="en-GB" sz="2000" b="1" dirty="0"/>
              <a:t>June/July/Sept:</a:t>
            </a:r>
            <a:r>
              <a:rPr lang="en-GB" sz="2000" dirty="0">
                <a:solidFill>
                  <a:srgbClr val="7030A0"/>
                </a:solidFill>
              </a:rPr>
              <a:t>			</a:t>
            </a:r>
            <a:r>
              <a:rPr lang="en-GB" sz="2000" b="1" dirty="0">
                <a:solidFill>
                  <a:srgbClr val="7030A0"/>
                </a:solidFill>
              </a:rPr>
              <a:t>University Open Days- leave days</a:t>
            </a:r>
          </a:p>
          <a:p>
            <a:pPr marL="0" indent="0" eaLnBrk="1" hangingPunct="1">
              <a:buNone/>
            </a:pPr>
            <a:r>
              <a:rPr lang="en-GB" sz="2000" b="1" dirty="0"/>
              <a:t>By end of summer term:</a:t>
            </a:r>
            <a:r>
              <a:rPr lang="en-GB" sz="2000" dirty="0">
                <a:solidFill>
                  <a:srgbClr val="7030A0"/>
                </a:solidFill>
              </a:rPr>
              <a:t>		</a:t>
            </a:r>
            <a:r>
              <a:rPr lang="en-GB" sz="2000" b="1" dirty="0">
                <a:solidFill>
                  <a:srgbClr val="7030A0"/>
                </a:solidFill>
              </a:rPr>
              <a:t>First draft of Personal Statement 1:1 support					</a:t>
            </a:r>
            <a:endParaRPr lang="en-US" sz="2000" dirty="0"/>
          </a:p>
        </p:txBody>
      </p:sp>
      <p:pic>
        <p:nvPicPr>
          <p:cNvPr id="20483" name="Picture 0" descr="Langley Grammar School cr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65" y="238919"/>
            <a:ext cx="136842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09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288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288" y="0"/>
            <a:ext cx="2414186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841B9-3906-DD4A-A6BC-3E4F287E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88" y="1608667"/>
            <a:ext cx="2414186" cy="4501127"/>
          </a:xfrm>
        </p:spPr>
        <p:txBody>
          <a:bodyPr anchor="t">
            <a:normAutofit/>
          </a:bodyPr>
          <a:lstStyle/>
          <a:p>
            <a:br>
              <a:rPr lang="en-US" sz="3200" b="1" dirty="0">
                <a:solidFill>
                  <a:srgbClr val="FFFFFF"/>
                </a:solidFill>
              </a:rPr>
            </a:b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We asked Year 12 at the end of last year……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1BD24-8BD9-0F45-B807-84957A019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0773" y="1608667"/>
            <a:ext cx="2566469" cy="45011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How have you changed the way you learn this year?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are the biggest differences between Year 11 and Year 12?</a:t>
            </a:r>
            <a:endParaRPr lang="en-GB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do you wish you had known at the start of Y12?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A87EB-7097-5649-974E-BAB8C3911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272" y="1608667"/>
            <a:ext cx="2566467" cy="4501127"/>
          </a:xfr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'I now do more exam questions and carry out in-depth study into every topic'</a:t>
            </a:r>
          </a:p>
          <a:p>
            <a:pPr marL="0" indent="0">
              <a:buNone/>
            </a:pPr>
            <a:endParaRPr lang="en-GB" sz="2400" i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Bradley Hand"/>
              </a:rPr>
              <a:t>'Independent learning, depth of subject, level of difficulty and the workload'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Bradley Hand" pitchFamily="2" charset="77"/>
            </a:endParaRPr>
          </a:p>
          <a:p>
            <a:pPr marL="0" indent="0">
              <a:buNone/>
            </a:pPr>
            <a:endParaRPr lang="en-GB" sz="2400" dirty="0">
              <a:solidFill>
                <a:schemeClr val="accent5">
                  <a:lumMod val="50000"/>
                </a:schemeClr>
              </a:solidFill>
              <a:latin typeface="Bradley Hand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halkduster"/>
              </a:rPr>
              <a:t>'How important time management is'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Chalkduster" panose="03050602040202020205" pitchFamily="66" charset="77"/>
            </a:endParaRPr>
          </a:p>
          <a:p>
            <a:pPr marL="0" indent="0">
              <a:buNone/>
            </a:pPr>
            <a:endParaRPr lang="en-GB" sz="17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17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48592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7861-EB6C-B24B-B6AF-9D4C889A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300" y="2859"/>
            <a:ext cx="3968748" cy="1216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Notes to your younger self….</a:t>
            </a:r>
          </a:p>
        </p:txBody>
      </p:sp>
      <p:pic>
        <p:nvPicPr>
          <p:cNvPr id="6" name="Content Placeholder 5" descr="Assorted items on a floor">
            <a:extLst>
              <a:ext uri="{FF2B5EF4-FFF2-40B4-BE49-F238E27FC236}">
                <a16:creationId xmlns:a16="http://schemas.microsoft.com/office/drawing/2014/main" id="{52130472-C601-3848-A311-543473E655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889" r="33600" b="-2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91DF-A403-D248-AA58-572819721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3300" y="1295400"/>
            <a:ext cx="3968747" cy="507206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1800" dirty="0"/>
              <a:t>Last minute revision will not get you a good grade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dirty="0"/>
              <a:t>Make further notes after every lesson to enhance your understanding of the subject</a:t>
            </a:r>
          </a:p>
          <a:p>
            <a:r>
              <a:rPr lang="en-US" sz="1800" dirty="0"/>
              <a:t>If you have any question in the class, ask there and then.</a:t>
            </a:r>
          </a:p>
          <a:p>
            <a:r>
              <a:rPr lang="en-US" sz="1800" dirty="0"/>
              <a:t>Be true and honest to your self, and don’t fall into the parental and society pressure</a:t>
            </a:r>
          </a:p>
          <a:p>
            <a:r>
              <a:rPr lang="en-US" sz="1800" dirty="0"/>
              <a:t>Know all of your GCSE content before starting Sixth Form</a:t>
            </a:r>
            <a:endParaRPr lang="en-US" dirty="0"/>
          </a:p>
          <a:p>
            <a:r>
              <a:rPr lang="en-US" sz="1800" dirty="0"/>
              <a:t>Don’t be late to lessons, it is disruptive to other students and you miss out on learning</a:t>
            </a:r>
          </a:p>
          <a:p>
            <a:r>
              <a:rPr lang="en-US" sz="1800" dirty="0" err="1"/>
              <a:t>Utilise</a:t>
            </a:r>
            <a:r>
              <a:rPr lang="en-US" sz="1800" dirty="0"/>
              <a:t> your independent studies. This saves you time at home to get more revision done.</a:t>
            </a:r>
          </a:p>
          <a:p>
            <a:r>
              <a:rPr lang="en-US" sz="1800" dirty="0"/>
              <a:t>Take advantage of mentoring opportunities and the opportunities in the newsletter.</a:t>
            </a:r>
          </a:p>
          <a:p>
            <a:r>
              <a:rPr lang="en-US" sz="1800" dirty="0"/>
              <a:t>Ask teachers for help and advice when you need it – don’t wait until you are really struggling </a:t>
            </a:r>
          </a:p>
          <a:p>
            <a:r>
              <a:rPr lang="en-US" sz="1800" dirty="0"/>
              <a:t>It is important to make revision resources after the lesson, rather than waiting and letting the content build up. Making flashcards and other Revision resources will help retain knowledge for the future</a:t>
            </a:r>
          </a:p>
          <a:p>
            <a:pPr marL="0"/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273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D8AA6-ED82-9FFA-6D10-D8AF57AC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and Questions</a:t>
            </a:r>
          </a:p>
        </p:txBody>
      </p:sp>
      <p:pic>
        <p:nvPicPr>
          <p:cNvPr id="4" name="Picture 3" descr="A black cover with white text&#10;&#10;Description automatically generated">
            <a:extLst>
              <a:ext uri="{FF2B5EF4-FFF2-40B4-BE49-F238E27FC236}">
                <a16:creationId xmlns:a16="http://schemas.microsoft.com/office/drawing/2014/main" id="{131B705E-5A0E-AC47-8D15-DA0CE3229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"/>
          <a:stretch/>
        </p:blipFill>
        <p:spPr>
          <a:xfrm>
            <a:off x="3552818" y="17819"/>
            <a:ext cx="4981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7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ocument 2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AC948-B6D0-3E50-A914-3E9A5E9923EE}"/>
              </a:ext>
            </a:extLst>
          </p:cNvPr>
          <p:cNvSpPr txBox="1"/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Sixth Form Ethos</a:t>
            </a:r>
          </a:p>
        </p:txBody>
      </p:sp>
      <p:pic>
        <p:nvPicPr>
          <p:cNvPr id="4" name="Content Placeholder 3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AFB2000F-9B78-77C1-C91E-CED0D934B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7080" y="1533"/>
            <a:ext cx="5591765" cy="68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5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5886-9234-CE43-AE1D-B8C9FB09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Class of 2025 Outcomes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712E59-2DF6-D64E-9AAE-D648F7AC1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41181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314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ALPS- Value Added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9E337-D456-1E47-A29D-17CCE1B93310}"/>
              </a:ext>
            </a:extLst>
          </p:cNvPr>
          <p:cNvSpPr txBox="1"/>
          <p:nvPr/>
        </p:nvSpPr>
        <p:spPr>
          <a:xfrm>
            <a:off x="755252" y="685800"/>
            <a:ext cx="3554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ALPS Value Added</a:t>
            </a:r>
          </a:p>
        </p:txBody>
      </p:sp>
      <p:pic>
        <p:nvPicPr>
          <p:cNvPr id="8" name="Content Placeholder 9" descr="A thermometer with numbers&#10;&#10;Description automatically generated">
            <a:extLst>
              <a:ext uri="{FF2B5EF4-FFF2-40B4-BE49-F238E27FC236}">
                <a16:creationId xmlns:a16="http://schemas.microsoft.com/office/drawing/2014/main" id="{1059470D-48A4-584F-87A8-B41263516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91436"/>
            <a:ext cx="2364745" cy="5618715"/>
          </a:xfrm>
        </p:spPr>
      </p:pic>
    </p:spTree>
    <p:extLst>
      <p:ext uri="{BB962C8B-B14F-4D97-AF65-F5344CB8AC3E}">
        <p14:creationId xmlns:p14="http://schemas.microsoft.com/office/powerpoint/2010/main" val="231478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Class of 2025 Destinations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BC152F-EA72-EB4B-AAF7-295830381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05466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235498" y="241020"/>
            <a:ext cx="7886700" cy="1325563"/>
          </a:xfrm>
        </p:spPr>
        <p:txBody>
          <a:bodyPr wrap="square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Creating Ambition with </a:t>
            </a:r>
            <a:b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Minimum Target grades</a:t>
            </a:r>
            <a:r>
              <a:rPr lang="en-GB" sz="2400" b="1" dirty="0"/>
              <a:t>  </a:t>
            </a:r>
            <a:br>
              <a:rPr lang="en-GB" sz="2400" b="1" dirty="0"/>
            </a:br>
            <a:endParaRPr lang="en-US" sz="2400" dirty="0"/>
          </a:p>
        </p:txBody>
      </p:sp>
      <p:pic>
        <p:nvPicPr>
          <p:cNvPr id="6" name="Picture 5" descr="Langley Grammar School crest">
            <a:extLst>
              <a:ext uri="{FF2B5EF4-FFF2-40B4-BE49-F238E27FC236}">
                <a16:creationId xmlns:a16="http://schemas.microsoft.com/office/drawing/2014/main" id="{4A54A5E1-3A69-B840-9E7E-74E4A3083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588"/>
            <a:ext cx="1821902" cy="228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table with numbers and a number&#10;&#10;Description automatically generated">
            <a:extLst>
              <a:ext uri="{FF2B5EF4-FFF2-40B4-BE49-F238E27FC236}">
                <a16:creationId xmlns:a16="http://schemas.microsoft.com/office/drawing/2014/main" id="{2F522BAA-E4D0-B142-8CAC-8FD940F6E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00261"/>
            <a:ext cx="774915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/>
              <a:t>This year is hugely important</a:t>
            </a:r>
          </a:p>
        </p:txBody>
      </p:sp>
      <p:pic>
        <p:nvPicPr>
          <p:cNvPr id="7" name="Content Placeholder 6" descr="A group of people in uniform&#10;&#10;Description automatically generated">
            <a:extLst>
              <a:ext uri="{FF2B5EF4-FFF2-40B4-BE49-F238E27FC236}">
                <a16:creationId xmlns:a16="http://schemas.microsoft.com/office/drawing/2014/main" id="{30D64C38-ABEA-5F4C-8C9B-99D2BF3AC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9207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F21656-471B-7A4E-835C-57CE92628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7307" y="3752850"/>
            <a:ext cx="5944739" cy="30996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Year 1 lays the foundation for Year 2</a:t>
            </a:r>
            <a:endParaRPr lang="en-US" sz="1800">
              <a:ea typeface="Calibri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Students need to have shown evidence that they will be successful at A level to continue into Year 2 in an A level subject.</a:t>
            </a:r>
            <a:endParaRPr lang="en-US" sz="1800" dirty="0">
              <a:ea typeface="Calibri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The AS grade/s will be on university applications (UCAS)</a:t>
            </a:r>
            <a:endParaRPr lang="en-US" sz="1800" dirty="0">
              <a:ea typeface="Calibri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Year 1 year provides the evidence for predicted grades for UCAS predictions which are published in September of Y13</a:t>
            </a:r>
            <a:endParaRPr lang="en-US" sz="1800" dirty="0">
              <a:ea typeface="Calibri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University/ Apprenticeship offers are dependent on AS grade/s &amp; predicted grades</a:t>
            </a:r>
            <a:endParaRPr lang="en-US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12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219200" y="609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solidFill>
                <a:schemeClr val="tx1">
                  <a:lumMod val="85000"/>
                  <a:lumOff val="15000"/>
                </a:schemeClr>
              </a:solidFill>
              <a:ea typeface="굴림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23641-9AA7-1D40-B0B0-53148939AE30}"/>
              </a:ext>
            </a:extLst>
          </p:cNvPr>
          <p:cNvSpPr txBox="1"/>
          <p:nvPr/>
        </p:nvSpPr>
        <p:spPr>
          <a:xfrm>
            <a:off x="0" y="388180"/>
            <a:ext cx="8991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/>
              <a:t>	</a:t>
            </a:r>
            <a:r>
              <a:rPr lang="en-GB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Overview of next two years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47D69-C441-A64C-B5BC-7F923D4B61E2}"/>
              </a:ext>
            </a:extLst>
          </p:cNvPr>
          <p:cNvSpPr txBox="1"/>
          <p:nvPr/>
        </p:nvSpPr>
        <p:spPr>
          <a:xfrm>
            <a:off x="914400" y="1600200"/>
            <a:ext cx="7010400" cy="45316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September 2025 	Commence A Level courses</a:t>
            </a:r>
            <a:endParaRPr lang="en-GB" sz="2400" dirty="0">
              <a:ea typeface="Calibri"/>
              <a:cs typeface="Calibri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December 2025 	Assessment week and 						             AS entries.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WB 13 April 2026 	Internal Assessments</a:t>
            </a:r>
            <a:endParaRPr lang="en-GB" sz="2400" dirty="0">
              <a:ea typeface="Calibri"/>
              <a:cs typeface="Calibri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May 2026 			AS Examinations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June/July  			Start University/Apprenticeship 						applications 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August 2026 		AS result/s published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Sept. 2026 			Carry forward 3 or 4 subjects for 						A Level, UCAS Predicted Grades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Sept.– Nov. 2026     University/Apprenticeship 							applications 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Jan 2027 			A Level Practice Examinations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June 2027			A Level Examinations 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August 2027 		A level results published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1550</Words>
  <Application>Microsoft Office PowerPoint</Application>
  <PresentationFormat>On-screen Show (4:3)</PresentationFormat>
  <Paragraphs>183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굴림</vt:lpstr>
      <vt:lpstr>Arial</vt:lpstr>
      <vt:lpstr>Bradley Hand</vt:lpstr>
      <vt:lpstr>Calibri</vt:lpstr>
      <vt:lpstr>Calibri Light</vt:lpstr>
      <vt:lpstr>Chalkduster</vt:lpstr>
      <vt:lpstr>Office Theme</vt:lpstr>
      <vt:lpstr>Raising Achievement at A Level Year 12 Parent Information Evening  </vt:lpstr>
      <vt:lpstr>Introductions- The Sixth Form Team</vt:lpstr>
      <vt:lpstr>PowerPoint Presentation</vt:lpstr>
      <vt:lpstr>Class of 2025 Outcomes</vt:lpstr>
      <vt:lpstr>ALPS- Value Added 2024</vt:lpstr>
      <vt:lpstr>Class of 2025 Destinations</vt:lpstr>
      <vt:lpstr>Creating Ambition with  Minimum Target grades   </vt:lpstr>
      <vt:lpstr>This year is hugely important</vt:lpstr>
      <vt:lpstr>PowerPoint Presentation</vt:lpstr>
      <vt:lpstr>Professional Predictions  V  UCAS Predicted Grades</vt:lpstr>
      <vt:lpstr>GCSE and A level study:  What is the difference?</vt:lpstr>
      <vt:lpstr>The Curriculum</vt:lpstr>
      <vt:lpstr>Getting the basics right</vt:lpstr>
      <vt:lpstr>How should they organize their time?</vt:lpstr>
      <vt:lpstr>Independent Learning</vt:lpstr>
      <vt:lpstr>Independent Learning</vt:lpstr>
      <vt:lpstr>Study Spaces in School</vt:lpstr>
      <vt:lpstr>Monitoring Progress</vt:lpstr>
      <vt:lpstr>Support from school</vt:lpstr>
      <vt:lpstr>Support from home</vt:lpstr>
      <vt:lpstr>Beyond the curriculum Passport for Life Programme</vt:lpstr>
      <vt:lpstr>Sixth Form Careers Programme</vt:lpstr>
      <vt:lpstr>  We asked Year 12 at the end of last year……</vt:lpstr>
      <vt:lpstr>Notes to your younger self….</vt:lpstr>
      <vt:lpstr>Summary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Achievement at A Level Year 12 Information Evening for Parents  </dc:title>
  <dc:creator>Helena Makowski</dc:creator>
  <cp:lastModifiedBy>Helena Makowski</cp:lastModifiedBy>
  <cp:revision>155</cp:revision>
  <dcterms:created xsi:type="dcterms:W3CDTF">2025-09-07T19:43:38Z</dcterms:created>
  <dcterms:modified xsi:type="dcterms:W3CDTF">2025-09-16T17:12:50Z</dcterms:modified>
</cp:coreProperties>
</file>