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  <p:sldMasterId id="2147483853" r:id="rId2"/>
  </p:sldMasterIdLst>
  <p:notesMasterIdLst>
    <p:notesMasterId r:id="rId18"/>
  </p:notesMasterIdLst>
  <p:handoutMasterIdLst>
    <p:handoutMasterId r:id="rId19"/>
  </p:handoutMasterIdLst>
  <p:sldIdLst>
    <p:sldId id="256" r:id="rId3"/>
    <p:sldId id="286" r:id="rId4"/>
    <p:sldId id="274" r:id="rId5"/>
    <p:sldId id="279" r:id="rId6"/>
    <p:sldId id="292" r:id="rId7"/>
    <p:sldId id="287" r:id="rId8"/>
    <p:sldId id="261" r:id="rId9"/>
    <p:sldId id="295" r:id="rId10"/>
    <p:sldId id="316" r:id="rId11"/>
    <p:sldId id="262" r:id="rId12"/>
    <p:sldId id="293" r:id="rId13"/>
    <p:sldId id="290" r:id="rId14"/>
    <p:sldId id="296" r:id="rId15"/>
    <p:sldId id="304" r:id="rId16"/>
    <p:sldId id="315" r:id="rId17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00"/>
    <a:srgbClr val="008000"/>
    <a:srgbClr val="0000FF"/>
    <a:srgbClr val="005392"/>
    <a:srgbClr val="FF9900"/>
    <a:srgbClr val="3399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8" autoAdjust="0"/>
    <p:restoredTop sz="94860"/>
  </p:normalViewPr>
  <p:slideViewPr>
    <p:cSldViewPr>
      <p:cViewPr varScale="1">
        <p:scale>
          <a:sx n="105" d="100"/>
          <a:sy n="105" d="100"/>
        </p:scale>
        <p:origin x="59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6" rIns="94831" bIns="474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607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6" rIns="94831" bIns="474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2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6" rIns="94831" bIns="474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607" y="9430092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6" rIns="94831" bIns="474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8F142AA1-056A-4F3A-91F1-C8197E5B9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40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6" rIns="94831" bIns="4741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6" rIns="94831" bIns="474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 smtClean="0"/>
            </a:lvl1pPr>
          </a:lstStyle>
          <a:p>
            <a:pPr>
              <a:defRPr/>
            </a:pPr>
            <a:fld id="{4C8DA5F3-1295-470A-9486-595E32D51050}" type="datetimeFigureOut">
              <a:rPr lang="en-GB"/>
              <a:pPr>
                <a:defRPr/>
              </a:pPr>
              <a:t>23/09/2022</a:t>
            </a:fld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907"/>
            <a:ext cx="533527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6" rIns="94831" bIns="474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2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6" rIns="94831" bIns="4741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30092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6" rIns="94831" bIns="4741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 smtClean="0"/>
            </a:lvl1pPr>
          </a:lstStyle>
          <a:p>
            <a:pPr>
              <a:defRPr/>
            </a:pPr>
            <a:fld id="{2B1DA763-D326-4DC3-B1E3-F748B7BF83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59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691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130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310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907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190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809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631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274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729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895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332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90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140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45B41-A431-4F42-899B-21E615A04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1FF19-65CB-422F-B295-DCC376259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D711C-B1A2-411A-AA20-087867076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45B41-A431-4F42-899B-21E615A047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66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CEFE3-27E5-4314-BC43-AF81A57DDB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13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949BD-D454-4D96-BB29-40258B307B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9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CEFE3-27E5-4314-BC43-AF81A57DDB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7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CEFE3-27E5-4314-BC43-AF81A57DDB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577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FBF34-E5FC-4BF1-BF9B-8DA39B074F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88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58FB9-5FDF-42E4-8DA6-EC2DFB1E0F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55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CEFE3-27E5-4314-BC43-AF81A57DDB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8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F61A1-484B-4DD4-86FC-142033701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A9DE4-F322-4103-AF5D-7C608889E1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7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CEFE3-27E5-4314-BC43-AF81A57DDB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6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CEFE3-27E5-4314-BC43-AF81A57DDB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0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949BD-D454-4D96-BB29-40258B307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6F4C6-BD45-486E-A321-F96A9ECBB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5C5D4-753A-4A10-95CA-8932B3C7E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FBF34-E5FC-4BF1-BF9B-8DA39B074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58FB9-5FDF-42E4-8DA6-EC2DFB1E0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BBB90-3FD9-4EED-8751-E02A7DE51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A9DE4-F322-4103-AF5D-7C608889E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BCEFE3-27E5-4314-BC43-AF81A57DD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EBCEFE3-27E5-4314-BC43-AF81A57DDB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7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tudydeficits@lgs.slough.sch.u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-it.org.uk/" TargetMode="External"/><Relationship Id="rId7" Type="http://schemas.openxmlformats.org/officeDocument/2006/relationships/image" Target="../media/image15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00150" y="4269282"/>
            <a:ext cx="6743700" cy="1264762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cap="all" spc="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Langley Grammar School</a:t>
            </a:r>
            <a:br>
              <a:rPr lang="en-US" sz="2800" cap="all" spc="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800" cap="all" spc="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Raising Achievement at </a:t>
            </a:r>
            <a:br>
              <a:rPr lang="en-US" sz="2800" cap="all" spc="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800" cap="all" spc="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 Level</a:t>
            </a:r>
            <a:br>
              <a:rPr lang="en-US" sz="2800" cap="all" spc="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2800" cap="all" spc="20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20240" y="5688535"/>
            <a:ext cx="5303520" cy="536125"/>
          </a:xfrm>
        </p:spPr>
        <p:txBody>
          <a:bodyPr vert="horz" lIns="91440" tIns="45720" rIns="91440" bIns="45720"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/>
              <a:t>Information Evening for Year 12 Parents</a:t>
            </a:r>
          </a:p>
          <a:p>
            <a:pPr fontAlgn="auto"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E8CB49B-1AF4-4FE1-AB21-01AAA67C3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834" y="640555"/>
            <a:ext cx="5782956" cy="33120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6DEFA6D-B8E6-4CF1-AAD2-1EFB4D69C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5109" y="806112"/>
            <a:ext cx="5534406" cy="2980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angley Grammar School crest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16806" y="970704"/>
            <a:ext cx="2134544" cy="2651760"/>
          </a:xfrm>
          <a:prstGeom prst="rect">
            <a:avLst/>
          </a:prstGeom>
          <a:noFill/>
        </p:spPr>
      </p:pic>
      <p:pic>
        <p:nvPicPr>
          <p:cNvPr id="3" name="Picture 2" descr="A picture containing table, animal&#10;&#10;Description automatically generated">
            <a:extLst>
              <a:ext uri="{FF2B5EF4-FFF2-40B4-BE49-F238E27FC236}">
                <a16:creationId xmlns:a16="http://schemas.microsoft.com/office/drawing/2014/main" id="{8C6CE805-0500-EA4A-8DF3-CA189DA6C1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649" y="1865131"/>
            <a:ext cx="2531110" cy="8669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323528" y="97650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/>
              <a:t>Monitoring Progress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06842" y="126876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>
                <a:solidFill>
                  <a:srgbClr val="FF0000"/>
                </a:solidFill>
              </a:rPr>
              <a:t>Transition Work - </a:t>
            </a:r>
            <a:r>
              <a:rPr lang="en-GB" sz="2800" dirty="0"/>
              <a:t>assessed broadly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solidFill>
                  <a:srgbClr val="FF0000"/>
                </a:solidFill>
              </a:rPr>
              <a:t>Tutor Review - </a:t>
            </a:r>
            <a:r>
              <a:rPr lang="en-GB" sz="2800" dirty="0"/>
              <a:t>after 6 </a:t>
            </a:r>
            <a:r>
              <a:rPr lang="en-GB" sz="2800" dirty="0" err="1"/>
              <a:t>wks</a:t>
            </a:r>
            <a:r>
              <a:rPr lang="en-GB" sz="2800" dirty="0"/>
              <a:t>- 10 October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solidFill>
                  <a:srgbClr val="FF0000"/>
                </a:solidFill>
              </a:rPr>
              <a:t>Parent/Teacher Consultation 1 </a:t>
            </a:r>
            <a:r>
              <a:rPr lang="en-GB" sz="2800" dirty="0"/>
              <a:t>- 01 November 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solidFill>
                  <a:srgbClr val="FF0000"/>
                </a:solidFill>
              </a:rPr>
              <a:t>Assessment Week WB 12 December </a:t>
            </a:r>
            <a:r>
              <a:rPr lang="en-GB" sz="2800" dirty="0"/>
              <a:t>–decisions about AS entry.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solidFill>
                  <a:srgbClr val="FF0000"/>
                </a:solidFill>
              </a:rPr>
              <a:t>Tutor Review- January</a:t>
            </a:r>
            <a:endParaRPr lang="en-GB" sz="2800" dirty="0"/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solidFill>
                  <a:srgbClr val="FF0000"/>
                </a:solidFill>
              </a:rPr>
              <a:t>End of Year 12 Practice Exams </a:t>
            </a:r>
            <a:r>
              <a:rPr lang="en-GB" sz="2800" dirty="0"/>
              <a:t>(week beginning 24-28 April) and Provisional predictions  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solidFill>
                  <a:srgbClr val="FF0000"/>
                </a:solidFill>
              </a:rPr>
              <a:t>Parent/teacher consultation 2 Wed 14 June </a:t>
            </a:r>
            <a:endParaRPr lang="en-GB" sz="2800" dirty="0"/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GB" sz="2800" dirty="0">
                <a:solidFill>
                  <a:srgbClr val="0066FF"/>
                </a:solidFill>
              </a:rPr>
              <a:t>Pastoral/ Subject Intervention at each assessment point and academic mentoring available to those who are identified as needing support</a:t>
            </a:r>
            <a:endParaRPr lang="en-US" sz="2800" dirty="0">
              <a:solidFill>
                <a:srgbClr val="0066FF"/>
              </a:solidFill>
            </a:endParaRPr>
          </a:p>
        </p:txBody>
      </p:sp>
      <p:pic>
        <p:nvPicPr>
          <p:cNvPr id="5" name="Picture 0" descr="Langley Grammar School cre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9006" y="97650"/>
            <a:ext cx="1368152" cy="162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Support from school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sz="3000" dirty="0"/>
              <a:t>Subject Teachers</a:t>
            </a:r>
          </a:p>
          <a:p>
            <a:pPr eaLnBrk="1" hangingPunct="1"/>
            <a:r>
              <a:rPr lang="en-GB" sz="3000" dirty="0"/>
              <a:t>Tutors</a:t>
            </a:r>
          </a:p>
          <a:p>
            <a:pPr eaLnBrk="1" hangingPunct="1"/>
            <a:r>
              <a:rPr lang="en-GB" sz="3000" dirty="0"/>
              <a:t>Academic mentoring</a:t>
            </a:r>
          </a:p>
          <a:p>
            <a:pPr eaLnBrk="1" hangingPunct="1"/>
            <a:r>
              <a:rPr lang="en-GB" sz="3000" dirty="0"/>
              <a:t>UNIFROG/ CTM Pathways</a:t>
            </a:r>
          </a:p>
          <a:p>
            <a:pPr eaLnBrk="1" hangingPunct="1"/>
            <a:r>
              <a:rPr lang="en-GB" sz="3000" dirty="0"/>
              <a:t>Specialist Pathways</a:t>
            </a:r>
          </a:p>
          <a:p>
            <a:pPr eaLnBrk="1" hangingPunct="1"/>
            <a:r>
              <a:rPr lang="en-GB" sz="3000" dirty="0"/>
              <a:t>Careers Adviser</a:t>
            </a:r>
          </a:p>
          <a:p>
            <a:pPr marL="0" indent="0" eaLnBrk="1" hangingPunct="1">
              <a:buNone/>
            </a:pPr>
            <a:endParaRPr lang="en-GB" sz="20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F18B5E-2F8C-854A-B186-3B1FA493E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600" b="1" dirty="0">
                <a:solidFill>
                  <a:srgbClr val="00B050"/>
                </a:solidFill>
              </a:rPr>
              <a:t>What is Study Deficit?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Or if students are asked to make up study deficit time after school on a Friday.</a:t>
            </a:r>
          </a:p>
          <a:p>
            <a:pPr marL="0" indent="0">
              <a:buNone/>
            </a:pPr>
            <a:r>
              <a:rPr lang="en-US" sz="1600" dirty="0"/>
              <a:t>	-you will be notified on Class Charts</a:t>
            </a:r>
          </a:p>
          <a:p>
            <a:pPr marL="0" indent="0">
              <a:buNone/>
            </a:pPr>
            <a:r>
              <a:rPr lang="en-US" sz="1600" dirty="0"/>
              <a:t>	- an email will be sent home</a:t>
            </a:r>
          </a:p>
          <a:p>
            <a:pPr marL="0" indent="0">
              <a:buNone/>
            </a:pPr>
            <a:r>
              <a:rPr lang="en-US" sz="1600" dirty="0"/>
              <a:t>	- please acknowledge by emailing 	 	</a:t>
            </a:r>
            <a:r>
              <a:rPr lang="en-US" sz="1600" dirty="0">
                <a:hlinkClick r:id="rId3"/>
              </a:rPr>
              <a:t>studydeficits@lgs.slough.sch.uk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Subject teachers will continue to set their own study deficits.</a:t>
            </a:r>
          </a:p>
          <a:p>
            <a:endParaRPr lang="en-US" dirty="0"/>
          </a:p>
        </p:txBody>
      </p:sp>
      <p:pic>
        <p:nvPicPr>
          <p:cNvPr id="5" name="Picture 0" descr="Langley Grammar School cres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167398"/>
            <a:ext cx="1368152" cy="162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en-GB"/>
              <a:t>Support from home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wrap="square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600"/>
              <a:t>Reinforce the messages about personal organisation and regular commitment of time to personal study</a:t>
            </a:r>
          </a:p>
          <a:p>
            <a:pPr eaLnBrk="1" hangingPunct="1">
              <a:lnSpc>
                <a:spcPct val="90000"/>
              </a:lnSpc>
            </a:pPr>
            <a:r>
              <a:rPr lang="en-GB" sz="2600"/>
              <a:t>Help to identify good times, realistic planning</a:t>
            </a:r>
          </a:p>
          <a:p>
            <a:pPr eaLnBrk="1" hangingPunct="1">
              <a:lnSpc>
                <a:spcPct val="90000"/>
              </a:lnSpc>
            </a:pPr>
            <a:r>
              <a:rPr lang="en-GB" sz="2600"/>
              <a:t>Studying downstairs</a:t>
            </a:r>
          </a:p>
          <a:p>
            <a:pPr eaLnBrk="1" hangingPunct="1">
              <a:lnSpc>
                <a:spcPct val="90000"/>
              </a:lnSpc>
            </a:pPr>
            <a:r>
              <a:rPr lang="en-GB" sz="2600" err="1"/>
              <a:t>Screentime</a:t>
            </a:r>
            <a:r>
              <a:rPr lang="en-GB" sz="2600"/>
              <a:t>/ distractions</a:t>
            </a:r>
          </a:p>
          <a:p>
            <a:pPr eaLnBrk="1" hangingPunct="1">
              <a:lnSpc>
                <a:spcPct val="90000"/>
              </a:lnSpc>
            </a:pPr>
            <a:r>
              <a:rPr lang="en-GB" sz="2600"/>
              <a:t>Support good working practices</a:t>
            </a:r>
            <a:endParaRPr lang="en-US" sz="260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B2195FD-849B-7446-9E7A-EEEBC0E0D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>
          <a:xfrm>
            <a:off x="179512" y="297819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/>
              <a:t>Beyond the curriculum</a:t>
            </a:r>
            <a:br>
              <a:rPr lang="en-GB" dirty="0"/>
            </a:br>
            <a:r>
              <a:rPr lang="en-GB" dirty="0"/>
              <a:t>Passport for Life Programme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485313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sz="1800" dirty="0"/>
              <a:t>The Sixth Form is also about gaining broader experience and developing as a well rounded individual:</a:t>
            </a:r>
          </a:p>
          <a:p>
            <a:pPr eaLnBrk="1" hangingPunct="1"/>
            <a:r>
              <a:rPr lang="en-GB" sz="1600" dirty="0"/>
              <a:t>Enrichment opportunities</a:t>
            </a:r>
          </a:p>
          <a:p>
            <a:pPr eaLnBrk="1" hangingPunct="1"/>
            <a:r>
              <a:rPr lang="en-GB" sz="1600" dirty="0"/>
              <a:t>Participation in sport / community service / mentoring projects</a:t>
            </a:r>
          </a:p>
          <a:p>
            <a:pPr eaLnBrk="1" hangingPunct="1"/>
            <a:r>
              <a:rPr lang="en-GB" sz="1600" dirty="0"/>
              <a:t>Student Leadership</a:t>
            </a:r>
          </a:p>
          <a:p>
            <a:pPr eaLnBrk="1" hangingPunct="1"/>
            <a:r>
              <a:rPr lang="en-GB" sz="1600" dirty="0"/>
              <a:t>Reading around subjects ………..</a:t>
            </a:r>
          </a:p>
          <a:p>
            <a:pPr eaLnBrk="1" hangingPunct="1"/>
            <a:r>
              <a:rPr lang="en-GB" sz="1600" dirty="0"/>
              <a:t>Super-curricular opportunities</a:t>
            </a:r>
          </a:p>
          <a:p>
            <a:pPr eaLnBrk="1" hangingPunct="1"/>
            <a:r>
              <a:rPr lang="en-GB" sz="1600" dirty="0"/>
              <a:t>University Lectures</a:t>
            </a:r>
          </a:p>
          <a:p>
            <a:pPr eaLnBrk="1" hangingPunct="1"/>
            <a:r>
              <a:rPr lang="en-GB" sz="1600" dirty="0"/>
              <a:t>Journals- library and online</a:t>
            </a:r>
          </a:p>
          <a:p>
            <a:r>
              <a:rPr lang="en-GB" sz="1600" b="1" dirty="0"/>
              <a:t>Work experience/shadowing: </a:t>
            </a:r>
            <a:r>
              <a:rPr lang="en-GB" sz="1600" dirty="0">
                <a:solidFill>
                  <a:srgbClr val="FF0000"/>
                </a:solidFill>
              </a:rPr>
              <a:t>ESSENTIAL</a:t>
            </a:r>
            <a:r>
              <a:rPr lang="en-GB" sz="1600" dirty="0"/>
              <a:t> for vocational courses (e.g. Healthcare, Teaching, Law, Journalism, Architecture, Accountancy); </a:t>
            </a:r>
            <a:r>
              <a:rPr lang="en-GB" sz="1600" dirty="0">
                <a:solidFill>
                  <a:srgbClr val="FF0000"/>
                </a:solidFill>
              </a:rPr>
              <a:t>HIGHLY DESIRABLE </a:t>
            </a:r>
            <a:r>
              <a:rPr lang="en-GB" sz="1600" dirty="0"/>
              <a:t>for many others</a:t>
            </a:r>
          </a:p>
          <a:p>
            <a:r>
              <a:rPr lang="en-GB" sz="1600" b="1" dirty="0"/>
              <a:t>Volunteering: </a:t>
            </a:r>
            <a:r>
              <a:rPr lang="en-GB" sz="1600" dirty="0">
                <a:hlinkClick r:id="rId3"/>
              </a:rPr>
              <a:t>www.do-it.org.uk</a:t>
            </a:r>
            <a:endParaRPr lang="en-GB" sz="1600" dirty="0"/>
          </a:p>
          <a:p>
            <a:pPr eaLnBrk="1" hangingPunct="1"/>
            <a:endParaRPr lang="en-GB" sz="16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C64FF7-80E8-FC42-AFA6-724457C1AF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Image result for bbc radio 4 front row">
            <a:extLst>
              <a:ext uri="{FF2B5EF4-FFF2-40B4-BE49-F238E27FC236}">
                <a16:creationId xmlns:a16="http://schemas.microsoft.com/office/drawing/2014/main" id="{B16AE05A-AC47-0345-A78C-5DF27E595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786" y="3703833"/>
            <a:ext cx="1715917" cy="94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85A948-B0A9-2C4A-937A-74CEE292634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15690" y="1600200"/>
            <a:ext cx="2130110" cy="817915"/>
          </a:xfrm>
          <a:prstGeom prst="rect">
            <a:avLst/>
          </a:prstGeom>
        </p:spPr>
      </p:pic>
      <p:pic>
        <p:nvPicPr>
          <p:cNvPr id="8" name="Picture 6" descr="University of London">
            <a:extLst>
              <a:ext uri="{FF2B5EF4-FFF2-40B4-BE49-F238E27FC236}">
                <a16:creationId xmlns:a16="http://schemas.microsoft.com/office/drawing/2014/main" id="{85D22902-BE3D-DD4F-8636-2E9745469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444" y="2736877"/>
            <a:ext cx="20669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E0AF90-353B-5549-A5CD-07AE1156FE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1745" y="5079454"/>
            <a:ext cx="2698667" cy="949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469740" y="0"/>
            <a:ext cx="7210425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Key Dates: post-18 options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295400"/>
            <a:ext cx="8797070" cy="4241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sz="2000" b="1" dirty="0">
                <a:solidFill>
                  <a:srgbClr val="FF0000"/>
                </a:solidFill>
              </a:rPr>
              <a:t>Enrichment (ongoing)</a:t>
            </a:r>
            <a:r>
              <a:rPr lang="en-GB" sz="2000" b="1" dirty="0">
                <a:solidFill>
                  <a:srgbClr val="7030A0"/>
                </a:solidFill>
              </a:rPr>
              <a:t>		Careers Talks</a:t>
            </a:r>
            <a:endParaRPr lang="en-GB" sz="2000" b="1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en-GB" sz="2000" b="1" dirty="0">
                <a:solidFill>
                  <a:srgbClr val="7030A0"/>
                </a:solidFill>
              </a:rPr>
              <a:t>				‘Getting into Competitive							Universities’</a:t>
            </a:r>
            <a:endParaRPr lang="en-GB" sz="2000" b="1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en-GB" sz="2000" b="1" dirty="0">
                <a:solidFill>
                  <a:srgbClr val="FF0000"/>
                </a:solidFill>
              </a:rPr>
              <a:t>October</a:t>
            </a:r>
            <a:r>
              <a:rPr lang="en-GB" sz="2000" b="1" dirty="0">
                <a:solidFill>
                  <a:srgbClr val="7030A0"/>
                </a:solidFill>
              </a:rPr>
              <a:t>				Pathways Launch assembly and 						</a:t>
            </a:r>
            <a:r>
              <a:rPr lang="en-GB" sz="2000" b="1" dirty="0" err="1">
                <a:solidFill>
                  <a:srgbClr val="7030A0"/>
                </a:solidFill>
              </a:rPr>
              <a:t>Unifrog</a:t>
            </a:r>
            <a:endParaRPr lang="en-GB" sz="2000" b="1" dirty="0">
              <a:solidFill>
                <a:srgbClr val="7030A0"/>
              </a:solidFill>
            </a:endParaRPr>
          </a:p>
          <a:p>
            <a:pPr marL="0" indent="0" eaLnBrk="1" hangingPunct="1">
              <a:buNone/>
            </a:pPr>
            <a:r>
              <a:rPr lang="en-GB" sz="2000" b="1" dirty="0">
                <a:solidFill>
                  <a:srgbClr val="FF0000"/>
                </a:solidFill>
              </a:rPr>
              <a:t>January</a:t>
            </a:r>
            <a:r>
              <a:rPr lang="en-GB" sz="2000" b="1" dirty="0">
                <a:solidFill>
                  <a:srgbClr val="7030A0"/>
                </a:solidFill>
              </a:rPr>
              <a:t>				</a:t>
            </a:r>
            <a:r>
              <a:rPr lang="en-GB" sz="2000" b="1" i="1" dirty="0">
                <a:solidFill>
                  <a:srgbClr val="7030A0"/>
                </a:solidFill>
              </a:rPr>
              <a:t>Professional and Industry Expert 						</a:t>
            </a:r>
            <a:r>
              <a:rPr lang="en-GB" sz="2000" b="1" i="1" dirty="0" err="1">
                <a:solidFill>
                  <a:srgbClr val="7030A0"/>
                </a:solidFill>
              </a:rPr>
              <a:t>Speednetworking</a:t>
            </a:r>
            <a:endParaRPr lang="en-GB" sz="2000" b="1" i="1" dirty="0">
              <a:solidFill>
                <a:srgbClr val="7030A0"/>
              </a:solidFill>
            </a:endParaRPr>
          </a:p>
          <a:p>
            <a:pPr marL="0" indent="0" eaLnBrk="1" hangingPunct="1">
              <a:buNone/>
            </a:pPr>
            <a:r>
              <a:rPr lang="en-GB" sz="2000" b="1" dirty="0">
                <a:solidFill>
                  <a:srgbClr val="FF0000"/>
                </a:solidFill>
              </a:rPr>
              <a:t>From March onwards:</a:t>
            </a:r>
            <a:r>
              <a:rPr lang="en-GB" sz="2000" dirty="0">
                <a:solidFill>
                  <a:srgbClr val="7030A0"/>
                </a:solidFill>
              </a:rPr>
              <a:t>		</a:t>
            </a:r>
            <a:r>
              <a:rPr lang="en-GB" sz="2000" b="1" dirty="0">
                <a:solidFill>
                  <a:srgbClr val="7030A0"/>
                </a:solidFill>
              </a:rPr>
              <a:t>One-to-one interviews start</a:t>
            </a:r>
          </a:p>
          <a:p>
            <a:pPr marL="0" indent="0" eaLnBrk="1" hangingPunct="1">
              <a:buNone/>
            </a:pPr>
            <a:r>
              <a:rPr lang="en-GB" sz="2000" b="1" dirty="0">
                <a:solidFill>
                  <a:srgbClr val="FF0000"/>
                </a:solidFill>
              </a:rPr>
              <a:t>March</a:t>
            </a:r>
            <a:r>
              <a:rPr lang="en-GB" sz="2000" b="1" dirty="0">
                <a:solidFill>
                  <a:srgbClr val="7030A0"/>
                </a:solidFill>
              </a:rPr>
              <a:t>				</a:t>
            </a:r>
            <a:r>
              <a:rPr lang="en-GB" sz="2000" b="1" i="1" dirty="0">
                <a:solidFill>
                  <a:srgbClr val="7030A0"/>
                </a:solidFill>
              </a:rPr>
              <a:t>What Next? University and Apprenticeship Fair</a:t>
            </a:r>
            <a:endParaRPr lang="en-GB" sz="2000" i="1" dirty="0">
              <a:solidFill>
                <a:srgbClr val="7030A0"/>
              </a:solidFill>
            </a:endParaRPr>
          </a:p>
          <a:p>
            <a:pPr marL="0" indent="0" eaLnBrk="1" hangingPunct="1">
              <a:buNone/>
            </a:pPr>
            <a:r>
              <a:rPr lang="en-GB" sz="2000" b="1" dirty="0">
                <a:solidFill>
                  <a:srgbClr val="FF0000"/>
                </a:solidFill>
              </a:rPr>
              <a:t>June</a:t>
            </a:r>
            <a:r>
              <a:rPr lang="en-GB" sz="2000" b="1" dirty="0">
                <a:solidFill>
                  <a:srgbClr val="FFFF00"/>
                </a:solidFill>
              </a:rPr>
              <a:t>	</a:t>
            </a:r>
            <a:r>
              <a:rPr lang="en-GB" sz="2000" dirty="0">
                <a:solidFill>
                  <a:srgbClr val="7030A0"/>
                </a:solidFill>
              </a:rPr>
              <a:t>			</a:t>
            </a:r>
            <a:r>
              <a:rPr lang="en-GB" sz="2000" b="1">
                <a:solidFill>
                  <a:srgbClr val="7030A0"/>
                </a:solidFill>
              </a:rPr>
              <a:t>UCAS Information </a:t>
            </a:r>
            <a:r>
              <a:rPr lang="en-GB" sz="2000" b="1" dirty="0">
                <a:solidFill>
                  <a:srgbClr val="7030A0"/>
                </a:solidFill>
              </a:rPr>
              <a:t>for Parents</a:t>
            </a:r>
          </a:p>
          <a:p>
            <a:pPr marL="0" indent="0" eaLnBrk="1" hangingPunct="1">
              <a:buNone/>
            </a:pPr>
            <a:r>
              <a:rPr lang="en-GB" sz="2000" b="1" dirty="0">
                <a:solidFill>
                  <a:srgbClr val="FF0000"/>
                </a:solidFill>
              </a:rPr>
              <a:t> 	</a:t>
            </a:r>
            <a:r>
              <a:rPr lang="en-GB" sz="2000" b="1" dirty="0">
                <a:solidFill>
                  <a:srgbClr val="7030A0"/>
                </a:solidFill>
              </a:rPr>
              <a:t>			Passport Creation Week- Focus Day</a:t>
            </a:r>
          </a:p>
          <a:p>
            <a:pPr marL="0" indent="0" eaLnBrk="1" hangingPunct="1">
              <a:buNone/>
            </a:pPr>
            <a:r>
              <a:rPr lang="en-GB" sz="2000" b="1" dirty="0">
                <a:solidFill>
                  <a:srgbClr val="FF0000"/>
                </a:solidFill>
              </a:rPr>
              <a:t>June/July/Sept:</a:t>
            </a:r>
            <a:r>
              <a:rPr lang="en-GB" sz="2000" dirty="0">
                <a:solidFill>
                  <a:srgbClr val="7030A0"/>
                </a:solidFill>
              </a:rPr>
              <a:t>			</a:t>
            </a:r>
            <a:r>
              <a:rPr lang="en-GB" sz="2000" b="1" dirty="0">
                <a:solidFill>
                  <a:srgbClr val="7030A0"/>
                </a:solidFill>
              </a:rPr>
              <a:t>University Open Days</a:t>
            </a:r>
          </a:p>
          <a:p>
            <a:pPr marL="0" indent="0" eaLnBrk="1" hangingPunct="1">
              <a:buNone/>
            </a:pPr>
            <a:r>
              <a:rPr lang="en-GB" sz="2000" b="1" dirty="0">
                <a:solidFill>
                  <a:srgbClr val="FF0000"/>
                </a:solidFill>
              </a:rPr>
              <a:t>By end of summer term:</a:t>
            </a:r>
            <a:r>
              <a:rPr lang="en-GB" sz="2000" dirty="0">
                <a:solidFill>
                  <a:srgbClr val="7030A0"/>
                </a:solidFill>
              </a:rPr>
              <a:t>		</a:t>
            </a:r>
            <a:r>
              <a:rPr lang="en-GB" sz="2000" b="1" dirty="0">
                <a:solidFill>
                  <a:srgbClr val="7030A0"/>
                </a:solidFill>
              </a:rPr>
              <a:t>First draft of Personal Statement 1:1 support					</a:t>
            </a:r>
            <a:endParaRPr lang="en-US" sz="2000" dirty="0"/>
          </a:p>
        </p:txBody>
      </p:sp>
      <p:pic>
        <p:nvPicPr>
          <p:cNvPr id="20483" name="Picture 0" descr="Langley Grammar School cre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0165" y="238919"/>
            <a:ext cx="1368425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6D118E90-A8D1-41A8-B29B-06A3554D9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9144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706657-C336-5C44-88D4-2D7B155683A6}"/>
              </a:ext>
            </a:extLst>
          </p:cNvPr>
          <p:cNvSpPr txBox="1"/>
          <p:nvPr/>
        </p:nvSpPr>
        <p:spPr>
          <a:xfrm>
            <a:off x="1200150" y="4269282"/>
            <a:ext cx="6743700" cy="1264762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cap="all" spc="20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Questions and summary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3737A38-06E9-444D-9349-4EA8F3A8C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0240" y="640555"/>
            <a:ext cx="5303520" cy="33120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19FCCB8-5A8A-43BA-B60E-759FC80FF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4827" y="806112"/>
            <a:ext cx="5054346" cy="2980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angley Grammar School crest">
            <a:extLst>
              <a:ext uri="{FF2B5EF4-FFF2-40B4-BE49-F238E27FC236}">
                <a16:creationId xmlns:a16="http://schemas.microsoft.com/office/drawing/2014/main" id="{D4BE95D9-5963-E84E-BC46-89A4373AC5B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04728" y="970704"/>
            <a:ext cx="2134544" cy="26517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00150" y="4269282"/>
            <a:ext cx="6743700" cy="1264762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800" cap="all" spc="20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59301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436122"/>
            <a:ext cx="7067128" cy="1152127"/>
          </a:xfrm>
        </p:spPr>
        <p:txBody>
          <a:bodyPr/>
          <a:lstStyle/>
          <a:p>
            <a:pPr eaLnBrk="1" hangingPunct="1"/>
            <a:r>
              <a:rPr lang="en-GB" dirty="0"/>
              <a:t>Overview of next two years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832"/>
            <a:ext cx="8507288" cy="453650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200" dirty="0"/>
              <a:t>September 2022	Commence A Level courses</a:t>
            </a:r>
          </a:p>
          <a:p>
            <a:pPr eaLnBrk="1" hangingPunct="1">
              <a:lnSpc>
                <a:spcPct val="80000"/>
              </a:lnSpc>
            </a:pPr>
            <a:r>
              <a:rPr lang="en-GB" sz="2200" dirty="0"/>
              <a:t>January 2023	Subject Assessment week, provisional decision 				about fourth subject.</a:t>
            </a:r>
          </a:p>
          <a:p>
            <a:pPr eaLnBrk="1" hangingPunct="1">
              <a:lnSpc>
                <a:spcPct val="80000"/>
              </a:lnSpc>
            </a:pPr>
            <a:r>
              <a:rPr lang="en-GB" sz="2200" dirty="0"/>
              <a:t>May 2023.                   Internal Exams</a:t>
            </a:r>
          </a:p>
          <a:p>
            <a:pPr eaLnBrk="1" hangingPunct="1">
              <a:lnSpc>
                <a:spcPct val="80000"/>
              </a:lnSpc>
            </a:pPr>
            <a:r>
              <a:rPr lang="en-GB" sz="2200" dirty="0"/>
              <a:t>May 2023		AS Examinations</a:t>
            </a:r>
          </a:p>
          <a:p>
            <a:pPr eaLnBrk="1" hangingPunct="1">
              <a:lnSpc>
                <a:spcPct val="80000"/>
              </a:lnSpc>
            </a:pPr>
            <a:r>
              <a:rPr lang="en-GB" sz="2200" dirty="0"/>
              <a:t>June/July 		Commence university application 					process (UCAS), or alternative options</a:t>
            </a:r>
          </a:p>
          <a:p>
            <a:pPr eaLnBrk="1" hangingPunct="1">
              <a:lnSpc>
                <a:spcPct val="80000"/>
              </a:lnSpc>
            </a:pPr>
            <a:r>
              <a:rPr lang="en-GB" sz="2200" dirty="0"/>
              <a:t>August 2023		AS result/s published</a:t>
            </a:r>
          </a:p>
          <a:p>
            <a:pPr eaLnBrk="1" hangingPunct="1">
              <a:lnSpc>
                <a:spcPct val="80000"/>
              </a:lnSpc>
            </a:pPr>
            <a:r>
              <a:rPr lang="en-GB" sz="2200" dirty="0"/>
              <a:t>Sept. 2023		Carry forward 3 or 4 subjects for A Level, UCAS 				Predicted Grades</a:t>
            </a:r>
          </a:p>
          <a:p>
            <a:pPr eaLnBrk="1" hangingPunct="1">
              <a:lnSpc>
                <a:spcPct val="80000"/>
              </a:lnSpc>
            </a:pPr>
            <a:r>
              <a:rPr lang="en-GB" sz="2200" dirty="0">
                <a:solidFill>
                  <a:srgbClr val="FF0000"/>
                </a:solidFill>
              </a:rPr>
              <a:t>Sept.– Nov. 2023	Finalise university applications (or alternatives)</a:t>
            </a:r>
          </a:p>
          <a:p>
            <a:pPr eaLnBrk="1" hangingPunct="1">
              <a:lnSpc>
                <a:spcPct val="80000"/>
              </a:lnSpc>
            </a:pPr>
            <a:r>
              <a:rPr lang="en-GB" sz="2200" dirty="0"/>
              <a:t>Jan 2024		A Level Practice Examinations</a:t>
            </a:r>
          </a:p>
          <a:p>
            <a:pPr eaLnBrk="1" hangingPunct="1">
              <a:lnSpc>
                <a:spcPct val="80000"/>
              </a:lnSpc>
            </a:pPr>
            <a:r>
              <a:rPr lang="en-GB" sz="2200" dirty="0"/>
              <a:t>June 2024		A Level Examinations </a:t>
            </a:r>
          </a:p>
          <a:p>
            <a:pPr eaLnBrk="1" hangingPunct="1">
              <a:lnSpc>
                <a:spcPct val="80000"/>
              </a:lnSpc>
            </a:pPr>
            <a:r>
              <a:rPr lang="en-GB" sz="2200" dirty="0"/>
              <a:t>August 2024  	A level results published</a:t>
            </a:r>
          </a:p>
          <a:p>
            <a:pPr eaLnBrk="1" hangingPunct="1">
              <a:lnSpc>
                <a:spcPct val="80000"/>
              </a:lnSpc>
            </a:pPr>
            <a:endParaRPr lang="en-US" sz="1800" dirty="0"/>
          </a:p>
        </p:txBody>
      </p:sp>
      <p:pic>
        <p:nvPicPr>
          <p:cNvPr id="5" name="Picture 0" descr="Langley Grammar School cre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67398"/>
            <a:ext cx="1368152" cy="162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en-GB"/>
              <a:t>Course structure</a:t>
            </a:r>
            <a:endParaRPr lang="en-US"/>
          </a:p>
        </p:txBody>
      </p:sp>
      <p:pic>
        <p:nvPicPr>
          <p:cNvPr id="5" name="Content Placeholder 4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BC486FDE-9892-834E-BCD9-5371241B50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96" b="1"/>
          <a:stretch/>
        </p:blipFill>
        <p:spPr>
          <a:xfrm rot="5400000">
            <a:off x="213518" y="1843881"/>
            <a:ext cx="4525963" cy="4038600"/>
          </a:xfr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wrap="square" rtlCol="0" anchor="t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600" b="1"/>
              <a:t>Year 12</a:t>
            </a:r>
            <a:r>
              <a:rPr lang="en-GB" sz="2600"/>
              <a:t>: Three or four subjects with 2 or 3 units in each subject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600" b="1"/>
              <a:t>Year 13</a:t>
            </a:r>
            <a:r>
              <a:rPr lang="en-GB" sz="2600"/>
              <a:t>: Typically three subjects taken to A level, again with 2 or 3 units in each subject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60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GB" sz="2600"/>
              <a:t>Final A level grade based on A level units ONLY taken in June 2024.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60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person, indoor, office&#10;&#10;Description automatically generated">
            <a:extLst>
              <a:ext uri="{FF2B5EF4-FFF2-40B4-BE49-F238E27FC236}">
                <a16:creationId xmlns:a16="http://schemas.microsoft.com/office/drawing/2014/main" id="{EEF0745D-1C90-9246-ABE9-EF3AB14A1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50" b="-1"/>
          <a:stretch/>
        </p:blipFill>
        <p:spPr>
          <a:xfrm>
            <a:off x="3488181" y="10"/>
            <a:ext cx="5655818" cy="6857989"/>
          </a:xfrm>
          <a:prstGeom prst="rect">
            <a:avLst/>
          </a:prstGeom>
        </p:spPr>
      </p:pic>
      <p:sp>
        <p:nvSpPr>
          <p:cNvPr id="12297" name="Rectangle 1229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>
          <a:xfrm>
            <a:off x="482600" y="643467"/>
            <a:ext cx="2522980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sz="2600">
                <a:solidFill>
                  <a:schemeClr val="bg1"/>
                </a:solidFill>
              </a:rPr>
              <a:t>This year is hugely important: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F21656-471B-7A4E-835C-57CE92628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520" y="2638044"/>
            <a:ext cx="3024335" cy="3415622"/>
          </a:xfrm>
        </p:spPr>
        <p:txBody>
          <a:bodyPr vert="horz" lIns="91440" tIns="45720" rIns="91440" bIns="45720" rtlCol="0">
            <a:normAutofit/>
          </a:bodyPr>
          <a:lstStyle/>
          <a:p>
            <a:pPr marL="171450" indent="-1714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Year1 lays the foundation for Year 2</a:t>
            </a:r>
          </a:p>
          <a:p>
            <a:pPr marL="171450" indent="-1714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Progression to Y2 in an individual    subject is dependent on achievement  in Y1 students have not shown evidence that they will be successful at A level will not normally progress to Y2 in that course.</a:t>
            </a:r>
          </a:p>
          <a:p>
            <a:pPr marL="171450" indent="-1714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The AS grade/s will be on university applications (UCAS)</a:t>
            </a:r>
          </a:p>
          <a:p>
            <a:pPr marL="171450" indent="-1714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This year provides the evidence for predicted grades for UCAS. Published Sept of Y13</a:t>
            </a:r>
          </a:p>
          <a:p>
            <a:pPr marL="171450" indent="-1714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University offers are dependent on AS grade/s &amp; predicted grades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400"/>
              <a:t>Target grades</a:t>
            </a:r>
            <a:br>
              <a:rPr lang="en-GB" sz="2400"/>
            </a:br>
            <a:r>
              <a:rPr lang="en-GB" sz="2400" b="1"/>
              <a:t>Mean GCSE score and  </a:t>
            </a:r>
            <a:r>
              <a:rPr lang="en-GB" sz="2400" b="1" i="1"/>
              <a:t>Minimum</a:t>
            </a:r>
            <a:r>
              <a:rPr lang="en-GB" sz="2400" b="1"/>
              <a:t> target A level grades  </a:t>
            </a:r>
            <a:br>
              <a:rPr lang="en-GB" sz="2400" b="1"/>
            </a:br>
            <a:endParaRPr lang="en-US" sz="240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9CD569B-6322-CF4A-BC1A-CC44E889A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030983"/>
              </p:ext>
            </p:extLst>
          </p:nvPr>
        </p:nvGraphicFramePr>
        <p:xfrm>
          <a:off x="507319" y="1600200"/>
          <a:ext cx="3938363" cy="452596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83223">
                  <a:extLst>
                    <a:ext uri="{9D8B030D-6E8A-4147-A177-3AD203B41FA5}">
                      <a16:colId xmlns:a16="http://schemas.microsoft.com/office/drawing/2014/main" val="360186204"/>
                    </a:ext>
                  </a:extLst>
                </a:gridCol>
                <a:gridCol w="1755140">
                  <a:extLst>
                    <a:ext uri="{9D8B030D-6E8A-4147-A177-3AD203B41FA5}">
                      <a16:colId xmlns:a16="http://schemas.microsoft.com/office/drawing/2014/main" val="700363774"/>
                    </a:ext>
                  </a:extLst>
                </a:gridCol>
              </a:tblGrid>
              <a:tr h="600218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GCSE Average Point Score</a:t>
                      </a:r>
                    </a:p>
                  </a:txBody>
                  <a:tcPr marL="81110" marR="81110" marT="40555" marB="405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Indicative Grade Outcomes</a:t>
                      </a:r>
                    </a:p>
                  </a:txBody>
                  <a:tcPr marL="81110" marR="81110" marT="40555" marB="40555"/>
                </a:tc>
                <a:extLst>
                  <a:ext uri="{0D108BD9-81ED-4DB2-BD59-A6C34878D82A}">
                    <a16:rowId xmlns:a16="http://schemas.microsoft.com/office/drawing/2014/main" val="3074965962"/>
                  </a:ext>
                </a:extLst>
              </a:tr>
              <a:tr h="356886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7.5-8.0</a:t>
                      </a:r>
                    </a:p>
                  </a:txBody>
                  <a:tcPr marL="81110" marR="81110" marT="40555" marB="405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A*AAA/A*AA</a:t>
                      </a:r>
                    </a:p>
                  </a:txBody>
                  <a:tcPr marL="81110" marR="81110" marT="40555" marB="40555"/>
                </a:tc>
                <a:extLst>
                  <a:ext uri="{0D108BD9-81ED-4DB2-BD59-A6C34878D82A}">
                    <a16:rowId xmlns:a16="http://schemas.microsoft.com/office/drawing/2014/main" val="544769367"/>
                  </a:ext>
                </a:extLst>
              </a:tr>
              <a:tr h="356886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7.0-7.5</a:t>
                      </a:r>
                    </a:p>
                  </a:txBody>
                  <a:tcPr marL="81110" marR="81110" marT="40555" marB="405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AAA</a:t>
                      </a:r>
                    </a:p>
                  </a:txBody>
                  <a:tcPr marL="81110" marR="81110" marT="40555" marB="40555"/>
                </a:tc>
                <a:extLst>
                  <a:ext uri="{0D108BD9-81ED-4DB2-BD59-A6C34878D82A}">
                    <a16:rowId xmlns:a16="http://schemas.microsoft.com/office/drawing/2014/main" val="1321506595"/>
                  </a:ext>
                </a:extLst>
              </a:tr>
              <a:tr h="356886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6.7-7.0</a:t>
                      </a:r>
                    </a:p>
                  </a:txBody>
                  <a:tcPr marL="81110" marR="81110" marT="40555" marB="405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ABB</a:t>
                      </a:r>
                    </a:p>
                  </a:txBody>
                  <a:tcPr marL="81110" marR="81110" marT="40555" marB="40555"/>
                </a:tc>
                <a:extLst>
                  <a:ext uri="{0D108BD9-81ED-4DB2-BD59-A6C34878D82A}">
                    <a16:rowId xmlns:a16="http://schemas.microsoft.com/office/drawing/2014/main" val="2200632599"/>
                  </a:ext>
                </a:extLst>
              </a:tr>
              <a:tr h="356886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6.4-6.7</a:t>
                      </a:r>
                    </a:p>
                  </a:txBody>
                  <a:tcPr marL="81110" marR="81110" marT="40555" marB="405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BBB</a:t>
                      </a:r>
                    </a:p>
                  </a:txBody>
                  <a:tcPr marL="81110" marR="81110" marT="40555" marB="40555"/>
                </a:tc>
                <a:extLst>
                  <a:ext uri="{0D108BD9-81ED-4DB2-BD59-A6C34878D82A}">
                    <a16:rowId xmlns:a16="http://schemas.microsoft.com/office/drawing/2014/main" val="2752779294"/>
                  </a:ext>
                </a:extLst>
              </a:tr>
              <a:tr h="356886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6.1-6.4</a:t>
                      </a:r>
                    </a:p>
                  </a:txBody>
                  <a:tcPr marL="81110" marR="81110" marT="40555" marB="405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BBC</a:t>
                      </a:r>
                    </a:p>
                  </a:txBody>
                  <a:tcPr marL="81110" marR="81110" marT="40555" marB="40555"/>
                </a:tc>
                <a:extLst>
                  <a:ext uri="{0D108BD9-81ED-4DB2-BD59-A6C34878D82A}">
                    <a16:rowId xmlns:a16="http://schemas.microsoft.com/office/drawing/2014/main" val="2723952957"/>
                  </a:ext>
                </a:extLst>
              </a:tr>
              <a:tr h="356886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5.8-6.1</a:t>
                      </a:r>
                    </a:p>
                  </a:txBody>
                  <a:tcPr marL="81110" marR="81110" marT="40555" marB="405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BCC</a:t>
                      </a:r>
                    </a:p>
                  </a:txBody>
                  <a:tcPr marL="81110" marR="81110" marT="40555" marB="40555"/>
                </a:tc>
                <a:extLst>
                  <a:ext uri="{0D108BD9-81ED-4DB2-BD59-A6C34878D82A}">
                    <a16:rowId xmlns:a16="http://schemas.microsoft.com/office/drawing/2014/main" val="448169632"/>
                  </a:ext>
                </a:extLst>
              </a:tr>
              <a:tr h="356886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5.8-6.1</a:t>
                      </a:r>
                    </a:p>
                  </a:txBody>
                  <a:tcPr marL="81110" marR="81110" marT="40555" marB="405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CCC</a:t>
                      </a:r>
                    </a:p>
                  </a:txBody>
                  <a:tcPr marL="81110" marR="81110" marT="40555" marB="40555"/>
                </a:tc>
                <a:extLst>
                  <a:ext uri="{0D108BD9-81ED-4DB2-BD59-A6C34878D82A}">
                    <a16:rowId xmlns:a16="http://schemas.microsoft.com/office/drawing/2014/main" val="124836349"/>
                  </a:ext>
                </a:extLst>
              </a:tr>
              <a:tr h="356886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5.5-5.8</a:t>
                      </a:r>
                    </a:p>
                  </a:txBody>
                  <a:tcPr marL="81110" marR="81110" marT="40555" marB="405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CCD</a:t>
                      </a:r>
                    </a:p>
                  </a:txBody>
                  <a:tcPr marL="81110" marR="81110" marT="40555" marB="40555"/>
                </a:tc>
                <a:extLst>
                  <a:ext uri="{0D108BD9-81ED-4DB2-BD59-A6C34878D82A}">
                    <a16:rowId xmlns:a16="http://schemas.microsoft.com/office/drawing/2014/main" val="180011481"/>
                  </a:ext>
                </a:extLst>
              </a:tr>
              <a:tr h="356886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5.2-5.5</a:t>
                      </a:r>
                    </a:p>
                  </a:txBody>
                  <a:tcPr marL="81110" marR="81110" marT="40555" marB="405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CDD</a:t>
                      </a:r>
                    </a:p>
                  </a:txBody>
                  <a:tcPr marL="81110" marR="81110" marT="40555" marB="40555"/>
                </a:tc>
                <a:extLst>
                  <a:ext uri="{0D108BD9-81ED-4DB2-BD59-A6C34878D82A}">
                    <a16:rowId xmlns:a16="http://schemas.microsoft.com/office/drawing/2014/main" val="3694707361"/>
                  </a:ext>
                </a:extLst>
              </a:tr>
              <a:tr h="356886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4.7-5.2</a:t>
                      </a:r>
                    </a:p>
                  </a:txBody>
                  <a:tcPr marL="81110" marR="81110" marT="40555" marB="405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CDD/DDD</a:t>
                      </a:r>
                    </a:p>
                  </a:txBody>
                  <a:tcPr marL="81110" marR="81110" marT="40555" marB="40555"/>
                </a:tc>
                <a:extLst>
                  <a:ext uri="{0D108BD9-81ED-4DB2-BD59-A6C34878D82A}">
                    <a16:rowId xmlns:a16="http://schemas.microsoft.com/office/drawing/2014/main" val="1746749837"/>
                  </a:ext>
                </a:extLst>
              </a:tr>
              <a:tr h="356886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4.0-4.7</a:t>
                      </a:r>
                    </a:p>
                  </a:txBody>
                  <a:tcPr marL="81110" marR="81110" marT="40555" marB="405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CDD/DDD</a:t>
                      </a:r>
                    </a:p>
                  </a:txBody>
                  <a:tcPr marL="81110" marR="81110" marT="40555" marB="40555"/>
                </a:tc>
                <a:extLst>
                  <a:ext uri="{0D108BD9-81ED-4DB2-BD59-A6C34878D82A}">
                    <a16:rowId xmlns:a16="http://schemas.microsoft.com/office/drawing/2014/main" val="3474742778"/>
                  </a:ext>
                </a:extLst>
              </a:tr>
            </a:tbl>
          </a:graphicData>
        </a:graphic>
      </p:graphicFrame>
      <p:pic>
        <p:nvPicPr>
          <p:cNvPr id="6" name="Picture 5" descr="Langley Grammar School crest">
            <a:extLst>
              <a:ext uri="{FF2B5EF4-FFF2-40B4-BE49-F238E27FC236}">
                <a16:creationId xmlns:a16="http://schemas.microsoft.com/office/drawing/2014/main" id="{4A54A5E1-3A69-B840-9E7E-74E4A30836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528392" cy="4428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3700"/>
              <a:t>GCSE and A level study: </a:t>
            </a:r>
            <a:br>
              <a:rPr lang="en-GB" sz="3700"/>
            </a:br>
            <a:r>
              <a:rPr lang="en-GB" sz="3700"/>
              <a:t>What is the difference?</a:t>
            </a:r>
            <a:endParaRPr lang="en-US" sz="37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wrap="square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1800" dirty="0"/>
              <a:t>Expectation of independent learning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dirty="0"/>
              <a:t>Productive private study in school and at home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dirty="0"/>
              <a:t>Course content much deeper and more intellectually demanding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dirty="0"/>
              <a:t>Success demands consistent effort throughout the year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dirty="0"/>
              <a:t>Need to engage with teachers outside lessons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b="1" u="sng" dirty="0"/>
              <a:t>Cannot</a:t>
            </a:r>
            <a:r>
              <a:rPr lang="en-GB" sz="1800" dirty="0"/>
              <a:t> recover lost ground in final few weeks before examinations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dirty="0"/>
              <a:t>Revision needs to be continuous.</a:t>
            </a:r>
            <a:endParaRPr lang="en-US" sz="1800" dirty="0"/>
          </a:p>
        </p:txBody>
      </p:sp>
      <p:pic>
        <p:nvPicPr>
          <p:cNvPr id="4" name="Picture 3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E6AD8259-E324-374F-B33D-75F7146112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96" b="1"/>
          <a:stretch/>
        </p:blipFill>
        <p:spPr>
          <a:xfrm rot="5400000">
            <a:off x="4404518" y="1843881"/>
            <a:ext cx="4525963" cy="4038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en-GB" dirty="0"/>
              <a:t>Independent Learning</a:t>
            </a:r>
            <a:endParaRPr lang="en-US" dirty="0"/>
          </a:p>
        </p:txBody>
      </p:sp>
      <p:pic>
        <p:nvPicPr>
          <p:cNvPr id="11" name="Picture 10" descr="A person and person posing for a picture&#10;&#10;Description automatically generated with low confidence">
            <a:extLst>
              <a:ext uri="{FF2B5EF4-FFF2-40B4-BE49-F238E27FC236}">
                <a16:creationId xmlns:a16="http://schemas.microsoft.com/office/drawing/2014/main" id="{3D78D4F1-C96B-B94D-8BBC-8124157F1E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0" r="12975" b="1"/>
          <a:stretch/>
        </p:blipFill>
        <p:spPr>
          <a:xfrm rot="5400000">
            <a:off x="213518" y="1843881"/>
            <a:ext cx="4525963" cy="4038600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wrap="square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000"/>
              <a:t>Take personal responsibility for progress, asking teachers questions about how to attain the next grade up.             </a:t>
            </a:r>
          </a:p>
          <a:p>
            <a:pPr eaLnBrk="1" hangingPunct="1">
              <a:lnSpc>
                <a:spcPct val="90000"/>
              </a:lnSpc>
            </a:pPr>
            <a:r>
              <a:rPr lang="en-GB" sz="2000"/>
              <a:t>Be organised to use private study time at school and at home productively. </a:t>
            </a:r>
          </a:p>
          <a:p>
            <a:pPr eaLnBrk="1" hangingPunct="1">
              <a:lnSpc>
                <a:spcPct val="90000"/>
              </a:lnSpc>
            </a:pPr>
            <a:r>
              <a:rPr lang="en-GB" sz="2000"/>
              <a:t>Part-time job- no more than 8hrs per week (outside school hours).</a:t>
            </a:r>
          </a:p>
          <a:p>
            <a:pPr eaLnBrk="1" hangingPunct="1">
              <a:lnSpc>
                <a:spcPct val="90000"/>
              </a:lnSpc>
            </a:pPr>
            <a:r>
              <a:rPr lang="en-GB" sz="2000"/>
              <a:t>Students should commit to spend as much time on their studies outside lessons as they do in lessons</a:t>
            </a:r>
          </a:p>
          <a:p>
            <a:pPr eaLnBrk="1" hangingPunct="1">
              <a:lnSpc>
                <a:spcPct val="90000"/>
              </a:lnSpc>
            </a:pPr>
            <a:r>
              <a:rPr lang="en-GB" sz="2000"/>
              <a:t>Opportunity to carry out an ‘Extended Project’</a:t>
            </a:r>
            <a:endParaRPr lang="en-US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Independent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64368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GB" b="1" dirty="0"/>
              <a:t>Key Strategies</a:t>
            </a:r>
            <a:endParaRPr lang="en-GB" dirty="0"/>
          </a:p>
          <a:p>
            <a:r>
              <a:rPr lang="en-GB" sz="2400" dirty="0"/>
              <a:t>Student Handbook</a:t>
            </a:r>
          </a:p>
          <a:p>
            <a:r>
              <a:rPr lang="en-GB" sz="2400" dirty="0"/>
              <a:t>Specifications/ PLCs</a:t>
            </a:r>
          </a:p>
          <a:p>
            <a:r>
              <a:rPr lang="en-GB" sz="2400" dirty="0"/>
              <a:t>Wider reading</a:t>
            </a:r>
          </a:p>
          <a:p>
            <a:r>
              <a:rPr lang="en-GB" sz="2400" dirty="0"/>
              <a:t>3hrs each evening</a:t>
            </a:r>
          </a:p>
          <a:p>
            <a:r>
              <a:rPr lang="en-GB" sz="2400" dirty="0"/>
              <a:t>A task orientated study plan</a:t>
            </a:r>
          </a:p>
          <a:p>
            <a:r>
              <a:rPr lang="en-GB" sz="2400" dirty="0"/>
              <a:t>Engaging with teachers outside lessons on how to improve.</a:t>
            </a:r>
          </a:p>
          <a:p>
            <a:r>
              <a:rPr lang="en-GB" sz="2400" dirty="0"/>
              <a:t>Reading through class notes, ‘fleshing these out’ and then completing topic questions.</a:t>
            </a:r>
          </a:p>
        </p:txBody>
      </p:sp>
      <p:pic>
        <p:nvPicPr>
          <p:cNvPr id="9" name="Picture 8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8A6B8388-6FE8-514E-9EB9-24AB5AC0B2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r="5502"/>
          <a:stretch/>
        </p:blipFill>
        <p:spPr>
          <a:xfrm rot="5400000">
            <a:off x="51961" y="1975279"/>
            <a:ext cx="4708526" cy="359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3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05DD2-F9CC-D34A-8C0E-F52A570CC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Choice of Study Spaces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15D5EB-50C0-A04E-94A1-1849D734A9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Supervised Study Space- </a:t>
            </a:r>
            <a:r>
              <a:rPr lang="en-US" sz="2400" dirty="0"/>
              <a:t>students need to complete a set number of independent study periods in here, linked to funding. These are spent in the silent study areas- the </a:t>
            </a:r>
            <a:r>
              <a:rPr lang="en-US" sz="2400" b="1" i="1" dirty="0">
                <a:solidFill>
                  <a:srgbClr val="0066FF"/>
                </a:solidFill>
              </a:rPr>
              <a:t>Library</a:t>
            </a:r>
            <a:r>
              <a:rPr lang="en-US" sz="2400" dirty="0"/>
              <a:t> and the </a:t>
            </a:r>
            <a:r>
              <a:rPr lang="en-US" sz="2400" b="1" i="1" dirty="0">
                <a:solidFill>
                  <a:srgbClr val="0066FF"/>
                </a:solidFill>
              </a:rPr>
              <a:t>Sixth Form Supervised Study Area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Quiet working areas </a:t>
            </a:r>
            <a:r>
              <a:rPr lang="en-US" sz="2400" dirty="0"/>
              <a:t>for collaboration and group work- </a:t>
            </a:r>
            <a:r>
              <a:rPr lang="en-US" sz="2400" b="1" i="1" dirty="0">
                <a:solidFill>
                  <a:srgbClr val="0066FF"/>
                </a:solidFill>
              </a:rPr>
              <a:t>The Dining Room and the Study Room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</p:txBody>
      </p:sp>
      <p:pic>
        <p:nvPicPr>
          <p:cNvPr id="7" name="Content Placeholder 6" descr="A picture containing person&#10;&#10;Description automatically generated">
            <a:extLst>
              <a:ext uri="{FF2B5EF4-FFF2-40B4-BE49-F238E27FC236}">
                <a16:creationId xmlns:a16="http://schemas.microsoft.com/office/drawing/2014/main" id="{0E8F9E15-D34A-5D4E-9D2E-5D7E34CF0C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" r="1" b="22473"/>
          <a:stretch/>
        </p:blipFill>
        <p:spPr>
          <a:xfrm>
            <a:off x="4648200" y="1600200"/>
            <a:ext cx="40386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9427714"/>
      </p:ext>
    </p:extLst>
  </p:cSld>
  <p:clrMapOvr>
    <a:masterClrMapping/>
  </p:clrMapOvr>
</p:sld>
</file>

<file path=ppt/theme/theme1.xml><?xml version="1.0" encoding="utf-8"?>
<a:theme xmlns:a="http://schemas.openxmlformats.org/drawingml/2006/main" name="LG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1001</Words>
  <Application>Microsoft Macintosh PowerPoint</Application>
  <PresentationFormat>On-screen Show (4:3)</PresentationFormat>
  <Paragraphs>130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Gill Sans MT</vt:lpstr>
      <vt:lpstr>LGS</vt:lpstr>
      <vt:lpstr>Parcel</vt:lpstr>
      <vt:lpstr>PowerPoint Presentation</vt:lpstr>
      <vt:lpstr>Overview of next two years</vt:lpstr>
      <vt:lpstr>Course structure</vt:lpstr>
      <vt:lpstr>This year is hugely important:</vt:lpstr>
      <vt:lpstr>Target grades Mean GCSE score and  Minimum target A level grades   </vt:lpstr>
      <vt:lpstr>GCSE and A level study:  What is the difference?</vt:lpstr>
      <vt:lpstr>Independent Learning</vt:lpstr>
      <vt:lpstr>Independent Learning</vt:lpstr>
      <vt:lpstr>Choice of Study Spaces</vt:lpstr>
      <vt:lpstr>Monitoring Progress</vt:lpstr>
      <vt:lpstr>Support from school</vt:lpstr>
      <vt:lpstr>Support from home</vt:lpstr>
      <vt:lpstr>Beyond the curriculum Passport for Life Programme</vt:lpstr>
      <vt:lpstr>Key Dates: post-18 options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Helena Makowski</dc:creator>
  <cp:lastModifiedBy>Helena Makowski</cp:lastModifiedBy>
  <cp:revision>2</cp:revision>
  <dcterms:created xsi:type="dcterms:W3CDTF">2022-09-20T21:25:10Z</dcterms:created>
  <dcterms:modified xsi:type="dcterms:W3CDTF">2022-09-23T20:27:28Z</dcterms:modified>
</cp:coreProperties>
</file>