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256" r:id="rId2"/>
    <p:sldId id="330" r:id="rId3"/>
    <p:sldId id="257" r:id="rId4"/>
    <p:sldId id="259" r:id="rId5"/>
    <p:sldId id="261" r:id="rId6"/>
    <p:sldId id="262" r:id="rId7"/>
    <p:sldId id="258" r:id="rId8"/>
    <p:sldId id="260" r:id="rId9"/>
    <p:sldId id="263" r:id="rId10"/>
    <p:sldId id="264" r:id="rId11"/>
    <p:sldId id="265" r:id="rId12"/>
    <p:sldId id="266" r:id="rId13"/>
    <p:sldId id="328" r:id="rId14"/>
    <p:sldId id="267" r:id="rId15"/>
    <p:sldId id="289" r:id="rId16"/>
    <p:sldId id="297" r:id="rId17"/>
    <p:sldId id="313" r:id="rId18"/>
    <p:sldId id="314" r:id="rId19"/>
    <p:sldId id="276" r:id="rId20"/>
    <p:sldId id="277" r:id="rId21"/>
    <p:sldId id="315" r:id="rId22"/>
    <p:sldId id="325" r:id="rId23"/>
    <p:sldId id="304" r:id="rId24"/>
    <p:sldId id="327" r:id="rId25"/>
    <p:sldId id="283" r:id="rId26"/>
    <p:sldId id="324" r:id="rId27"/>
    <p:sldId id="306" r:id="rId28"/>
    <p:sldId id="291" r:id="rId29"/>
  </p:sldIdLst>
  <p:sldSz cx="6858000" cy="51435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a:srgbClr val="66FF66"/>
    <a:srgbClr val="533D40"/>
    <a:srgbClr val="483436"/>
    <a:srgbClr val="745350"/>
    <a:srgbClr val="E4CFCE"/>
    <a:srgbClr val="FFB7E5"/>
    <a:srgbClr val="FF9BDB"/>
    <a:srgbClr val="FF9BC1"/>
    <a:srgbClr val="F0DA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35"/>
    <p:restoredTop sz="94599"/>
  </p:normalViewPr>
  <p:slideViewPr>
    <p:cSldViewPr>
      <p:cViewPr varScale="1">
        <p:scale>
          <a:sx n="80" d="100"/>
          <a:sy n="80" d="100"/>
        </p:scale>
        <p:origin x="1518" y="60"/>
      </p:cViewPr>
      <p:guideLst>
        <p:guide orient="horz" pos="1620"/>
        <p:guide pos="216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Volumes\NO%20NAME%201\Head%20of%20Sixth%20Form%202\Destinations\Destinations%202025\Charts%20202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hmakowski\Downloads\Export_20260906_165400.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219"/>
        <c:overlap val="-27"/>
        <c:axId val="1625522480"/>
        <c:axId val="1621220496"/>
      </c:barChart>
      <c:catAx>
        <c:axId val="162552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21220496"/>
        <c:crosses val="autoZero"/>
        <c:auto val="1"/>
        <c:lblAlgn val="ctr"/>
        <c:lblOffset val="100"/>
        <c:noMultiLvlLbl val="0"/>
      </c:catAx>
      <c:valAx>
        <c:axId val="162122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25522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Number of students</c:v>
                </c:pt>
              </c:strCache>
            </c:strRef>
          </c:tx>
          <c:spPr>
            <a:solidFill>
              <a:schemeClr val="accent6"/>
            </a:solidFill>
            <a:ln>
              <a:noFill/>
            </a:ln>
            <a:effectLst/>
          </c:spPr>
          <c:invertIfNegative val="0"/>
          <c:cat>
            <c:strRef>
              <c:f>Sheet1!$A$2:$A$17</c:f>
              <c:strCache>
                <c:ptCount val="16"/>
                <c:pt idx="0">
                  <c:v>Southampton</c:v>
                </c:pt>
                <c:pt idx="1">
                  <c:v>Queen Mary's</c:v>
                </c:pt>
                <c:pt idx="2">
                  <c:v>Nottingham</c:v>
                </c:pt>
                <c:pt idx="3">
                  <c:v>Kings College, London</c:v>
                </c:pt>
                <c:pt idx="4">
                  <c:v>UCL</c:v>
                </c:pt>
                <c:pt idx="5">
                  <c:v>Oxbridge</c:v>
                </c:pt>
                <c:pt idx="6">
                  <c:v>Imperial</c:v>
                </c:pt>
                <c:pt idx="7">
                  <c:v>Bristol</c:v>
                </c:pt>
                <c:pt idx="8">
                  <c:v>City St Georges</c:v>
                </c:pt>
                <c:pt idx="9">
                  <c:v>Warwick</c:v>
                </c:pt>
                <c:pt idx="10">
                  <c:v>LSE</c:v>
                </c:pt>
                <c:pt idx="11">
                  <c:v>Royal Holloway</c:v>
                </c:pt>
                <c:pt idx="12">
                  <c:v>Reading</c:v>
                </c:pt>
                <c:pt idx="13">
                  <c:v>Bath</c:v>
                </c:pt>
                <c:pt idx="14">
                  <c:v>Birmingham</c:v>
                </c:pt>
                <c:pt idx="15">
                  <c:v>Manchester</c:v>
                </c:pt>
              </c:strCache>
            </c:strRef>
          </c:cat>
          <c:val>
            <c:numRef>
              <c:f>Sheet1!$B$2:$B$17</c:f>
              <c:numCache>
                <c:formatCode>General</c:formatCode>
                <c:ptCount val="16"/>
                <c:pt idx="0">
                  <c:v>22</c:v>
                </c:pt>
                <c:pt idx="1">
                  <c:v>17</c:v>
                </c:pt>
                <c:pt idx="2">
                  <c:v>14</c:v>
                </c:pt>
                <c:pt idx="3">
                  <c:v>12</c:v>
                </c:pt>
                <c:pt idx="4">
                  <c:v>11</c:v>
                </c:pt>
                <c:pt idx="5">
                  <c:v>10</c:v>
                </c:pt>
                <c:pt idx="6">
                  <c:v>10</c:v>
                </c:pt>
                <c:pt idx="7">
                  <c:v>10</c:v>
                </c:pt>
                <c:pt idx="8">
                  <c:v>8</c:v>
                </c:pt>
                <c:pt idx="9">
                  <c:v>7</c:v>
                </c:pt>
                <c:pt idx="10">
                  <c:v>6</c:v>
                </c:pt>
                <c:pt idx="11">
                  <c:v>6</c:v>
                </c:pt>
                <c:pt idx="12">
                  <c:v>5</c:v>
                </c:pt>
                <c:pt idx="13">
                  <c:v>4</c:v>
                </c:pt>
                <c:pt idx="14">
                  <c:v>4</c:v>
                </c:pt>
                <c:pt idx="15">
                  <c:v>4</c:v>
                </c:pt>
              </c:numCache>
            </c:numRef>
          </c:val>
          <c:extLst>
            <c:ext xmlns:c16="http://schemas.microsoft.com/office/drawing/2014/chart" uri="{C3380CC4-5D6E-409C-BE32-E72D297353CC}">
              <c16:uniqueId val="{00000000-D747-334D-AFED-EB3B0173EA3C}"/>
            </c:ext>
          </c:extLst>
        </c:ser>
        <c:dLbls>
          <c:showLegendKey val="0"/>
          <c:showVal val="0"/>
          <c:showCatName val="0"/>
          <c:showSerName val="0"/>
          <c:showPercent val="0"/>
          <c:showBubbleSize val="0"/>
        </c:dLbls>
        <c:gapWidth val="219"/>
        <c:overlap val="-27"/>
        <c:axId val="1314499104"/>
        <c:axId val="1314500752"/>
      </c:barChart>
      <c:catAx>
        <c:axId val="131449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14500752"/>
        <c:crosses val="autoZero"/>
        <c:auto val="1"/>
        <c:lblAlgn val="ctr"/>
        <c:lblOffset val="100"/>
        <c:noMultiLvlLbl val="0"/>
      </c:catAx>
      <c:valAx>
        <c:axId val="131450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144991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Sheet1!$B$24</c:f>
              <c:strCache>
                <c:ptCount val="1"/>
              </c:strCache>
            </c:strRef>
          </c:tx>
          <c:spPr>
            <a:solidFill>
              <a:schemeClr val="accent6"/>
            </a:solidFill>
            <a:ln>
              <a:noFill/>
            </a:ln>
            <a:effectLst/>
          </c:spPr>
          <c:invertIfNegative val="0"/>
          <c:cat>
            <c:strRef>
              <c:f>Sheet1!$A$25:$A$41</c:f>
              <c:strCache>
                <c:ptCount val="17"/>
                <c:pt idx="0">
                  <c:v>Medicine</c:v>
                </c:pt>
                <c:pt idx="1">
                  <c:v>Economics</c:v>
                </c:pt>
                <c:pt idx="2">
                  <c:v>Maths/Maths related</c:v>
                </c:pt>
                <c:pt idx="3">
                  <c:v>Mechanical Engineering</c:v>
                </c:pt>
                <c:pt idx="4">
                  <c:v>Law</c:v>
                </c:pt>
                <c:pt idx="5">
                  <c:v>Biological/ Biomedical Science</c:v>
                </c:pt>
                <c:pt idx="6">
                  <c:v>Aerospace Engineering</c:v>
                </c:pt>
                <c:pt idx="7">
                  <c:v>Computing</c:v>
                </c:pt>
                <c:pt idx="8">
                  <c:v>Chemical Engineering</c:v>
                </c:pt>
                <c:pt idx="9">
                  <c:v>Pharmacy</c:v>
                </c:pt>
                <c:pt idx="10">
                  <c:v>Psychology</c:v>
                </c:pt>
                <c:pt idx="11">
                  <c:v>Accounting and Finance</c:v>
                </c:pt>
                <c:pt idx="12">
                  <c:v>History</c:v>
                </c:pt>
                <c:pt idx="13">
                  <c:v>Geography</c:v>
                </c:pt>
                <c:pt idx="14">
                  <c:v>Philosophy/ PPE</c:v>
                </c:pt>
                <c:pt idx="15">
                  <c:v>Physics</c:v>
                </c:pt>
                <c:pt idx="16">
                  <c:v>Finance</c:v>
                </c:pt>
              </c:strCache>
            </c:strRef>
          </c:cat>
          <c:val>
            <c:numRef>
              <c:f>Sheet1!$B$25:$B$41</c:f>
              <c:numCache>
                <c:formatCode>General</c:formatCode>
                <c:ptCount val="17"/>
                <c:pt idx="0">
                  <c:v>22</c:v>
                </c:pt>
                <c:pt idx="1">
                  <c:v>18</c:v>
                </c:pt>
                <c:pt idx="2">
                  <c:v>15</c:v>
                </c:pt>
                <c:pt idx="3">
                  <c:v>10</c:v>
                </c:pt>
                <c:pt idx="4">
                  <c:v>10</c:v>
                </c:pt>
                <c:pt idx="5">
                  <c:v>8</c:v>
                </c:pt>
                <c:pt idx="6">
                  <c:v>6</c:v>
                </c:pt>
                <c:pt idx="7">
                  <c:v>6</c:v>
                </c:pt>
                <c:pt idx="8">
                  <c:v>6</c:v>
                </c:pt>
                <c:pt idx="9">
                  <c:v>6</c:v>
                </c:pt>
                <c:pt idx="10">
                  <c:v>6</c:v>
                </c:pt>
                <c:pt idx="11">
                  <c:v>4</c:v>
                </c:pt>
                <c:pt idx="12">
                  <c:v>4</c:v>
                </c:pt>
                <c:pt idx="13">
                  <c:v>4</c:v>
                </c:pt>
                <c:pt idx="14">
                  <c:v>4</c:v>
                </c:pt>
                <c:pt idx="15">
                  <c:v>4</c:v>
                </c:pt>
                <c:pt idx="16">
                  <c:v>4</c:v>
                </c:pt>
              </c:numCache>
            </c:numRef>
          </c:val>
          <c:extLst>
            <c:ext xmlns:c16="http://schemas.microsoft.com/office/drawing/2014/chart" uri="{C3380CC4-5D6E-409C-BE32-E72D297353CC}">
              <c16:uniqueId val="{00000000-A352-5442-840F-8ED0D719E205}"/>
            </c:ext>
          </c:extLst>
        </c:ser>
        <c:dLbls>
          <c:showLegendKey val="0"/>
          <c:showVal val="0"/>
          <c:showCatName val="0"/>
          <c:showSerName val="0"/>
          <c:showPercent val="0"/>
          <c:showBubbleSize val="0"/>
        </c:dLbls>
        <c:gapWidth val="219"/>
        <c:overlap val="-27"/>
        <c:axId val="1342677072"/>
        <c:axId val="1311346624"/>
      </c:barChart>
      <c:catAx>
        <c:axId val="134267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11346624"/>
        <c:crosses val="autoZero"/>
        <c:auto val="1"/>
        <c:lblAlgn val="ctr"/>
        <c:lblOffset val="100"/>
        <c:noMultiLvlLbl val="0"/>
      </c:catAx>
      <c:valAx>
        <c:axId val="131134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26770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Export_20260906_165400!$B$20</c:f>
              <c:strCache>
                <c:ptCount val="1"/>
                <c:pt idx="0">
                  <c:v>UCAS PG</c:v>
                </c:pt>
              </c:strCache>
            </c:strRef>
          </c:tx>
          <c:spPr>
            <a:solidFill>
              <a:schemeClr val="accent1"/>
            </a:solidFill>
            <a:ln>
              <a:noFill/>
            </a:ln>
            <a:effectLst/>
          </c:spPr>
          <c:invertIfNegative val="0"/>
          <c:cat>
            <c:strRef>
              <c:f>Export_20260906_165400!$A$21:$A$43</c:f>
              <c:strCache>
                <c:ptCount val="23"/>
                <c:pt idx="0">
                  <c:v>Art &amp; Design</c:v>
                </c:pt>
                <c:pt idx="1">
                  <c:v>Biology</c:v>
                </c:pt>
                <c:pt idx="2">
                  <c:v>Business Studies</c:v>
                </c:pt>
                <c:pt idx="3">
                  <c:v>Chemistry</c:v>
                </c:pt>
                <c:pt idx="4">
                  <c:v>Computing &amp; ICT</c:v>
                </c:pt>
                <c:pt idx="5">
                  <c:v>Drama</c:v>
                </c:pt>
                <c:pt idx="6">
                  <c:v>Economics</c:v>
                </c:pt>
                <c:pt idx="7">
                  <c:v>English Language</c:v>
                </c:pt>
                <c:pt idx="8">
                  <c:v>English Literature</c:v>
                </c:pt>
                <c:pt idx="9">
                  <c:v>French</c:v>
                </c:pt>
                <c:pt idx="10">
                  <c:v>Geography</c:v>
                </c:pt>
                <c:pt idx="11">
                  <c:v>German</c:v>
                </c:pt>
                <c:pt idx="12">
                  <c:v>History</c:v>
                </c:pt>
                <c:pt idx="13">
                  <c:v>Mathematics</c:v>
                </c:pt>
                <c:pt idx="14">
                  <c:v>Mathematics Further</c:v>
                </c:pt>
                <c:pt idx="15">
                  <c:v>Music</c:v>
                </c:pt>
                <c:pt idx="16">
                  <c:v>Physical Education</c:v>
                </c:pt>
                <c:pt idx="17">
                  <c:v>Physics</c:v>
                </c:pt>
                <c:pt idx="18">
                  <c:v>Product Design</c:v>
                </c:pt>
                <c:pt idx="19">
                  <c:v>Psychology</c:v>
                </c:pt>
                <c:pt idx="20">
                  <c:v>Religious Studies</c:v>
                </c:pt>
                <c:pt idx="21">
                  <c:v>Sociology</c:v>
                </c:pt>
                <c:pt idx="22">
                  <c:v>Summary</c:v>
                </c:pt>
              </c:strCache>
            </c:strRef>
          </c:cat>
          <c:val>
            <c:numRef>
              <c:f>Export_20260906_165400!$B$21:$B$43</c:f>
              <c:numCache>
                <c:formatCode>General</c:formatCode>
                <c:ptCount val="23"/>
                <c:pt idx="0">
                  <c:v>51.25</c:v>
                </c:pt>
                <c:pt idx="1">
                  <c:v>49.31</c:v>
                </c:pt>
                <c:pt idx="2">
                  <c:v>56</c:v>
                </c:pt>
                <c:pt idx="3">
                  <c:v>49.09</c:v>
                </c:pt>
                <c:pt idx="4">
                  <c:v>40</c:v>
                </c:pt>
                <c:pt idx="5">
                  <c:v>47.5</c:v>
                </c:pt>
                <c:pt idx="6">
                  <c:v>44.89</c:v>
                </c:pt>
                <c:pt idx="7">
                  <c:v>51.82</c:v>
                </c:pt>
                <c:pt idx="8">
                  <c:v>50</c:v>
                </c:pt>
                <c:pt idx="9">
                  <c:v>50</c:v>
                </c:pt>
                <c:pt idx="10">
                  <c:v>50.95</c:v>
                </c:pt>
                <c:pt idx="11">
                  <c:v>53.33</c:v>
                </c:pt>
                <c:pt idx="12">
                  <c:v>51.92</c:v>
                </c:pt>
                <c:pt idx="13">
                  <c:v>48.93</c:v>
                </c:pt>
                <c:pt idx="14">
                  <c:v>51.96</c:v>
                </c:pt>
                <c:pt idx="15">
                  <c:v>50</c:v>
                </c:pt>
                <c:pt idx="16">
                  <c:v>60</c:v>
                </c:pt>
                <c:pt idx="17">
                  <c:v>53.54</c:v>
                </c:pt>
                <c:pt idx="18">
                  <c:v>50</c:v>
                </c:pt>
                <c:pt idx="19">
                  <c:v>55.81</c:v>
                </c:pt>
                <c:pt idx="20">
                  <c:v>42.86</c:v>
                </c:pt>
                <c:pt idx="21">
                  <c:v>55.45</c:v>
                </c:pt>
                <c:pt idx="22">
                  <c:v>50.31</c:v>
                </c:pt>
              </c:numCache>
            </c:numRef>
          </c:val>
          <c:extLst>
            <c:ext xmlns:c16="http://schemas.microsoft.com/office/drawing/2014/chart" uri="{C3380CC4-5D6E-409C-BE32-E72D297353CC}">
              <c16:uniqueId val="{00000000-AF6E-BF4B-95E3-CC77DD9CD64F}"/>
            </c:ext>
          </c:extLst>
        </c:ser>
        <c:ser>
          <c:idx val="1"/>
          <c:order val="1"/>
          <c:tx>
            <c:strRef>
              <c:f>Export_20260906_165400!$C$20</c:f>
              <c:strCache>
                <c:ptCount val="1"/>
                <c:pt idx="0">
                  <c:v>Actual</c:v>
                </c:pt>
              </c:strCache>
            </c:strRef>
          </c:tx>
          <c:spPr>
            <a:solidFill>
              <a:schemeClr val="accent2"/>
            </a:solidFill>
            <a:ln>
              <a:noFill/>
            </a:ln>
            <a:effectLst/>
          </c:spPr>
          <c:invertIfNegative val="0"/>
          <c:cat>
            <c:strRef>
              <c:f>Export_20260906_165400!$A$21:$A$43</c:f>
              <c:strCache>
                <c:ptCount val="23"/>
                <c:pt idx="0">
                  <c:v>Art &amp; Design</c:v>
                </c:pt>
                <c:pt idx="1">
                  <c:v>Biology</c:v>
                </c:pt>
                <c:pt idx="2">
                  <c:v>Business Studies</c:v>
                </c:pt>
                <c:pt idx="3">
                  <c:v>Chemistry</c:v>
                </c:pt>
                <c:pt idx="4">
                  <c:v>Computing &amp; ICT</c:v>
                </c:pt>
                <c:pt idx="5">
                  <c:v>Drama</c:v>
                </c:pt>
                <c:pt idx="6">
                  <c:v>Economics</c:v>
                </c:pt>
                <c:pt idx="7">
                  <c:v>English Language</c:v>
                </c:pt>
                <c:pt idx="8">
                  <c:v>English Literature</c:v>
                </c:pt>
                <c:pt idx="9">
                  <c:v>French</c:v>
                </c:pt>
                <c:pt idx="10">
                  <c:v>Geography</c:v>
                </c:pt>
                <c:pt idx="11">
                  <c:v>German</c:v>
                </c:pt>
                <c:pt idx="12">
                  <c:v>History</c:v>
                </c:pt>
                <c:pt idx="13">
                  <c:v>Mathematics</c:v>
                </c:pt>
                <c:pt idx="14">
                  <c:v>Mathematics Further</c:v>
                </c:pt>
                <c:pt idx="15">
                  <c:v>Music</c:v>
                </c:pt>
                <c:pt idx="16">
                  <c:v>Physical Education</c:v>
                </c:pt>
                <c:pt idx="17">
                  <c:v>Physics</c:v>
                </c:pt>
                <c:pt idx="18">
                  <c:v>Product Design</c:v>
                </c:pt>
                <c:pt idx="19">
                  <c:v>Psychology</c:v>
                </c:pt>
                <c:pt idx="20">
                  <c:v>Religious Studies</c:v>
                </c:pt>
                <c:pt idx="21">
                  <c:v>Sociology</c:v>
                </c:pt>
                <c:pt idx="22">
                  <c:v>Summary</c:v>
                </c:pt>
              </c:strCache>
            </c:strRef>
          </c:cat>
          <c:val>
            <c:numRef>
              <c:f>Export_20260906_165400!$C$21:$C$43</c:f>
              <c:numCache>
                <c:formatCode>General</c:formatCode>
                <c:ptCount val="23"/>
                <c:pt idx="0">
                  <c:v>45</c:v>
                </c:pt>
                <c:pt idx="1">
                  <c:v>44.14</c:v>
                </c:pt>
                <c:pt idx="2">
                  <c:v>32</c:v>
                </c:pt>
                <c:pt idx="3">
                  <c:v>45.8</c:v>
                </c:pt>
                <c:pt idx="4">
                  <c:v>37.5</c:v>
                </c:pt>
                <c:pt idx="5">
                  <c:v>45</c:v>
                </c:pt>
                <c:pt idx="6">
                  <c:v>45.78</c:v>
                </c:pt>
                <c:pt idx="7">
                  <c:v>39.090000000000003</c:v>
                </c:pt>
                <c:pt idx="8">
                  <c:v>37.5</c:v>
                </c:pt>
                <c:pt idx="9">
                  <c:v>43.33</c:v>
                </c:pt>
                <c:pt idx="10">
                  <c:v>42.38</c:v>
                </c:pt>
                <c:pt idx="11">
                  <c:v>40</c:v>
                </c:pt>
                <c:pt idx="12">
                  <c:v>38.08</c:v>
                </c:pt>
                <c:pt idx="13">
                  <c:v>49.2</c:v>
                </c:pt>
                <c:pt idx="14">
                  <c:v>48.26</c:v>
                </c:pt>
                <c:pt idx="15">
                  <c:v>30</c:v>
                </c:pt>
                <c:pt idx="16">
                  <c:v>50</c:v>
                </c:pt>
                <c:pt idx="17">
                  <c:v>45.83</c:v>
                </c:pt>
                <c:pt idx="18">
                  <c:v>47.5</c:v>
                </c:pt>
                <c:pt idx="19">
                  <c:v>42.06</c:v>
                </c:pt>
                <c:pt idx="20">
                  <c:v>38.57</c:v>
                </c:pt>
                <c:pt idx="21">
                  <c:v>37.270000000000003</c:v>
                </c:pt>
                <c:pt idx="22">
                  <c:v>44.74</c:v>
                </c:pt>
              </c:numCache>
            </c:numRef>
          </c:val>
          <c:extLst>
            <c:ext xmlns:c16="http://schemas.microsoft.com/office/drawing/2014/chart" uri="{C3380CC4-5D6E-409C-BE32-E72D297353CC}">
              <c16:uniqueId val="{00000001-AF6E-BF4B-95E3-CC77DD9CD64F}"/>
            </c:ext>
          </c:extLst>
        </c:ser>
        <c:dLbls>
          <c:showLegendKey val="0"/>
          <c:showVal val="0"/>
          <c:showCatName val="0"/>
          <c:showSerName val="0"/>
          <c:showPercent val="0"/>
          <c:showBubbleSize val="0"/>
        </c:dLbls>
        <c:gapWidth val="219"/>
        <c:overlap val="-27"/>
        <c:axId val="1359264624"/>
        <c:axId val="1359266272"/>
      </c:barChart>
      <c:catAx>
        <c:axId val="135926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9266272"/>
        <c:crosses val="autoZero"/>
        <c:auto val="1"/>
        <c:lblAlgn val="ctr"/>
        <c:lblOffset val="100"/>
        <c:noMultiLvlLbl val="0"/>
      </c:catAx>
      <c:valAx>
        <c:axId val="135926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926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_rels/data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4" Type="http://schemas.openxmlformats.org/officeDocument/2006/relationships/image" Target="../media/image2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3A0780-1928-4084-8E74-BA819ECCA166}" type="doc">
      <dgm:prSet loTypeId="urn:microsoft.com/office/officeart/2005/8/layout/vList2" loCatId="list" qsTypeId="urn:microsoft.com/office/officeart/2005/8/quickstyle/simple4#1" qsCatId="simple" csTypeId="urn:microsoft.com/office/officeart/2005/8/colors/colorful2#1" csCatId="colorful" phldr="1"/>
      <dgm:spPr/>
      <dgm:t>
        <a:bodyPr/>
        <a:lstStyle/>
        <a:p>
          <a:endParaRPr lang="en-US"/>
        </a:p>
      </dgm:t>
    </dgm:pt>
    <dgm:pt modelId="{E3E76D30-8BE0-47E3-8499-FD0EE4D42DF0}">
      <dgm:prSet/>
      <dgm:spPr/>
      <dgm:t>
        <a:bodyPr/>
        <a:lstStyle/>
        <a:p>
          <a:r>
            <a:rPr lang="en-GB" dirty="0"/>
            <a:t>A*-A grades 53.2%</a:t>
          </a:r>
          <a:endParaRPr lang="en-US" dirty="0"/>
        </a:p>
      </dgm:t>
    </dgm:pt>
    <dgm:pt modelId="{12E97CC7-C1D7-45F2-89E8-5756106E298E}" type="parTrans" cxnId="{3969E2DF-40D1-49C0-A66E-A3EDA8CB47FE}">
      <dgm:prSet/>
      <dgm:spPr/>
      <dgm:t>
        <a:bodyPr/>
        <a:lstStyle/>
        <a:p>
          <a:endParaRPr lang="en-US"/>
        </a:p>
      </dgm:t>
    </dgm:pt>
    <dgm:pt modelId="{988BC6C4-898C-43EA-B3CB-20F52659ACCD}" type="sibTrans" cxnId="{3969E2DF-40D1-49C0-A66E-A3EDA8CB47FE}">
      <dgm:prSet/>
      <dgm:spPr/>
      <dgm:t>
        <a:bodyPr/>
        <a:lstStyle/>
        <a:p>
          <a:endParaRPr lang="en-US"/>
        </a:p>
      </dgm:t>
    </dgm:pt>
    <dgm:pt modelId="{33918137-BE48-4BF3-9CE7-9A40D3451393}">
      <dgm:prSet/>
      <dgm:spPr/>
      <dgm:t>
        <a:bodyPr/>
        <a:lstStyle/>
        <a:p>
          <a:r>
            <a:rPr lang="en-GB" dirty="0"/>
            <a:t>A*-B grades 82.3%</a:t>
          </a:r>
          <a:endParaRPr lang="en-US" dirty="0"/>
        </a:p>
      </dgm:t>
    </dgm:pt>
    <dgm:pt modelId="{4DED5EF4-EB1A-43F0-A80F-9B89EE341D31}" type="parTrans" cxnId="{CF9518C5-DFC5-432F-B3CC-C3FFB048F11C}">
      <dgm:prSet/>
      <dgm:spPr/>
      <dgm:t>
        <a:bodyPr/>
        <a:lstStyle/>
        <a:p>
          <a:endParaRPr lang="en-US"/>
        </a:p>
      </dgm:t>
    </dgm:pt>
    <dgm:pt modelId="{080558BA-1C3F-497E-81E7-B666125530D7}" type="sibTrans" cxnId="{CF9518C5-DFC5-432F-B3CC-C3FFB048F11C}">
      <dgm:prSet/>
      <dgm:spPr/>
      <dgm:t>
        <a:bodyPr/>
        <a:lstStyle/>
        <a:p>
          <a:endParaRPr lang="en-US"/>
        </a:p>
      </dgm:t>
    </dgm:pt>
    <dgm:pt modelId="{AC1019A3-5F70-4398-875D-70B1706829EC}">
      <dgm:prSet/>
      <dgm:spPr/>
      <dgm:t>
        <a:bodyPr/>
        <a:lstStyle/>
        <a:p>
          <a:r>
            <a:rPr lang="en-GB" dirty="0"/>
            <a:t>A*-E grades 99.8%</a:t>
          </a:r>
          <a:endParaRPr lang="en-US" dirty="0"/>
        </a:p>
      </dgm:t>
    </dgm:pt>
    <dgm:pt modelId="{96BDD9E4-E9DA-457D-BF5D-84815C31F518}" type="parTrans" cxnId="{95F068EC-0F89-4509-8E96-95E3F323DD9B}">
      <dgm:prSet/>
      <dgm:spPr/>
      <dgm:t>
        <a:bodyPr/>
        <a:lstStyle/>
        <a:p>
          <a:endParaRPr lang="en-US"/>
        </a:p>
      </dgm:t>
    </dgm:pt>
    <dgm:pt modelId="{740BCAB6-47AC-4DA0-A781-AFA6632B5248}" type="sibTrans" cxnId="{95F068EC-0F89-4509-8E96-95E3F323DD9B}">
      <dgm:prSet/>
      <dgm:spPr/>
      <dgm:t>
        <a:bodyPr/>
        <a:lstStyle/>
        <a:p>
          <a:endParaRPr lang="en-US"/>
        </a:p>
      </dgm:t>
    </dgm:pt>
    <dgm:pt modelId="{01026351-B2A6-4D34-B68B-DBDEBA4DB12B}">
      <dgm:prSet/>
      <dgm:spPr/>
      <dgm:t>
        <a:bodyPr/>
        <a:lstStyle/>
        <a:p>
          <a:r>
            <a:rPr lang="en-GB" dirty="0"/>
            <a:t>132 achieved their first choice</a:t>
          </a:r>
          <a:endParaRPr lang="en-US" dirty="0"/>
        </a:p>
      </dgm:t>
    </dgm:pt>
    <dgm:pt modelId="{A2D86DD3-CB78-4A39-9F25-FD8AD3943ED6}" type="parTrans" cxnId="{E5790A86-FD47-42A7-BD69-E8FA27FDCE01}">
      <dgm:prSet/>
      <dgm:spPr/>
      <dgm:t>
        <a:bodyPr/>
        <a:lstStyle/>
        <a:p>
          <a:endParaRPr lang="en-US"/>
        </a:p>
      </dgm:t>
    </dgm:pt>
    <dgm:pt modelId="{9BCA18BE-39C4-415F-A123-6C63D8BDF12B}" type="sibTrans" cxnId="{E5790A86-FD47-42A7-BD69-E8FA27FDCE01}">
      <dgm:prSet/>
      <dgm:spPr/>
      <dgm:t>
        <a:bodyPr/>
        <a:lstStyle/>
        <a:p>
          <a:endParaRPr lang="en-US"/>
        </a:p>
      </dgm:t>
    </dgm:pt>
    <dgm:pt modelId="{9870708E-A4AA-4A5D-9ECF-1F437B5670E8}">
      <dgm:prSet/>
      <dgm:spPr/>
      <dgm:t>
        <a:bodyPr/>
        <a:lstStyle/>
        <a:p>
          <a:r>
            <a:rPr lang="en-GB" dirty="0"/>
            <a:t>66% Russell Group Universities</a:t>
          </a:r>
          <a:endParaRPr lang="en-US" dirty="0"/>
        </a:p>
      </dgm:t>
    </dgm:pt>
    <dgm:pt modelId="{67CF6A0F-1A4A-4144-962C-B218E27C3ABF}" type="parTrans" cxnId="{9132C615-A1B7-4296-B316-88A122CF9A6D}">
      <dgm:prSet/>
      <dgm:spPr/>
      <dgm:t>
        <a:bodyPr/>
        <a:lstStyle/>
        <a:p>
          <a:endParaRPr lang="en-US"/>
        </a:p>
      </dgm:t>
    </dgm:pt>
    <dgm:pt modelId="{E7C9D9F4-1EFC-4156-9ADC-1E8C95CFBBE8}" type="sibTrans" cxnId="{9132C615-A1B7-4296-B316-88A122CF9A6D}">
      <dgm:prSet/>
      <dgm:spPr/>
      <dgm:t>
        <a:bodyPr/>
        <a:lstStyle/>
        <a:p>
          <a:endParaRPr lang="en-US"/>
        </a:p>
      </dgm:t>
    </dgm:pt>
    <dgm:pt modelId="{195E9C04-808E-9C4C-A532-1F07BC8FE563}" type="pres">
      <dgm:prSet presAssocID="{F93A0780-1928-4084-8E74-BA819ECCA166}" presName="linear" presStyleCnt="0">
        <dgm:presLayoutVars>
          <dgm:animLvl val="lvl"/>
          <dgm:resizeHandles val="exact"/>
        </dgm:presLayoutVars>
      </dgm:prSet>
      <dgm:spPr/>
    </dgm:pt>
    <dgm:pt modelId="{0AC3FCE7-52C1-E24F-B2D3-566378C3C0FE}" type="pres">
      <dgm:prSet presAssocID="{E3E76D30-8BE0-47E3-8499-FD0EE4D42DF0}" presName="parentText" presStyleLbl="node1" presStyleIdx="0" presStyleCnt="5">
        <dgm:presLayoutVars>
          <dgm:chMax val="0"/>
          <dgm:bulletEnabled val="1"/>
        </dgm:presLayoutVars>
      </dgm:prSet>
      <dgm:spPr/>
    </dgm:pt>
    <dgm:pt modelId="{42236D69-6FFB-DF4B-BBCF-3A1C965938E2}" type="pres">
      <dgm:prSet presAssocID="{988BC6C4-898C-43EA-B3CB-20F52659ACCD}" presName="spacer" presStyleCnt="0"/>
      <dgm:spPr/>
    </dgm:pt>
    <dgm:pt modelId="{E18A77E9-9859-4644-BE4E-556BAEAE82AD}" type="pres">
      <dgm:prSet presAssocID="{33918137-BE48-4BF3-9CE7-9A40D3451393}" presName="parentText" presStyleLbl="node1" presStyleIdx="1" presStyleCnt="5">
        <dgm:presLayoutVars>
          <dgm:chMax val="0"/>
          <dgm:bulletEnabled val="1"/>
        </dgm:presLayoutVars>
      </dgm:prSet>
      <dgm:spPr/>
    </dgm:pt>
    <dgm:pt modelId="{1A2A10EC-EF21-494E-A5FE-659B053C2C48}" type="pres">
      <dgm:prSet presAssocID="{080558BA-1C3F-497E-81E7-B666125530D7}" presName="spacer" presStyleCnt="0"/>
      <dgm:spPr/>
    </dgm:pt>
    <dgm:pt modelId="{AEB08596-33FC-AA44-A065-91E30D801E5D}" type="pres">
      <dgm:prSet presAssocID="{AC1019A3-5F70-4398-875D-70B1706829EC}" presName="parentText" presStyleLbl="node1" presStyleIdx="2" presStyleCnt="5">
        <dgm:presLayoutVars>
          <dgm:chMax val="0"/>
          <dgm:bulletEnabled val="1"/>
        </dgm:presLayoutVars>
      </dgm:prSet>
      <dgm:spPr/>
    </dgm:pt>
    <dgm:pt modelId="{51D956DF-34F5-5A43-A93B-93568EF7FA21}" type="pres">
      <dgm:prSet presAssocID="{740BCAB6-47AC-4DA0-A781-AFA6632B5248}" presName="spacer" presStyleCnt="0"/>
      <dgm:spPr/>
    </dgm:pt>
    <dgm:pt modelId="{164B8266-B67C-AA47-9D0F-92F50CB74BB2}" type="pres">
      <dgm:prSet presAssocID="{01026351-B2A6-4D34-B68B-DBDEBA4DB12B}" presName="parentText" presStyleLbl="node1" presStyleIdx="3" presStyleCnt="5">
        <dgm:presLayoutVars>
          <dgm:chMax val="0"/>
          <dgm:bulletEnabled val="1"/>
        </dgm:presLayoutVars>
      </dgm:prSet>
      <dgm:spPr/>
    </dgm:pt>
    <dgm:pt modelId="{3BD728B9-7AD5-3746-9663-AA7C1FA014CC}" type="pres">
      <dgm:prSet presAssocID="{9BCA18BE-39C4-415F-A123-6C63D8BDF12B}" presName="spacer" presStyleCnt="0"/>
      <dgm:spPr/>
    </dgm:pt>
    <dgm:pt modelId="{F22D8BAA-61F4-3847-81CF-C4FA555C7D12}" type="pres">
      <dgm:prSet presAssocID="{9870708E-A4AA-4A5D-9ECF-1F437B5670E8}" presName="parentText" presStyleLbl="node1" presStyleIdx="4" presStyleCnt="5">
        <dgm:presLayoutVars>
          <dgm:chMax val="0"/>
          <dgm:bulletEnabled val="1"/>
        </dgm:presLayoutVars>
      </dgm:prSet>
      <dgm:spPr/>
    </dgm:pt>
  </dgm:ptLst>
  <dgm:cxnLst>
    <dgm:cxn modelId="{8B1CA811-77A8-C741-AA29-9F36026A3736}" type="presOf" srcId="{9870708E-A4AA-4A5D-9ECF-1F437B5670E8}" destId="{F22D8BAA-61F4-3847-81CF-C4FA555C7D12}" srcOrd="0" destOrd="0" presId="urn:microsoft.com/office/officeart/2005/8/layout/vList2"/>
    <dgm:cxn modelId="{9132C615-A1B7-4296-B316-88A122CF9A6D}" srcId="{F93A0780-1928-4084-8E74-BA819ECCA166}" destId="{9870708E-A4AA-4A5D-9ECF-1F437B5670E8}" srcOrd="4" destOrd="0" parTransId="{67CF6A0F-1A4A-4144-962C-B218E27C3ABF}" sibTransId="{E7C9D9F4-1EFC-4156-9ADC-1E8C95CFBBE8}"/>
    <dgm:cxn modelId="{4E326F5D-3ED8-EA47-85F5-B5BC218ACE03}" type="presOf" srcId="{33918137-BE48-4BF3-9CE7-9A40D3451393}" destId="{E18A77E9-9859-4644-BE4E-556BAEAE82AD}" srcOrd="0" destOrd="0" presId="urn:microsoft.com/office/officeart/2005/8/layout/vList2"/>
    <dgm:cxn modelId="{A1D35A69-078B-0B41-AB98-2EB456AAAB4B}" type="presOf" srcId="{01026351-B2A6-4D34-B68B-DBDEBA4DB12B}" destId="{164B8266-B67C-AA47-9D0F-92F50CB74BB2}" srcOrd="0" destOrd="0" presId="urn:microsoft.com/office/officeart/2005/8/layout/vList2"/>
    <dgm:cxn modelId="{43E5636B-C43F-104B-A70E-BAA5C56219E7}" type="presOf" srcId="{F93A0780-1928-4084-8E74-BA819ECCA166}" destId="{195E9C04-808E-9C4C-A532-1F07BC8FE563}" srcOrd="0" destOrd="0" presId="urn:microsoft.com/office/officeart/2005/8/layout/vList2"/>
    <dgm:cxn modelId="{E5790A86-FD47-42A7-BD69-E8FA27FDCE01}" srcId="{F93A0780-1928-4084-8E74-BA819ECCA166}" destId="{01026351-B2A6-4D34-B68B-DBDEBA4DB12B}" srcOrd="3" destOrd="0" parTransId="{A2D86DD3-CB78-4A39-9F25-FD8AD3943ED6}" sibTransId="{9BCA18BE-39C4-415F-A123-6C63D8BDF12B}"/>
    <dgm:cxn modelId="{3EC801A8-1520-9149-805F-10E31CD51E4E}" type="presOf" srcId="{E3E76D30-8BE0-47E3-8499-FD0EE4D42DF0}" destId="{0AC3FCE7-52C1-E24F-B2D3-566378C3C0FE}" srcOrd="0" destOrd="0" presId="urn:microsoft.com/office/officeart/2005/8/layout/vList2"/>
    <dgm:cxn modelId="{CE78A2C2-030F-4943-8DD2-734272549726}" type="presOf" srcId="{AC1019A3-5F70-4398-875D-70B1706829EC}" destId="{AEB08596-33FC-AA44-A065-91E30D801E5D}" srcOrd="0" destOrd="0" presId="urn:microsoft.com/office/officeart/2005/8/layout/vList2"/>
    <dgm:cxn modelId="{CF9518C5-DFC5-432F-B3CC-C3FFB048F11C}" srcId="{F93A0780-1928-4084-8E74-BA819ECCA166}" destId="{33918137-BE48-4BF3-9CE7-9A40D3451393}" srcOrd="1" destOrd="0" parTransId="{4DED5EF4-EB1A-43F0-A80F-9B89EE341D31}" sibTransId="{080558BA-1C3F-497E-81E7-B666125530D7}"/>
    <dgm:cxn modelId="{3969E2DF-40D1-49C0-A66E-A3EDA8CB47FE}" srcId="{F93A0780-1928-4084-8E74-BA819ECCA166}" destId="{E3E76D30-8BE0-47E3-8499-FD0EE4D42DF0}" srcOrd="0" destOrd="0" parTransId="{12E97CC7-C1D7-45F2-89E8-5756106E298E}" sibTransId="{988BC6C4-898C-43EA-B3CB-20F52659ACCD}"/>
    <dgm:cxn modelId="{95F068EC-0F89-4509-8E96-95E3F323DD9B}" srcId="{F93A0780-1928-4084-8E74-BA819ECCA166}" destId="{AC1019A3-5F70-4398-875D-70B1706829EC}" srcOrd="2" destOrd="0" parTransId="{96BDD9E4-E9DA-457D-BF5D-84815C31F518}" sibTransId="{740BCAB6-47AC-4DA0-A781-AFA6632B5248}"/>
    <dgm:cxn modelId="{1B21FB6D-CFF3-C243-820F-2D37E7BB771F}" type="presParOf" srcId="{195E9C04-808E-9C4C-A532-1F07BC8FE563}" destId="{0AC3FCE7-52C1-E24F-B2D3-566378C3C0FE}" srcOrd="0" destOrd="0" presId="urn:microsoft.com/office/officeart/2005/8/layout/vList2"/>
    <dgm:cxn modelId="{D7E970FE-D539-AA4F-940F-982802E72815}" type="presParOf" srcId="{195E9C04-808E-9C4C-A532-1F07BC8FE563}" destId="{42236D69-6FFB-DF4B-BBCF-3A1C965938E2}" srcOrd="1" destOrd="0" presId="urn:microsoft.com/office/officeart/2005/8/layout/vList2"/>
    <dgm:cxn modelId="{068A79BF-6147-6845-99F1-1C47B9584E1D}" type="presParOf" srcId="{195E9C04-808E-9C4C-A532-1F07BC8FE563}" destId="{E18A77E9-9859-4644-BE4E-556BAEAE82AD}" srcOrd="2" destOrd="0" presId="urn:microsoft.com/office/officeart/2005/8/layout/vList2"/>
    <dgm:cxn modelId="{33D680DE-5723-B242-BFB5-F974BE3579F8}" type="presParOf" srcId="{195E9C04-808E-9C4C-A532-1F07BC8FE563}" destId="{1A2A10EC-EF21-494E-A5FE-659B053C2C48}" srcOrd="3" destOrd="0" presId="urn:microsoft.com/office/officeart/2005/8/layout/vList2"/>
    <dgm:cxn modelId="{08BE8F17-892B-D149-B1A2-07BD53246EDD}" type="presParOf" srcId="{195E9C04-808E-9C4C-A532-1F07BC8FE563}" destId="{AEB08596-33FC-AA44-A065-91E30D801E5D}" srcOrd="4" destOrd="0" presId="urn:microsoft.com/office/officeart/2005/8/layout/vList2"/>
    <dgm:cxn modelId="{5A237B28-8F44-7849-9CBF-F9EBADD1A6F2}" type="presParOf" srcId="{195E9C04-808E-9C4C-A532-1F07BC8FE563}" destId="{51D956DF-34F5-5A43-A93B-93568EF7FA21}" srcOrd="5" destOrd="0" presId="urn:microsoft.com/office/officeart/2005/8/layout/vList2"/>
    <dgm:cxn modelId="{B99606D2-1DD0-C34E-BDE7-F3AE8A11CF20}" type="presParOf" srcId="{195E9C04-808E-9C4C-A532-1F07BC8FE563}" destId="{164B8266-B67C-AA47-9D0F-92F50CB74BB2}" srcOrd="6" destOrd="0" presId="urn:microsoft.com/office/officeart/2005/8/layout/vList2"/>
    <dgm:cxn modelId="{9F348501-C1A8-C544-BF49-F4530A2A6183}" type="presParOf" srcId="{195E9C04-808E-9C4C-A532-1F07BC8FE563}" destId="{3BD728B9-7AD5-3746-9663-AA7C1FA014CC}" srcOrd="7" destOrd="0" presId="urn:microsoft.com/office/officeart/2005/8/layout/vList2"/>
    <dgm:cxn modelId="{2886442E-DEBA-064D-8EE2-D597BE915FD6}" type="presParOf" srcId="{195E9C04-808E-9C4C-A532-1F07BC8FE563}" destId="{F22D8BAA-61F4-3847-81CF-C4FA555C7D1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C4DC4D-DC9F-4499-A7E9-E19FB30ADB4A}" type="doc">
      <dgm:prSet loTypeId="urn:microsoft.com/office/officeart/2016/7/layout/ChevronBlockProcess" loCatId="process" qsTypeId="urn:microsoft.com/office/officeart/2005/8/quickstyle/simple1#1" qsCatId="simple" csTypeId="urn:microsoft.com/office/officeart/2005/8/colors/accent1_2#1" csCatId="accent1" phldr="1"/>
      <dgm:spPr/>
      <dgm:t>
        <a:bodyPr/>
        <a:lstStyle/>
        <a:p>
          <a:endParaRPr lang="en-US"/>
        </a:p>
      </dgm:t>
    </dgm:pt>
    <dgm:pt modelId="{2D402B20-C697-4D3C-95CC-46A3E0817909}">
      <dgm:prSet/>
      <dgm:spPr/>
      <dgm:t>
        <a:bodyPr/>
        <a:lstStyle/>
        <a:p>
          <a:r>
            <a:rPr lang="en-US"/>
            <a:t>Review</a:t>
          </a:r>
        </a:p>
      </dgm:t>
    </dgm:pt>
    <dgm:pt modelId="{EDCE6DC4-7F5B-4A99-A6B8-1AE8AE45729A}" type="parTrans" cxnId="{28E40BD9-7D9C-47AB-BCD9-A898BBB7BF93}">
      <dgm:prSet/>
      <dgm:spPr/>
      <dgm:t>
        <a:bodyPr/>
        <a:lstStyle/>
        <a:p>
          <a:endParaRPr lang="en-US"/>
        </a:p>
      </dgm:t>
    </dgm:pt>
    <dgm:pt modelId="{CB740E13-E98A-4CB3-A172-2ED475B5A135}" type="sibTrans" cxnId="{28E40BD9-7D9C-47AB-BCD9-A898BBB7BF93}">
      <dgm:prSet/>
      <dgm:spPr/>
      <dgm:t>
        <a:bodyPr/>
        <a:lstStyle/>
        <a:p>
          <a:endParaRPr lang="en-US"/>
        </a:p>
      </dgm:t>
    </dgm:pt>
    <dgm:pt modelId="{BD25DBBC-69C9-4602-B074-70C5776610CB}">
      <dgm:prSet/>
      <dgm:spPr/>
      <dgm:t>
        <a:bodyPr/>
        <a:lstStyle/>
        <a:p>
          <a:r>
            <a:rPr lang="en-US" dirty="0"/>
            <a:t>Review Year 1 results to identify strengths and weaknesses.</a:t>
          </a:r>
        </a:p>
      </dgm:t>
    </dgm:pt>
    <dgm:pt modelId="{0DF468F8-FA24-459F-9D9E-E6F34AF11E82}" type="parTrans" cxnId="{5634E0D5-B4DD-4A1D-B3BF-7D27F4CD7090}">
      <dgm:prSet/>
      <dgm:spPr/>
      <dgm:t>
        <a:bodyPr/>
        <a:lstStyle/>
        <a:p>
          <a:endParaRPr lang="en-US"/>
        </a:p>
      </dgm:t>
    </dgm:pt>
    <dgm:pt modelId="{1BDF1423-BFD3-437A-992D-DC27A19D8EB8}" type="sibTrans" cxnId="{5634E0D5-B4DD-4A1D-B3BF-7D27F4CD7090}">
      <dgm:prSet/>
      <dgm:spPr/>
      <dgm:t>
        <a:bodyPr/>
        <a:lstStyle/>
        <a:p>
          <a:endParaRPr lang="en-US"/>
        </a:p>
      </dgm:t>
    </dgm:pt>
    <dgm:pt modelId="{0C273199-375B-490E-819A-670AF1B7BD06}">
      <dgm:prSet/>
      <dgm:spPr/>
      <dgm:t>
        <a:bodyPr/>
        <a:lstStyle/>
        <a:p>
          <a:r>
            <a:rPr lang="en-US"/>
            <a:t>Choose</a:t>
          </a:r>
        </a:p>
      </dgm:t>
    </dgm:pt>
    <dgm:pt modelId="{13B56F83-1D56-46F6-B7FA-7B199F30C761}" type="parTrans" cxnId="{DCDD7390-7037-46F1-BA7A-5C2FD6B1008A}">
      <dgm:prSet/>
      <dgm:spPr/>
      <dgm:t>
        <a:bodyPr/>
        <a:lstStyle/>
        <a:p>
          <a:endParaRPr lang="en-US"/>
        </a:p>
      </dgm:t>
    </dgm:pt>
    <dgm:pt modelId="{8FFB0AAA-0D1B-4CB8-87D3-81D9DE7E4784}" type="sibTrans" cxnId="{DCDD7390-7037-46F1-BA7A-5C2FD6B1008A}">
      <dgm:prSet/>
      <dgm:spPr/>
      <dgm:t>
        <a:bodyPr/>
        <a:lstStyle/>
        <a:p>
          <a:endParaRPr lang="en-US"/>
        </a:p>
      </dgm:t>
    </dgm:pt>
    <dgm:pt modelId="{D3440E21-24D9-4719-9709-F6C14ABB9DF6}">
      <dgm:prSet/>
      <dgm:spPr/>
      <dgm:t>
        <a:bodyPr/>
        <a:lstStyle/>
        <a:p>
          <a:r>
            <a:rPr lang="en-US"/>
            <a:t>Choose 3 (or 4) subjects to continue to A Level which build on Year 1 successes</a:t>
          </a:r>
        </a:p>
      </dgm:t>
    </dgm:pt>
    <dgm:pt modelId="{EFD235F3-F73D-4A4D-B31F-96C9979887A5}" type="parTrans" cxnId="{98423C22-B35B-40F4-B724-152FE8B6E92D}">
      <dgm:prSet/>
      <dgm:spPr/>
      <dgm:t>
        <a:bodyPr/>
        <a:lstStyle/>
        <a:p>
          <a:endParaRPr lang="en-US"/>
        </a:p>
      </dgm:t>
    </dgm:pt>
    <dgm:pt modelId="{B29A1D67-82B1-49F0-9FF1-421FE07D75E9}" type="sibTrans" cxnId="{98423C22-B35B-40F4-B724-152FE8B6E92D}">
      <dgm:prSet/>
      <dgm:spPr/>
      <dgm:t>
        <a:bodyPr/>
        <a:lstStyle/>
        <a:p>
          <a:endParaRPr lang="en-US"/>
        </a:p>
      </dgm:t>
    </dgm:pt>
    <dgm:pt modelId="{3DE72546-0E88-4E06-89CE-8511D28FF039}">
      <dgm:prSet/>
      <dgm:spPr/>
      <dgm:t>
        <a:bodyPr/>
        <a:lstStyle/>
        <a:p>
          <a:r>
            <a:rPr lang="en-US"/>
            <a:t>Review</a:t>
          </a:r>
        </a:p>
      </dgm:t>
    </dgm:pt>
    <dgm:pt modelId="{F36B55A7-F855-4F7A-BA5D-A29BA082601F}" type="parTrans" cxnId="{0F01D36C-3FC6-4593-89AE-6ED689EE4CB3}">
      <dgm:prSet/>
      <dgm:spPr/>
      <dgm:t>
        <a:bodyPr/>
        <a:lstStyle/>
        <a:p>
          <a:endParaRPr lang="en-US"/>
        </a:p>
      </dgm:t>
    </dgm:pt>
    <dgm:pt modelId="{41C877A2-E1A7-451D-A403-82D81D2D5B88}" type="sibTrans" cxnId="{0F01D36C-3FC6-4593-89AE-6ED689EE4CB3}">
      <dgm:prSet/>
      <dgm:spPr/>
      <dgm:t>
        <a:bodyPr/>
        <a:lstStyle/>
        <a:p>
          <a:endParaRPr lang="en-US"/>
        </a:p>
      </dgm:t>
    </dgm:pt>
    <dgm:pt modelId="{491A76CD-BFE7-48FE-B876-E0F95EEE49E8}">
      <dgm:prSet/>
      <dgm:spPr/>
      <dgm:t>
        <a:bodyPr/>
        <a:lstStyle/>
        <a:p>
          <a:r>
            <a:rPr lang="en-US"/>
            <a:t>Review approach last year- use of time, engagement with teachers outside lessons.</a:t>
          </a:r>
        </a:p>
      </dgm:t>
    </dgm:pt>
    <dgm:pt modelId="{EDE7D234-E4ED-4E28-907A-0696FE01BD17}" type="parTrans" cxnId="{0FE754C8-BEBC-4BA0-9558-DBB73FD7BCDB}">
      <dgm:prSet/>
      <dgm:spPr/>
      <dgm:t>
        <a:bodyPr/>
        <a:lstStyle/>
        <a:p>
          <a:endParaRPr lang="en-US"/>
        </a:p>
      </dgm:t>
    </dgm:pt>
    <dgm:pt modelId="{63B4581B-C197-4702-8E4F-50C9F4B92B64}" type="sibTrans" cxnId="{0FE754C8-BEBC-4BA0-9558-DBB73FD7BCDB}">
      <dgm:prSet/>
      <dgm:spPr/>
      <dgm:t>
        <a:bodyPr/>
        <a:lstStyle/>
        <a:p>
          <a:endParaRPr lang="en-US"/>
        </a:p>
      </dgm:t>
    </dgm:pt>
    <dgm:pt modelId="{55EAAE80-E1EA-5741-B1F2-D743AF3318DE}" type="pres">
      <dgm:prSet presAssocID="{2AC4DC4D-DC9F-4499-A7E9-E19FB30ADB4A}" presName="Name0" presStyleCnt="0">
        <dgm:presLayoutVars>
          <dgm:dir/>
          <dgm:animLvl val="lvl"/>
          <dgm:resizeHandles val="exact"/>
        </dgm:presLayoutVars>
      </dgm:prSet>
      <dgm:spPr/>
    </dgm:pt>
    <dgm:pt modelId="{A51E3200-12FA-9E46-8F7D-1D474228386A}" type="pres">
      <dgm:prSet presAssocID="{2D402B20-C697-4D3C-95CC-46A3E0817909}" presName="composite" presStyleCnt="0"/>
      <dgm:spPr/>
    </dgm:pt>
    <dgm:pt modelId="{995EDA61-1A4C-CE4F-B5F2-45C6E31A4D8D}" type="pres">
      <dgm:prSet presAssocID="{2D402B20-C697-4D3C-95CC-46A3E0817909}" presName="parTx" presStyleLbl="alignNode1" presStyleIdx="0" presStyleCnt="3">
        <dgm:presLayoutVars>
          <dgm:chMax val="0"/>
          <dgm:chPref val="0"/>
        </dgm:presLayoutVars>
      </dgm:prSet>
      <dgm:spPr/>
    </dgm:pt>
    <dgm:pt modelId="{92E31B08-7440-8C4F-B51D-BFEE6BE78EF4}" type="pres">
      <dgm:prSet presAssocID="{2D402B20-C697-4D3C-95CC-46A3E0817909}" presName="desTx" presStyleLbl="alignAccFollowNode1" presStyleIdx="0" presStyleCnt="3">
        <dgm:presLayoutVars/>
      </dgm:prSet>
      <dgm:spPr/>
    </dgm:pt>
    <dgm:pt modelId="{E9BB8D8E-AE57-2545-9251-2A4928644BF5}" type="pres">
      <dgm:prSet presAssocID="{CB740E13-E98A-4CB3-A172-2ED475B5A135}" presName="space" presStyleCnt="0"/>
      <dgm:spPr/>
    </dgm:pt>
    <dgm:pt modelId="{25BE4A29-62E7-AA45-917C-FF9D9776DBD7}" type="pres">
      <dgm:prSet presAssocID="{0C273199-375B-490E-819A-670AF1B7BD06}" presName="composite" presStyleCnt="0"/>
      <dgm:spPr/>
    </dgm:pt>
    <dgm:pt modelId="{0A1686EB-19CD-BF45-9C3C-D166FD06B745}" type="pres">
      <dgm:prSet presAssocID="{0C273199-375B-490E-819A-670AF1B7BD06}" presName="parTx" presStyleLbl="alignNode1" presStyleIdx="1" presStyleCnt="3">
        <dgm:presLayoutVars>
          <dgm:chMax val="0"/>
          <dgm:chPref val="0"/>
        </dgm:presLayoutVars>
      </dgm:prSet>
      <dgm:spPr/>
    </dgm:pt>
    <dgm:pt modelId="{AB99D272-682A-B747-92D6-3FAB51F533EC}" type="pres">
      <dgm:prSet presAssocID="{0C273199-375B-490E-819A-670AF1B7BD06}" presName="desTx" presStyleLbl="alignAccFollowNode1" presStyleIdx="1" presStyleCnt="3">
        <dgm:presLayoutVars/>
      </dgm:prSet>
      <dgm:spPr/>
    </dgm:pt>
    <dgm:pt modelId="{AD4294D3-EA89-824D-B5F6-21A7E2DE0257}" type="pres">
      <dgm:prSet presAssocID="{8FFB0AAA-0D1B-4CB8-87D3-81D9DE7E4784}" presName="space" presStyleCnt="0"/>
      <dgm:spPr/>
    </dgm:pt>
    <dgm:pt modelId="{69CFDBB2-E29B-8342-B07B-0C20CB4ED9F6}" type="pres">
      <dgm:prSet presAssocID="{3DE72546-0E88-4E06-89CE-8511D28FF039}" presName="composite" presStyleCnt="0"/>
      <dgm:spPr/>
    </dgm:pt>
    <dgm:pt modelId="{5575D874-B394-B24F-8EBB-84EC45164ACF}" type="pres">
      <dgm:prSet presAssocID="{3DE72546-0E88-4E06-89CE-8511D28FF039}" presName="parTx" presStyleLbl="alignNode1" presStyleIdx="2" presStyleCnt="3">
        <dgm:presLayoutVars>
          <dgm:chMax val="0"/>
          <dgm:chPref val="0"/>
        </dgm:presLayoutVars>
      </dgm:prSet>
      <dgm:spPr/>
    </dgm:pt>
    <dgm:pt modelId="{DE5ADEB9-69A3-8D44-9841-FD47E9E61B9B}" type="pres">
      <dgm:prSet presAssocID="{3DE72546-0E88-4E06-89CE-8511D28FF039}" presName="desTx" presStyleLbl="alignAccFollowNode1" presStyleIdx="2" presStyleCnt="3">
        <dgm:presLayoutVars/>
      </dgm:prSet>
      <dgm:spPr/>
    </dgm:pt>
  </dgm:ptLst>
  <dgm:cxnLst>
    <dgm:cxn modelId="{55AFF816-6CAD-6C4E-8DE6-5C6FFB02DF79}" type="presOf" srcId="{2D402B20-C697-4D3C-95CC-46A3E0817909}" destId="{995EDA61-1A4C-CE4F-B5F2-45C6E31A4D8D}" srcOrd="0" destOrd="0" presId="urn:microsoft.com/office/officeart/2016/7/layout/ChevronBlockProcess"/>
    <dgm:cxn modelId="{98423C22-B35B-40F4-B724-152FE8B6E92D}" srcId="{0C273199-375B-490E-819A-670AF1B7BD06}" destId="{D3440E21-24D9-4719-9709-F6C14ABB9DF6}" srcOrd="0" destOrd="0" parTransId="{EFD235F3-F73D-4A4D-B31F-96C9979887A5}" sibTransId="{B29A1D67-82B1-49F0-9FF1-421FE07D75E9}"/>
    <dgm:cxn modelId="{23B1D93E-466A-374A-87DE-BF023C65C262}" type="presOf" srcId="{D3440E21-24D9-4719-9709-F6C14ABB9DF6}" destId="{AB99D272-682A-B747-92D6-3FAB51F533EC}" srcOrd="0" destOrd="0" presId="urn:microsoft.com/office/officeart/2016/7/layout/ChevronBlockProcess"/>
    <dgm:cxn modelId="{0F01D36C-3FC6-4593-89AE-6ED689EE4CB3}" srcId="{2AC4DC4D-DC9F-4499-A7E9-E19FB30ADB4A}" destId="{3DE72546-0E88-4E06-89CE-8511D28FF039}" srcOrd="2" destOrd="0" parTransId="{F36B55A7-F855-4F7A-BA5D-A29BA082601F}" sibTransId="{41C877A2-E1A7-451D-A403-82D81D2D5B88}"/>
    <dgm:cxn modelId="{8E556E87-4F14-0A41-99AF-F5308CC6AEF5}" type="presOf" srcId="{BD25DBBC-69C9-4602-B074-70C5776610CB}" destId="{92E31B08-7440-8C4F-B51D-BFEE6BE78EF4}" srcOrd="0" destOrd="0" presId="urn:microsoft.com/office/officeart/2016/7/layout/ChevronBlockProcess"/>
    <dgm:cxn modelId="{DCDD7390-7037-46F1-BA7A-5C2FD6B1008A}" srcId="{2AC4DC4D-DC9F-4499-A7E9-E19FB30ADB4A}" destId="{0C273199-375B-490E-819A-670AF1B7BD06}" srcOrd="1" destOrd="0" parTransId="{13B56F83-1D56-46F6-B7FA-7B199F30C761}" sibTransId="{8FFB0AAA-0D1B-4CB8-87D3-81D9DE7E4784}"/>
    <dgm:cxn modelId="{4B34E3A9-0269-6B41-8294-95D265EB21E6}" type="presOf" srcId="{0C273199-375B-490E-819A-670AF1B7BD06}" destId="{0A1686EB-19CD-BF45-9C3C-D166FD06B745}" srcOrd="0" destOrd="0" presId="urn:microsoft.com/office/officeart/2016/7/layout/ChevronBlockProcess"/>
    <dgm:cxn modelId="{0FE754C8-BEBC-4BA0-9558-DBB73FD7BCDB}" srcId="{3DE72546-0E88-4E06-89CE-8511D28FF039}" destId="{491A76CD-BFE7-48FE-B876-E0F95EEE49E8}" srcOrd="0" destOrd="0" parTransId="{EDE7D234-E4ED-4E28-907A-0696FE01BD17}" sibTransId="{63B4581B-C197-4702-8E4F-50C9F4B92B64}"/>
    <dgm:cxn modelId="{F857DACE-0B1D-4044-B4E7-B8852DF05360}" type="presOf" srcId="{491A76CD-BFE7-48FE-B876-E0F95EEE49E8}" destId="{DE5ADEB9-69A3-8D44-9841-FD47E9E61B9B}" srcOrd="0" destOrd="0" presId="urn:microsoft.com/office/officeart/2016/7/layout/ChevronBlockProcess"/>
    <dgm:cxn modelId="{5634E0D5-B4DD-4A1D-B3BF-7D27F4CD7090}" srcId="{2D402B20-C697-4D3C-95CC-46A3E0817909}" destId="{BD25DBBC-69C9-4602-B074-70C5776610CB}" srcOrd="0" destOrd="0" parTransId="{0DF468F8-FA24-459F-9D9E-E6F34AF11E82}" sibTransId="{1BDF1423-BFD3-437A-992D-DC27A19D8EB8}"/>
    <dgm:cxn modelId="{28E40BD9-7D9C-47AB-BCD9-A898BBB7BF93}" srcId="{2AC4DC4D-DC9F-4499-A7E9-E19FB30ADB4A}" destId="{2D402B20-C697-4D3C-95CC-46A3E0817909}" srcOrd="0" destOrd="0" parTransId="{EDCE6DC4-7F5B-4A99-A6B8-1AE8AE45729A}" sibTransId="{CB740E13-E98A-4CB3-A172-2ED475B5A135}"/>
    <dgm:cxn modelId="{E2EAD9DF-81C1-E345-AF44-A5CDA9B8CFBC}" type="presOf" srcId="{3DE72546-0E88-4E06-89CE-8511D28FF039}" destId="{5575D874-B394-B24F-8EBB-84EC45164ACF}" srcOrd="0" destOrd="0" presId="urn:microsoft.com/office/officeart/2016/7/layout/ChevronBlockProcess"/>
    <dgm:cxn modelId="{96482FE4-B245-024F-9607-7AA97F2D1A8F}" type="presOf" srcId="{2AC4DC4D-DC9F-4499-A7E9-E19FB30ADB4A}" destId="{55EAAE80-E1EA-5741-B1F2-D743AF3318DE}" srcOrd="0" destOrd="0" presId="urn:microsoft.com/office/officeart/2016/7/layout/ChevronBlockProcess"/>
    <dgm:cxn modelId="{5F0FE447-BED2-6E42-AF4F-5865100FD64E}" type="presParOf" srcId="{55EAAE80-E1EA-5741-B1F2-D743AF3318DE}" destId="{A51E3200-12FA-9E46-8F7D-1D474228386A}" srcOrd="0" destOrd="0" presId="urn:microsoft.com/office/officeart/2016/7/layout/ChevronBlockProcess"/>
    <dgm:cxn modelId="{5027FF67-9C07-9442-BE94-D7E4B477646C}" type="presParOf" srcId="{A51E3200-12FA-9E46-8F7D-1D474228386A}" destId="{995EDA61-1A4C-CE4F-B5F2-45C6E31A4D8D}" srcOrd="0" destOrd="0" presId="urn:microsoft.com/office/officeart/2016/7/layout/ChevronBlockProcess"/>
    <dgm:cxn modelId="{38BCCD5B-7020-5643-ADE9-A43902FCE179}" type="presParOf" srcId="{A51E3200-12FA-9E46-8F7D-1D474228386A}" destId="{92E31B08-7440-8C4F-B51D-BFEE6BE78EF4}" srcOrd="1" destOrd="0" presId="urn:microsoft.com/office/officeart/2016/7/layout/ChevronBlockProcess"/>
    <dgm:cxn modelId="{06469E22-7E11-A64E-A72D-45C36E2A6F8F}" type="presParOf" srcId="{55EAAE80-E1EA-5741-B1F2-D743AF3318DE}" destId="{E9BB8D8E-AE57-2545-9251-2A4928644BF5}" srcOrd="1" destOrd="0" presId="urn:microsoft.com/office/officeart/2016/7/layout/ChevronBlockProcess"/>
    <dgm:cxn modelId="{991B5AF5-68FE-6543-A923-B4B1BC9307BB}" type="presParOf" srcId="{55EAAE80-E1EA-5741-B1F2-D743AF3318DE}" destId="{25BE4A29-62E7-AA45-917C-FF9D9776DBD7}" srcOrd="2" destOrd="0" presId="urn:microsoft.com/office/officeart/2016/7/layout/ChevronBlockProcess"/>
    <dgm:cxn modelId="{1B020CA1-2195-2043-A55F-BA6DA219ECE5}" type="presParOf" srcId="{25BE4A29-62E7-AA45-917C-FF9D9776DBD7}" destId="{0A1686EB-19CD-BF45-9C3C-D166FD06B745}" srcOrd="0" destOrd="0" presId="urn:microsoft.com/office/officeart/2016/7/layout/ChevronBlockProcess"/>
    <dgm:cxn modelId="{8A4F896A-49C1-464A-B074-E723F75DF397}" type="presParOf" srcId="{25BE4A29-62E7-AA45-917C-FF9D9776DBD7}" destId="{AB99D272-682A-B747-92D6-3FAB51F533EC}" srcOrd="1" destOrd="0" presId="urn:microsoft.com/office/officeart/2016/7/layout/ChevronBlockProcess"/>
    <dgm:cxn modelId="{98EB1C19-F67F-504A-BE74-57E37CB76E17}" type="presParOf" srcId="{55EAAE80-E1EA-5741-B1F2-D743AF3318DE}" destId="{AD4294D3-EA89-824D-B5F6-21A7E2DE0257}" srcOrd="3" destOrd="0" presId="urn:microsoft.com/office/officeart/2016/7/layout/ChevronBlockProcess"/>
    <dgm:cxn modelId="{E54D57A8-4DB2-7F4B-9995-094202B0F739}" type="presParOf" srcId="{55EAAE80-E1EA-5741-B1F2-D743AF3318DE}" destId="{69CFDBB2-E29B-8342-B07B-0C20CB4ED9F6}" srcOrd="4" destOrd="0" presId="urn:microsoft.com/office/officeart/2016/7/layout/ChevronBlockProcess"/>
    <dgm:cxn modelId="{42435494-969B-AB42-AF19-56ED974F4150}" type="presParOf" srcId="{69CFDBB2-E29B-8342-B07B-0C20CB4ED9F6}" destId="{5575D874-B394-B24F-8EBB-84EC45164ACF}" srcOrd="0" destOrd="0" presId="urn:microsoft.com/office/officeart/2016/7/layout/ChevronBlockProcess"/>
    <dgm:cxn modelId="{B3693168-D7D9-DA47-8B6B-E25D58AE2A6B}" type="presParOf" srcId="{69CFDBB2-E29B-8342-B07B-0C20CB4ED9F6}" destId="{DE5ADEB9-69A3-8D44-9841-FD47E9E61B9B}"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E4A75F-D7E1-4EC0-90FB-668E28A02BA4}" type="doc">
      <dgm:prSet loTypeId="urn:microsoft.com/office/officeart/2008/layout/PictureStrips" loCatId="list" qsTypeId="urn:microsoft.com/office/officeart/2005/8/quickstyle/simple1#2" qsCatId="simple" csTypeId="urn:microsoft.com/office/officeart/2005/8/colors/accent1_2#2" csCatId="accent1" phldr="1"/>
      <dgm:spPr/>
      <dgm:t>
        <a:bodyPr/>
        <a:lstStyle/>
        <a:p>
          <a:endParaRPr lang="en-US"/>
        </a:p>
      </dgm:t>
    </dgm:pt>
    <dgm:pt modelId="{4168B329-DBC9-4A18-8F30-9A22EF126A3F}">
      <dgm:prSet phldrT="[Text]"/>
      <dgm:spPr>
        <a:gradFill flip="none" rotWithShape="0">
          <a:gsLst>
            <a:gs pos="100000">
              <a:schemeClr val="tx2">
                <a:lumMod val="40000"/>
                <a:lumOff val="60000"/>
              </a:schemeClr>
            </a:gs>
            <a:gs pos="100000">
              <a:schemeClr val="lt1">
                <a:hueOff val="0"/>
                <a:satOff val="0"/>
                <a:lumOff val="0"/>
                <a:shade val="100000"/>
                <a:satMod val="115000"/>
              </a:schemeClr>
            </a:gs>
          </a:gsLst>
          <a:path path="circle">
            <a:fillToRect l="50000" t="50000" r="50000" b="50000"/>
          </a:path>
          <a:tileRect/>
        </a:gradFill>
      </dgm:spPr>
      <dgm:t>
        <a:bodyPr/>
        <a:lstStyle/>
        <a:p>
          <a:r>
            <a:rPr lang="en-US" dirty="0"/>
            <a:t>Section 1- School Context (compulsory)</a:t>
          </a:r>
        </a:p>
      </dgm:t>
    </dgm:pt>
    <dgm:pt modelId="{3842A140-9642-478B-995A-63CF135F06DB}" type="parTrans" cxnId="{D46386A1-028F-4443-9C31-A24CD85A887B}">
      <dgm:prSet/>
      <dgm:spPr/>
      <dgm:t>
        <a:bodyPr/>
        <a:lstStyle/>
        <a:p>
          <a:endParaRPr lang="en-US"/>
        </a:p>
      </dgm:t>
    </dgm:pt>
    <dgm:pt modelId="{3F18563E-C279-41C1-B441-37A8374FE6B4}" type="sibTrans" cxnId="{D46386A1-028F-4443-9C31-A24CD85A887B}">
      <dgm:prSet/>
      <dgm:spPr/>
      <dgm:t>
        <a:bodyPr/>
        <a:lstStyle/>
        <a:p>
          <a:endParaRPr lang="en-US"/>
        </a:p>
      </dgm:t>
    </dgm:pt>
    <dgm:pt modelId="{FDF7AF20-DBDE-42A9-AD22-D2D826C1C189}">
      <dgm:prSet phldrT="[Text]"/>
      <dgm:spPr>
        <a:solidFill>
          <a:srgbClr val="66FF66">
            <a:alpha val="40000"/>
          </a:srgbClr>
        </a:solidFill>
      </dgm:spPr>
      <dgm:t>
        <a:bodyPr/>
        <a:lstStyle/>
        <a:p>
          <a:r>
            <a:rPr lang="en-US" dirty="0"/>
            <a:t>Section 2- Extenuating circumstances/ support provided at school (optional)</a:t>
          </a:r>
        </a:p>
      </dgm:t>
    </dgm:pt>
    <dgm:pt modelId="{718BEBDC-5FF3-48E9-AC5D-1DD9BC1905D7}" type="parTrans" cxnId="{4834F726-5AD7-447D-A9C9-4C95664010E9}">
      <dgm:prSet/>
      <dgm:spPr/>
      <dgm:t>
        <a:bodyPr/>
        <a:lstStyle/>
        <a:p>
          <a:endParaRPr lang="en-US"/>
        </a:p>
      </dgm:t>
    </dgm:pt>
    <dgm:pt modelId="{4A00971C-7719-4F5F-A8D5-D796F4D1D194}" type="sibTrans" cxnId="{4834F726-5AD7-447D-A9C9-4C95664010E9}">
      <dgm:prSet/>
      <dgm:spPr/>
      <dgm:t>
        <a:bodyPr/>
        <a:lstStyle/>
        <a:p>
          <a:endParaRPr lang="en-US"/>
        </a:p>
      </dgm:t>
    </dgm:pt>
    <dgm:pt modelId="{F4673D1A-D8DC-4E77-8D87-CA19D6A2AE92}">
      <dgm:prSet phldrT="[Text]"/>
      <dgm:spPr>
        <a:solidFill>
          <a:srgbClr val="CC66FF">
            <a:alpha val="40000"/>
          </a:srgbClr>
        </a:solidFill>
      </dgm:spPr>
      <dgm:t>
        <a:bodyPr/>
        <a:lstStyle/>
        <a:p>
          <a:r>
            <a:rPr lang="en-US" dirty="0"/>
            <a:t>Section 3-,Supportive Academic Information (optional)</a:t>
          </a:r>
        </a:p>
      </dgm:t>
    </dgm:pt>
    <dgm:pt modelId="{E45E132E-11F8-45ED-8671-A6A5C2C7D3C4}" type="parTrans" cxnId="{CA130F19-B317-4BB4-8D7C-87D361042FC4}">
      <dgm:prSet/>
      <dgm:spPr/>
      <dgm:t>
        <a:bodyPr/>
        <a:lstStyle/>
        <a:p>
          <a:endParaRPr lang="en-US"/>
        </a:p>
      </dgm:t>
    </dgm:pt>
    <dgm:pt modelId="{53A7CFA0-8A1F-4DE6-8FA6-B5B1E9905EB2}" type="sibTrans" cxnId="{CA130F19-B317-4BB4-8D7C-87D361042FC4}">
      <dgm:prSet/>
      <dgm:spPr/>
      <dgm:t>
        <a:bodyPr/>
        <a:lstStyle/>
        <a:p>
          <a:endParaRPr lang="en-US"/>
        </a:p>
      </dgm:t>
    </dgm:pt>
    <dgm:pt modelId="{04B1998B-4506-4D72-9982-BCA4550A2CC6}" type="pres">
      <dgm:prSet presAssocID="{DBE4A75F-D7E1-4EC0-90FB-668E28A02BA4}" presName="Name0" presStyleCnt="0">
        <dgm:presLayoutVars>
          <dgm:dir/>
          <dgm:resizeHandles val="exact"/>
        </dgm:presLayoutVars>
      </dgm:prSet>
      <dgm:spPr/>
    </dgm:pt>
    <dgm:pt modelId="{274FEE8C-6BAA-4DCE-A934-4A255686B3A3}" type="pres">
      <dgm:prSet presAssocID="{4168B329-DBC9-4A18-8F30-9A22EF126A3F}" presName="composite" presStyleCnt="0"/>
      <dgm:spPr/>
    </dgm:pt>
    <dgm:pt modelId="{73F780BF-D2FA-4CB2-B79D-EAE2D388B512}" type="pres">
      <dgm:prSet presAssocID="{4168B329-DBC9-4A18-8F30-9A22EF126A3F}" presName="rect1" presStyleLbl="trAlignAcc1" presStyleIdx="0" presStyleCnt="3">
        <dgm:presLayoutVars>
          <dgm:bulletEnabled val="1"/>
        </dgm:presLayoutVars>
      </dgm:prSet>
      <dgm:spPr/>
    </dgm:pt>
    <dgm:pt modelId="{932ACAB1-B5A8-4E54-9009-8DFBF6B4918E}" type="pres">
      <dgm:prSet presAssocID="{4168B329-DBC9-4A18-8F30-9A22EF126A3F}" presName="rect2" presStyleLbl="fgImgPlace1" presStyleIdx="0" presStyleCnt="3" custScaleX="163027" custLinFactX="-16679" custLinFactNeighborX="-100000" custLinFactNeighborY="14699"/>
      <dgm:spPr>
        <a:blipFill rotWithShape="1">
          <a:blip xmlns:r="http://schemas.openxmlformats.org/officeDocument/2006/relationships" r:embed="rId1"/>
          <a:stretch>
            <a:fillRect/>
          </a:stretch>
        </a:blipFill>
      </dgm:spPr>
    </dgm:pt>
    <dgm:pt modelId="{32D22AE8-131B-47AF-AD8C-895ECAAFF796}" type="pres">
      <dgm:prSet presAssocID="{3F18563E-C279-41C1-B441-37A8374FE6B4}" presName="sibTrans" presStyleCnt="0"/>
      <dgm:spPr/>
    </dgm:pt>
    <dgm:pt modelId="{52B30C33-513E-4A36-AD83-B53B5285F29F}" type="pres">
      <dgm:prSet presAssocID="{FDF7AF20-DBDE-42A9-AD22-D2D826C1C189}" presName="composite" presStyleCnt="0"/>
      <dgm:spPr/>
    </dgm:pt>
    <dgm:pt modelId="{FE026E43-3A9D-415F-B838-755F254B12C1}" type="pres">
      <dgm:prSet presAssocID="{FDF7AF20-DBDE-42A9-AD22-D2D826C1C189}" presName="rect1" presStyleLbl="trAlignAcc1" presStyleIdx="1" presStyleCnt="3">
        <dgm:presLayoutVars>
          <dgm:bulletEnabled val="1"/>
        </dgm:presLayoutVars>
      </dgm:prSet>
      <dgm:spPr/>
    </dgm:pt>
    <dgm:pt modelId="{544CA6D2-8098-4144-9660-7B74BF1C0DC5}" type="pres">
      <dgm:prSet presAssocID="{FDF7AF20-DBDE-42A9-AD22-D2D826C1C189}" presName="rect2" presStyleLbl="fgImgPlace1" presStyleIdx="1" presStyleCnt="3" custScaleX="157690" custLinFactX="-18013" custLinFactNeighborX="-100000" custLinFactNeighborY="7418"/>
      <dgm:spPr>
        <a:blipFill rotWithShape="1">
          <a:blip xmlns:r="http://schemas.openxmlformats.org/officeDocument/2006/relationships" r:embed="rId2"/>
          <a:stretch>
            <a:fillRect/>
          </a:stretch>
        </a:blipFill>
      </dgm:spPr>
    </dgm:pt>
    <dgm:pt modelId="{6DB8E9C2-001E-431A-ABA4-B0EE0AFE684D}" type="pres">
      <dgm:prSet presAssocID="{4A00971C-7719-4F5F-A8D5-D796F4D1D194}" presName="sibTrans" presStyleCnt="0"/>
      <dgm:spPr/>
    </dgm:pt>
    <dgm:pt modelId="{32C31E7C-9101-44B4-B99A-93A6B54C62FE}" type="pres">
      <dgm:prSet presAssocID="{F4673D1A-D8DC-4E77-8D87-CA19D6A2AE92}" presName="composite" presStyleCnt="0"/>
      <dgm:spPr/>
    </dgm:pt>
    <dgm:pt modelId="{7FFF09B1-6414-46E4-A0F0-5B45081BA29A}" type="pres">
      <dgm:prSet presAssocID="{F4673D1A-D8DC-4E77-8D87-CA19D6A2AE92}" presName="rect1" presStyleLbl="trAlignAcc1" presStyleIdx="2" presStyleCnt="3">
        <dgm:presLayoutVars>
          <dgm:bulletEnabled val="1"/>
        </dgm:presLayoutVars>
      </dgm:prSet>
      <dgm:spPr/>
    </dgm:pt>
    <dgm:pt modelId="{9AF6FAE4-53F6-4165-90C3-16FBF255AC59}" type="pres">
      <dgm:prSet presAssocID="{F4673D1A-D8DC-4E77-8D87-CA19D6A2AE92}" presName="rect2" presStyleLbl="fgImgPlace1" presStyleIdx="2" presStyleCnt="3" custScaleX="157690" custLinFactX="-37088" custLinFactNeighborX="-100000" custLinFactNeighborY="137"/>
      <dgm:spPr>
        <a:blipFill rotWithShape="1">
          <a:blip xmlns:r="http://schemas.openxmlformats.org/officeDocument/2006/relationships" r:embed="rId3"/>
          <a:stretch>
            <a:fillRect/>
          </a:stretch>
        </a:blipFill>
      </dgm:spPr>
    </dgm:pt>
  </dgm:ptLst>
  <dgm:cxnLst>
    <dgm:cxn modelId="{CA130F19-B317-4BB4-8D7C-87D361042FC4}" srcId="{DBE4A75F-D7E1-4EC0-90FB-668E28A02BA4}" destId="{F4673D1A-D8DC-4E77-8D87-CA19D6A2AE92}" srcOrd="2" destOrd="0" parTransId="{E45E132E-11F8-45ED-8671-A6A5C2C7D3C4}" sibTransId="{53A7CFA0-8A1F-4DE6-8FA6-B5B1E9905EB2}"/>
    <dgm:cxn modelId="{4834F726-5AD7-447D-A9C9-4C95664010E9}" srcId="{DBE4A75F-D7E1-4EC0-90FB-668E28A02BA4}" destId="{FDF7AF20-DBDE-42A9-AD22-D2D826C1C189}" srcOrd="1" destOrd="0" parTransId="{718BEBDC-5FF3-48E9-AC5D-1DD9BC1905D7}" sibTransId="{4A00971C-7719-4F5F-A8D5-D796F4D1D194}"/>
    <dgm:cxn modelId="{D2543345-32AF-4417-A144-C6A9D7784E83}" type="presOf" srcId="{DBE4A75F-D7E1-4EC0-90FB-668E28A02BA4}" destId="{04B1998B-4506-4D72-9982-BCA4550A2CC6}" srcOrd="0" destOrd="0" presId="urn:microsoft.com/office/officeart/2008/layout/PictureStrips"/>
    <dgm:cxn modelId="{C6CEF991-33C3-49AB-80FC-FBA5DD13DB4E}" type="presOf" srcId="{4168B329-DBC9-4A18-8F30-9A22EF126A3F}" destId="{73F780BF-D2FA-4CB2-B79D-EAE2D388B512}" srcOrd="0" destOrd="0" presId="urn:microsoft.com/office/officeart/2008/layout/PictureStrips"/>
    <dgm:cxn modelId="{D46386A1-028F-4443-9C31-A24CD85A887B}" srcId="{DBE4A75F-D7E1-4EC0-90FB-668E28A02BA4}" destId="{4168B329-DBC9-4A18-8F30-9A22EF126A3F}" srcOrd="0" destOrd="0" parTransId="{3842A140-9642-478B-995A-63CF135F06DB}" sibTransId="{3F18563E-C279-41C1-B441-37A8374FE6B4}"/>
    <dgm:cxn modelId="{8D78E0D4-7800-4442-AD6A-D7F9C26D40EF}" type="presOf" srcId="{FDF7AF20-DBDE-42A9-AD22-D2D826C1C189}" destId="{FE026E43-3A9D-415F-B838-755F254B12C1}" srcOrd="0" destOrd="0" presId="urn:microsoft.com/office/officeart/2008/layout/PictureStrips"/>
    <dgm:cxn modelId="{A85270E9-45E8-4D75-A476-D56075A7130C}" type="presOf" srcId="{F4673D1A-D8DC-4E77-8D87-CA19D6A2AE92}" destId="{7FFF09B1-6414-46E4-A0F0-5B45081BA29A}" srcOrd="0" destOrd="0" presId="urn:microsoft.com/office/officeart/2008/layout/PictureStrips"/>
    <dgm:cxn modelId="{D5918962-C50D-455A-BF43-6B69FE8BD6BC}" type="presParOf" srcId="{04B1998B-4506-4D72-9982-BCA4550A2CC6}" destId="{274FEE8C-6BAA-4DCE-A934-4A255686B3A3}" srcOrd="0" destOrd="0" presId="urn:microsoft.com/office/officeart/2008/layout/PictureStrips"/>
    <dgm:cxn modelId="{596F12FA-A20C-4A7F-9C6C-149A2DDEB60A}" type="presParOf" srcId="{274FEE8C-6BAA-4DCE-A934-4A255686B3A3}" destId="{73F780BF-D2FA-4CB2-B79D-EAE2D388B512}" srcOrd="0" destOrd="0" presId="urn:microsoft.com/office/officeart/2008/layout/PictureStrips"/>
    <dgm:cxn modelId="{0AF63F72-9C52-44B0-8AAF-88F937797FE5}" type="presParOf" srcId="{274FEE8C-6BAA-4DCE-A934-4A255686B3A3}" destId="{932ACAB1-B5A8-4E54-9009-8DFBF6B4918E}" srcOrd="1" destOrd="0" presId="urn:microsoft.com/office/officeart/2008/layout/PictureStrips"/>
    <dgm:cxn modelId="{9EB6FAD1-F868-47C7-A148-EF783DA08732}" type="presParOf" srcId="{04B1998B-4506-4D72-9982-BCA4550A2CC6}" destId="{32D22AE8-131B-47AF-AD8C-895ECAAFF796}" srcOrd="1" destOrd="0" presId="urn:microsoft.com/office/officeart/2008/layout/PictureStrips"/>
    <dgm:cxn modelId="{450BCCCA-2761-4E27-88D0-45B565ED85ED}" type="presParOf" srcId="{04B1998B-4506-4D72-9982-BCA4550A2CC6}" destId="{52B30C33-513E-4A36-AD83-B53B5285F29F}" srcOrd="2" destOrd="0" presId="urn:microsoft.com/office/officeart/2008/layout/PictureStrips"/>
    <dgm:cxn modelId="{F32BCC02-D688-421A-83C4-1833EA7235DB}" type="presParOf" srcId="{52B30C33-513E-4A36-AD83-B53B5285F29F}" destId="{FE026E43-3A9D-415F-B838-755F254B12C1}" srcOrd="0" destOrd="0" presId="urn:microsoft.com/office/officeart/2008/layout/PictureStrips"/>
    <dgm:cxn modelId="{5B245B75-5242-45F1-805B-F7BBCBECD7FC}" type="presParOf" srcId="{52B30C33-513E-4A36-AD83-B53B5285F29F}" destId="{544CA6D2-8098-4144-9660-7B74BF1C0DC5}" srcOrd="1" destOrd="0" presId="urn:microsoft.com/office/officeart/2008/layout/PictureStrips"/>
    <dgm:cxn modelId="{F01F655B-0502-440B-8475-4E5DF7417098}" type="presParOf" srcId="{04B1998B-4506-4D72-9982-BCA4550A2CC6}" destId="{6DB8E9C2-001E-431A-ABA4-B0EE0AFE684D}" srcOrd="3" destOrd="0" presId="urn:microsoft.com/office/officeart/2008/layout/PictureStrips"/>
    <dgm:cxn modelId="{BA2D2C3B-4E59-4A92-9742-981F197F936C}" type="presParOf" srcId="{04B1998B-4506-4D72-9982-BCA4550A2CC6}" destId="{32C31E7C-9101-44B4-B99A-93A6B54C62FE}" srcOrd="4" destOrd="0" presId="urn:microsoft.com/office/officeart/2008/layout/PictureStrips"/>
    <dgm:cxn modelId="{8B827821-0A6C-4EDC-BFC7-D7A08EEB9B3A}" type="presParOf" srcId="{32C31E7C-9101-44B4-B99A-93A6B54C62FE}" destId="{7FFF09B1-6414-46E4-A0F0-5B45081BA29A}" srcOrd="0" destOrd="0" presId="urn:microsoft.com/office/officeart/2008/layout/PictureStrips"/>
    <dgm:cxn modelId="{D2ED2C4C-6CED-4359-8EF7-E95C89AB8302}" type="presParOf" srcId="{32C31E7C-9101-44B4-B99A-93A6B54C62FE}" destId="{9AF6FAE4-53F6-4165-90C3-16FBF255AC59}"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2E83EB6-257A-0D43-875C-7DB135A7F02A}" type="doc">
      <dgm:prSet loTypeId="urn:microsoft.com/office/officeart/2005/8/layout/chevron2" loCatId="process" qsTypeId="urn:microsoft.com/office/officeart/2005/8/quickstyle/simple1#3" qsCatId="simple" csTypeId="urn:microsoft.com/office/officeart/2005/8/colors/accent1_2#3" csCatId="accent1" phldr="1"/>
      <dgm:spPr/>
      <dgm:t>
        <a:bodyPr/>
        <a:lstStyle/>
        <a:p>
          <a:endParaRPr lang="en-GB"/>
        </a:p>
      </dgm:t>
    </dgm:pt>
    <dgm:pt modelId="{3D6928CE-9053-F743-8217-C79C8CAB1A9E}">
      <dgm:prSet/>
      <dgm:spPr/>
      <dgm:t>
        <a:bodyPr/>
        <a:lstStyle/>
        <a:p>
          <a:r>
            <a:rPr lang="en-GB" dirty="0"/>
            <a:t>Remember Year 2 is </a:t>
          </a:r>
          <a:r>
            <a:rPr lang="en-GB" i="1" dirty="0"/>
            <a:t>harder</a:t>
          </a:r>
          <a:r>
            <a:rPr lang="en-GB" dirty="0"/>
            <a:t> than  Year 1</a:t>
          </a:r>
        </a:p>
      </dgm:t>
    </dgm:pt>
    <dgm:pt modelId="{4278CA23-D6BC-EE40-AB4C-501056317164}" type="parTrans" cxnId="{E14C1D46-4ADE-5243-B300-5320424946CE}">
      <dgm:prSet/>
      <dgm:spPr/>
      <dgm:t>
        <a:bodyPr/>
        <a:lstStyle/>
        <a:p>
          <a:endParaRPr lang="en-GB"/>
        </a:p>
      </dgm:t>
    </dgm:pt>
    <dgm:pt modelId="{F6ED8A27-42BA-3A4C-950D-6BC841791FA5}" type="sibTrans" cxnId="{E14C1D46-4ADE-5243-B300-5320424946CE}">
      <dgm:prSet/>
      <dgm:spPr/>
      <dgm:t>
        <a:bodyPr/>
        <a:lstStyle/>
        <a:p>
          <a:endParaRPr lang="en-GB"/>
        </a:p>
      </dgm:t>
    </dgm:pt>
    <dgm:pt modelId="{686782F1-0B0B-5A49-BFE9-A8221CE90941}">
      <dgm:prSet/>
      <dgm:spPr/>
      <dgm:t>
        <a:bodyPr/>
        <a:lstStyle/>
        <a:p>
          <a:r>
            <a:rPr lang="en-GB"/>
            <a:t>Ask for advice from teachers in areas of uncertainty and about how to achieve the next grade up (within and outside lessons as you go through the course</a:t>
          </a:r>
        </a:p>
      </dgm:t>
    </dgm:pt>
    <dgm:pt modelId="{A5942A34-C527-1D41-BEFB-C49C37D260E0}" type="parTrans" cxnId="{493D34D3-AC55-DF42-BA5A-D3D04BB949FD}">
      <dgm:prSet/>
      <dgm:spPr/>
      <dgm:t>
        <a:bodyPr/>
        <a:lstStyle/>
        <a:p>
          <a:endParaRPr lang="en-GB"/>
        </a:p>
      </dgm:t>
    </dgm:pt>
    <dgm:pt modelId="{DF3CB07A-DB8E-A246-B33E-866767EC1CBC}" type="sibTrans" cxnId="{493D34D3-AC55-DF42-BA5A-D3D04BB949FD}">
      <dgm:prSet/>
      <dgm:spPr/>
      <dgm:t>
        <a:bodyPr/>
        <a:lstStyle/>
        <a:p>
          <a:endParaRPr lang="en-GB"/>
        </a:p>
      </dgm:t>
    </dgm:pt>
    <dgm:pt modelId="{80CF6457-951B-4747-A5A4-C3430961A931}">
      <dgm:prSet/>
      <dgm:spPr/>
      <dgm:t>
        <a:bodyPr/>
        <a:lstStyle/>
        <a:p>
          <a:r>
            <a:rPr lang="en-GB"/>
            <a:t>Use the exam specification as a checklist, Checking their revision against these or PLCs</a:t>
          </a:r>
        </a:p>
      </dgm:t>
    </dgm:pt>
    <dgm:pt modelId="{15FF5C77-1877-CB4F-8CB4-3B888092613C}" type="parTrans" cxnId="{AAA7C4F8-8904-8740-A5A1-FA9FBCD0C7B5}">
      <dgm:prSet/>
      <dgm:spPr/>
      <dgm:t>
        <a:bodyPr/>
        <a:lstStyle/>
        <a:p>
          <a:endParaRPr lang="en-GB"/>
        </a:p>
      </dgm:t>
    </dgm:pt>
    <dgm:pt modelId="{DC49D3B6-80A0-1A42-8B7F-E8F52214EA7B}" type="sibTrans" cxnId="{AAA7C4F8-8904-8740-A5A1-FA9FBCD0C7B5}">
      <dgm:prSet/>
      <dgm:spPr/>
      <dgm:t>
        <a:bodyPr/>
        <a:lstStyle/>
        <a:p>
          <a:endParaRPr lang="en-GB"/>
        </a:p>
      </dgm:t>
    </dgm:pt>
    <dgm:pt modelId="{FBB2ADC0-B4BA-794B-B313-64DCE1D53348}">
      <dgm:prSet/>
      <dgm:spPr/>
      <dgm:t>
        <a:bodyPr/>
        <a:lstStyle/>
        <a:p>
          <a:r>
            <a:rPr lang="en-GB"/>
            <a:t>Review lesson content afterwards, complete topic past paper questions and read ahead for the next</a:t>
          </a:r>
        </a:p>
      </dgm:t>
    </dgm:pt>
    <dgm:pt modelId="{0AAB387F-A826-A94C-8B17-FB79AFD9CF47}" type="parTrans" cxnId="{82DA1312-1090-0F4B-AAA8-0DDCF3682621}">
      <dgm:prSet/>
      <dgm:spPr/>
      <dgm:t>
        <a:bodyPr/>
        <a:lstStyle/>
        <a:p>
          <a:endParaRPr lang="en-GB"/>
        </a:p>
      </dgm:t>
    </dgm:pt>
    <dgm:pt modelId="{9EA3518B-B05B-7942-8C04-4D3725400559}" type="sibTrans" cxnId="{82DA1312-1090-0F4B-AAA8-0DDCF3682621}">
      <dgm:prSet/>
      <dgm:spPr/>
      <dgm:t>
        <a:bodyPr/>
        <a:lstStyle/>
        <a:p>
          <a:endParaRPr lang="en-GB"/>
        </a:p>
      </dgm:t>
    </dgm:pt>
    <dgm:pt modelId="{DC8EC22E-2FC1-1B4B-984D-5E3674E37FE3}">
      <dgm:prSet/>
      <dgm:spPr/>
      <dgm:t>
        <a:bodyPr/>
        <a:lstStyle/>
        <a:p>
          <a:r>
            <a:rPr lang="en-GB" dirty="0"/>
            <a:t>Mobile free school. At home, use distraction blocker apps –self/parental control.</a:t>
          </a:r>
        </a:p>
      </dgm:t>
    </dgm:pt>
    <dgm:pt modelId="{669FE8C9-FAB9-0846-9E0E-8111B813D4E0}" type="parTrans" cxnId="{2B66B065-B8AB-4D4B-884C-052A723237B1}">
      <dgm:prSet/>
      <dgm:spPr/>
      <dgm:t>
        <a:bodyPr/>
        <a:lstStyle/>
        <a:p>
          <a:endParaRPr lang="en-GB"/>
        </a:p>
      </dgm:t>
    </dgm:pt>
    <dgm:pt modelId="{801577B2-3C9A-D848-8EAA-68F2C49107C7}" type="sibTrans" cxnId="{2B66B065-B8AB-4D4B-884C-052A723237B1}">
      <dgm:prSet/>
      <dgm:spPr/>
      <dgm:t>
        <a:bodyPr/>
        <a:lstStyle/>
        <a:p>
          <a:endParaRPr lang="en-GB"/>
        </a:p>
      </dgm:t>
    </dgm:pt>
    <dgm:pt modelId="{55718380-84AF-D944-BBCA-95A901AD4477}" type="pres">
      <dgm:prSet presAssocID="{B2E83EB6-257A-0D43-875C-7DB135A7F02A}" presName="linearFlow" presStyleCnt="0">
        <dgm:presLayoutVars>
          <dgm:dir/>
          <dgm:animLvl val="lvl"/>
          <dgm:resizeHandles val="exact"/>
        </dgm:presLayoutVars>
      </dgm:prSet>
      <dgm:spPr/>
    </dgm:pt>
    <dgm:pt modelId="{680C4E24-2CD8-5F47-9857-5E4569838665}" type="pres">
      <dgm:prSet presAssocID="{3D6928CE-9053-F743-8217-C79C8CAB1A9E}" presName="composite" presStyleCnt="0"/>
      <dgm:spPr/>
    </dgm:pt>
    <dgm:pt modelId="{0309D8F7-6C55-E449-AD6A-8E0D0FD780BD}" type="pres">
      <dgm:prSet presAssocID="{3D6928CE-9053-F743-8217-C79C8CAB1A9E}" presName="parentText" presStyleLbl="alignNode1" presStyleIdx="0" presStyleCnt="1">
        <dgm:presLayoutVars>
          <dgm:chMax val="1"/>
          <dgm:bulletEnabled val="1"/>
        </dgm:presLayoutVars>
      </dgm:prSet>
      <dgm:spPr/>
    </dgm:pt>
    <dgm:pt modelId="{85BF6B2A-382C-3542-82AE-5DA818FFAF1C}" type="pres">
      <dgm:prSet presAssocID="{3D6928CE-9053-F743-8217-C79C8CAB1A9E}" presName="descendantText" presStyleLbl="alignAcc1" presStyleIdx="0" presStyleCnt="1">
        <dgm:presLayoutVars>
          <dgm:bulletEnabled val="1"/>
        </dgm:presLayoutVars>
      </dgm:prSet>
      <dgm:spPr/>
    </dgm:pt>
  </dgm:ptLst>
  <dgm:cxnLst>
    <dgm:cxn modelId="{82DA1312-1090-0F4B-AAA8-0DDCF3682621}" srcId="{3D6928CE-9053-F743-8217-C79C8CAB1A9E}" destId="{FBB2ADC0-B4BA-794B-B313-64DCE1D53348}" srcOrd="2" destOrd="0" parTransId="{0AAB387F-A826-A94C-8B17-FB79AFD9CF47}" sibTransId="{9EA3518B-B05B-7942-8C04-4D3725400559}"/>
    <dgm:cxn modelId="{C95B4A3B-9523-D749-8E1A-C8C22E23B183}" type="presOf" srcId="{DC8EC22E-2FC1-1B4B-984D-5E3674E37FE3}" destId="{85BF6B2A-382C-3542-82AE-5DA818FFAF1C}" srcOrd="0" destOrd="3" presId="urn:microsoft.com/office/officeart/2005/8/layout/chevron2"/>
    <dgm:cxn modelId="{83CF1E63-7147-E549-98C0-1FE4B1FB2AE1}" type="presOf" srcId="{686782F1-0B0B-5A49-BFE9-A8221CE90941}" destId="{85BF6B2A-382C-3542-82AE-5DA818FFAF1C}" srcOrd="0" destOrd="0" presId="urn:microsoft.com/office/officeart/2005/8/layout/chevron2"/>
    <dgm:cxn modelId="{2B66B065-B8AB-4D4B-884C-052A723237B1}" srcId="{3D6928CE-9053-F743-8217-C79C8CAB1A9E}" destId="{DC8EC22E-2FC1-1B4B-984D-5E3674E37FE3}" srcOrd="3" destOrd="0" parTransId="{669FE8C9-FAB9-0846-9E0E-8111B813D4E0}" sibTransId="{801577B2-3C9A-D848-8EAA-68F2C49107C7}"/>
    <dgm:cxn modelId="{E14C1D46-4ADE-5243-B300-5320424946CE}" srcId="{B2E83EB6-257A-0D43-875C-7DB135A7F02A}" destId="{3D6928CE-9053-F743-8217-C79C8CAB1A9E}" srcOrd="0" destOrd="0" parTransId="{4278CA23-D6BC-EE40-AB4C-501056317164}" sibTransId="{F6ED8A27-42BA-3A4C-950D-6BC841791FA5}"/>
    <dgm:cxn modelId="{78AB4F55-0D22-A046-BC93-96F0DFEA1E7F}" type="presOf" srcId="{3D6928CE-9053-F743-8217-C79C8CAB1A9E}" destId="{0309D8F7-6C55-E449-AD6A-8E0D0FD780BD}" srcOrd="0" destOrd="0" presId="urn:microsoft.com/office/officeart/2005/8/layout/chevron2"/>
    <dgm:cxn modelId="{87EB778A-E10F-294F-A8CA-ED17040E93F2}" type="presOf" srcId="{B2E83EB6-257A-0D43-875C-7DB135A7F02A}" destId="{55718380-84AF-D944-BBCA-95A901AD4477}" srcOrd="0" destOrd="0" presId="urn:microsoft.com/office/officeart/2005/8/layout/chevron2"/>
    <dgm:cxn modelId="{EAEE62C9-69B7-1E4F-83D5-1FDA238BB3DB}" type="presOf" srcId="{80CF6457-951B-4747-A5A4-C3430961A931}" destId="{85BF6B2A-382C-3542-82AE-5DA818FFAF1C}" srcOrd="0" destOrd="1" presId="urn:microsoft.com/office/officeart/2005/8/layout/chevron2"/>
    <dgm:cxn modelId="{493D34D3-AC55-DF42-BA5A-D3D04BB949FD}" srcId="{3D6928CE-9053-F743-8217-C79C8CAB1A9E}" destId="{686782F1-0B0B-5A49-BFE9-A8221CE90941}" srcOrd="0" destOrd="0" parTransId="{A5942A34-C527-1D41-BEFB-C49C37D260E0}" sibTransId="{DF3CB07A-DB8E-A246-B33E-866767EC1CBC}"/>
    <dgm:cxn modelId="{42C035F1-4822-C24B-8D09-A11591D0D55B}" type="presOf" srcId="{FBB2ADC0-B4BA-794B-B313-64DCE1D53348}" destId="{85BF6B2A-382C-3542-82AE-5DA818FFAF1C}" srcOrd="0" destOrd="2" presId="urn:microsoft.com/office/officeart/2005/8/layout/chevron2"/>
    <dgm:cxn modelId="{AAA7C4F8-8904-8740-A5A1-FA9FBCD0C7B5}" srcId="{3D6928CE-9053-F743-8217-C79C8CAB1A9E}" destId="{80CF6457-951B-4747-A5A4-C3430961A931}" srcOrd="1" destOrd="0" parTransId="{15FF5C77-1877-CB4F-8CB4-3B888092613C}" sibTransId="{DC49D3B6-80A0-1A42-8B7F-E8F52214EA7B}"/>
    <dgm:cxn modelId="{A373F627-FB1A-7043-9B67-5ED294481971}" type="presParOf" srcId="{55718380-84AF-D944-BBCA-95A901AD4477}" destId="{680C4E24-2CD8-5F47-9857-5E4569838665}" srcOrd="0" destOrd="0" presId="urn:microsoft.com/office/officeart/2005/8/layout/chevron2"/>
    <dgm:cxn modelId="{0A624F7D-E0BF-254E-A89E-25F9BA3547E1}" type="presParOf" srcId="{680C4E24-2CD8-5F47-9857-5E4569838665}" destId="{0309D8F7-6C55-E449-AD6A-8E0D0FD780BD}" srcOrd="0" destOrd="0" presId="urn:microsoft.com/office/officeart/2005/8/layout/chevron2"/>
    <dgm:cxn modelId="{7B4AD712-0478-7D42-90C1-63718EDB9788}" type="presParOf" srcId="{680C4E24-2CD8-5F47-9857-5E4569838665}" destId="{85BF6B2A-382C-3542-82AE-5DA818FFAF1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0E16D6E-B2E1-434B-A1D3-730749BF888C}" type="doc">
      <dgm:prSet loTypeId="urn:microsoft.com/office/officeart/2018/2/layout/IconCircleList" loCatId="icon" qsTypeId="urn:microsoft.com/office/officeart/2005/8/quickstyle/simple1#4" qsCatId="simple" csTypeId="urn:microsoft.com/office/officeart/2005/8/colors/accent1_2#4" csCatId="accent1" phldr="1"/>
      <dgm:spPr/>
      <dgm:t>
        <a:bodyPr/>
        <a:lstStyle/>
        <a:p>
          <a:endParaRPr lang="en-US"/>
        </a:p>
      </dgm:t>
    </dgm:pt>
    <dgm:pt modelId="{0F49D018-102E-45D3-BBDF-C5A4C6B461B8}">
      <dgm:prSet/>
      <dgm:spPr/>
      <dgm:t>
        <a:bodyPr/>
        <a:lstStyle/>
        <a:p>
          <a:pPr>
            <a:lnSpc>
              <a:spcPct val="100000"/>
            </a:lnSpc>
          </a:pPr>
          <a:r>
            <a:rPr lang="en-GB" dirty="0">
              <a:solidFill>
                <a:schemeClr val="bg1"/>
              </a:solidFill>
            </a:rPr>
            <a:t>Take personal responsibility for progress</a:t>
          </a:r>
          <a:endParaRPr lang="en-US" dirty="0">
            <a:solidFill>
              <a:schemeClr val="bg1"/>
            </a:solidFill>
          </a:endParaRPr>
        </a:p>
      </dgm:t>
    </dgm:pt>
    <dgm:pt modelId="{09E680FE-F666-4482-9874-97486A8F781C}" type="parTrans" cxnId="{D07815AB-93FE-474D-8792-36D314728854}">
      <dgm:prSet/>
      <dgm:spPr/>
      <dgm:t>
        <a:bodyPr/>
        <a:lstStyle/>
        <a:p>
          <a:endParaRPr lang="en-US"/>
        </a:p>
      </dgm:t>
    </dgm:pt>
    <dgm:pt modelId="{8F955EDB-0920-4A40-B012-F626F6E86107}" type="sibTrans" cxnId="{D07815AB-93FE-474D-8792-36D314728854}">
      <dgm:prSet/>
      <dgm:spPr/>
      <dgm:t>
        <a:bodyPr/>
        <a:lstStyle/>
        <a:p>
          <a:pPr>
            <a:lnSpc>
              <a:spcPct val="100000"/>
            </a:lnSpc>
          </a:pPr>
          <a:endParaRPr lang="en-US"/>
        </a:p>
      </dgm:t>
    </dgm:pt>
    <dgm:pt modelId="{E01F33A7-7692-41DC-9F62-75BC122D1632}">
      <dgm:prSet/>
      <dgm:spPr/>
      <dgm:t>
        <a:bodyPr/>
        <a:lstStyle/>
        <a:p>
          <a:pPr>
            <a:lnSpc>
              <a:spcPct val="100000"/>
            </a:lnSpc>
          </a:pPr>
          <a:r>
            <a:rPr lang="en-GB" dirty="0">
              <a:solidFill>
                <a:schemeClr val="bg1"/>
              </a:solidFill>
            </a:rPr>
            <a:t>Universities want people who have a real interest in studying the subject and can show evidence of this.</a:t>
          </a:r>
          <a:endParaRPr lang="en-US" dirty="0">
            <a:solidFill>
              <a:schemeClr val="bg1"/>
            </a:solidFill>
          </a:endParaRPr>
        </a:p>
      </dgm:t>
    </dgm:pt>
    <dgm:pt modelId="{B8C71C07-E077-47B7-89FE-9DAAE384284C}" type="parTrans" cxnId="{044B0134-952C-4B74-B86C-632807EFD063}">
      <dgm:prSet/>
      <dgm:spPr/>
      <dgm:t>
        <a:bodyPr/>
        <a:lstStyle/>
        <a:p>
          <a:endParaRPr lang="en-US"/>
        </a:p>
      </dgm:t>
    </dgm:pt>
    <dgm:pt modelId="{B36BFC2C-414D-4285-A900-DFAEA67A134C}" type="sibTrans" cxnId="{044B0134-952C-4B74-B86C-632807EFD063}">
      <dgm:prSet/>
      <dgm:spPr/>
      <dgm:t>
        <a:bodyPr/>
        <a:lstStyle/>
        <a:p>
          <a:pPr>
            <a:lnSpc>
              <a:spcPct val="100000"/>
            </a:lnSpc>
          </a:pPr>
          <a:endParaRPr lang="en-US"/>
        </a:p>
      </dgm:t>
    </dgm:pt>
    <dgm:pt modelId="{3A0589B0-A5B0-4556-8293-3A92B4D13740}">
      <dgm:prSet/>
      <dgm:spPr/>
      <dgm:t>
        <a:bodyPr/>
        <a:lstStyle/>
        <a:p>
          <a:pPr>
            <a:lnSpc>
              <a:spcPct val="100000"/>
            </a:lnSpc>
          </a:pPr>
          <a:r>
            <a:rPr lang="en-GB" dirty="0">
              <a:solidFill>
                <a:schemeClr val="bg1"/>
              </a:solidFill>
            </a:rPr>
            <a:t>Productive use of the different study spaces</a:t>
          </a:r>
          <a:endParaRPr lang="en-US" dirty="0">
            <a:solidFill>
              <a:schemeClr val="bg1"/>
            </a:solidFill>
          </a:endParaRPr>
        </a:p>
      </dgm:t>
    </dgm:pt>
    <dgm:pt modelId="{DE7FACF7-6271-4050-A61C-A8E905EB2888}" type="parTrans" cxnId="{435518CB-0A84-4494-A77B-4120831C120C}">
      <dgm:prSet/>
      <dgm:spPr/>
      <dgm:t>
        <a:bodyPr/>
        <a:lstStyle/>
        <a:p>
          <a:endParaRPr lang="en-US"/>
        </a:p>
      </dgm:t>
    </dgm:pt>
    <dgm:pt modelId="{58191F23-3AAA-49BD-B5FC-3A867361486B}" type="sibTrans" cxnId="{435518CB-0A84-4494-A77B-4120831C120C}">
      <dgm:prSet/>
      <dgm:spPr/>
      <dgm:t>
        <a:bodyPr/>
        <a:lstStyle/>
        <a:p>
          <a:pPr>
            <a:lnSpc>
              <a:spcPct val="100000"/>
            </a:lnSpc>
          </a:pPr>
          <a:endParaRPr lang="en-US"/>
        </a:p>
      </dgm:t>
    </dgm:pt>
    <dgm:pt modelId="{B8D1D93C-A1B3-4C79-9065-9F6B8838233B}">
      <dgm:prSet/>
      <dgm:spPr/>
      <dgm:t>
        <a:bodyPr/>
        <a:lstStyle/>
        <a:p>
          <a:pPr>
            <a:lnSpc>
              <a:spcPct val="100000"/>
            </a:lnSpc>
          </a:pPr>
          <a:r>
            <a:rPr lang="en-GB" b="1" dirty="0">
              <a:solidFill>
                <a:schemeClr val="bg1"/>
              </a:solidFill>
            </a:rPr>
            <a:t>Think</a:t>
          </a:r>
          <a:r>
            <a:rPr lang="en-GB" dirty="0">
              <a:solidFill>
                <a:schemeClr val="bg1"/>
              </a:solidFill>
            </a:rPr>
            <a:t> about what achieves an A*</a:t>
          </a:r>
          <a:endParaRPr lang="en-US" dirty="0">
            <a:solidFill>
              <a:schemeClr val="bg1"/>
            </a:solidFill>
          </a:endParaRPr>
        </a:p>
      </dgm:t>
    </dgm:pt>
    <dgm:pt modelId="{25574F9F-F310-47B8-A2BF-385F9710488D}" type="parTrans" cxnId="{BDFC1C42-BF32-490D-B939-92AC4A61EE6E}">
      <dgm:prSet/>
      <dgm:spPr/>
      <dgm:t>
        <a:bodyPr/>
        <a:lstStyle/>
        <a:p>
          <a:endParaRPr lang="en-US"/>
        </a:p>
      </dgm:t>
    </dgm:pt>
    <dgm:pt modelId="{432C0AF5-AD65-4702-A1C9-07D89510CC0F}" type="sibTrans" cxnId="{BDFC1C42-BF32-490D-B939-92AC4A61EE6E}">
      <dgm:prSet/>
      <dgm:spPr/>
      <dgm:t>
        <a:bodyPr/>
        <a:lstStyle/>
        <a:p>
          <a:endParaRPr lang="en-US"/>
        </a:p>
      </dgm:t>
    </dgm:pt>
    <dgm:pt modelId="{3838D22B-D6CC-4589-B5A4-429D598A1122}" type="pres">
      <dgm:prSet presAssocID="{50E16D6E-B2E1-434B-A1D3-730749BF888C}" presName="root" presStyleCnt="0">
        <dgm:presLayoutVars>
          <dgm:dir/>
          <dgm:resizeHandles val="exact"/>
        </dgm:presLayoutVars>
      </dgm:prSet>
      <dgm:spPr/>
    </dgm:pt>
    <dgm:pt modelId="{90837D1C-B487-4979-9D29-E604F895593B}" type="pres">
      <dgm:prSet presAssocID="{50E16D6E-B2E1-434B-A1D3-730749BF888C}" presName="container" presStyleCnt="0">
        <dgm:presLayoutVars>
          <dgm:dir/>
          <dgm:resizeHandles val="exact"/>
        </dgm:presLayoutVars>
      </dgm:prSet>
      <dgm:spPr/>
    </dgm:pt>
    <dgm:pt modelId="{AB08AD37-015F-4258-9333-2C377FF4CB82}" type="pres">
      <dgm:prSet presAssocID="{0F49D018-102E-45D3-BBDF-C5A4C6B461B8}" presName="compNode" presStyleCnt="0"/>
      <dgm:spPr/>
    </dgm:pt>
    <dgm:pt modelId="{40CE6D77-E430-440C-8017-8342CB4A1525}" type="pres">
      <dgm:prSet presAssocID="{0F49D018-102E-45D3-BBDF-C5A4C6B461B8}" presName="iconBgRect" presStyleLbl="bgShp" presStyleIdx="0" presStyleCnt="4"/>
      <dgm:spPr/>
    </dgm:pt>
    <dgm:pt modelId="{1AFE39CE-E825-425B-9393-D2BCF6D8F474}" type="pres">
      <dgm:prSet presAssocID="{0F49D018-102E-45D3-BBDF-C5A4C6B461B8}" presName="iconRect" presStyleLbl="node1" presStyleIdx="0" presStyleCnt="4"/>
      <dgm:spPr>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List"/>
        </a:ext>
      </dgm:extLst>
    </dgm:pt>
    <dgm:pt modelId="{61A7FDD1-C381-4982-8201-5B63F0F72CF3}" type="pres">
      <dgm:prSet presAssocID="{0F49D018-102E-45D3-BBDF-C5A4C6B461B8}" presName="spaceRect" presStyleCnt="0"/>
      <dgm:spPr/>
    </dgm:pt>
    <dgm:pt modelId="{D4403697-2DF1-4DBC-957E-B6A19256C69C}" type="pres">
      <dgm:prSet presAssocID="{0F49D018-102E-45D3-BBDF-C5A4C6B461B8}" presName="textRect" presStyleLbl="revTx" presStyleIdx="0" presStyleCnt="4">
        <dgm:presLayoutVars>
          <dgm:chMax val="1"/>
          <dgm:chPref val="1"/>
        </dgm:presLayoutVars>
      </dgm:prSet>
      <dgm:spPr/>
    </dgm:pt>
    <dgm:pt modelId="{484855FB-95F2-45D4-B197-3D1497A8E99A}" type="pres">
      <dgm:prSet presAssocID="{8F955EDB-0920-4A40-B012-F626F6E86107}" presName="sibTrans" presStyleLbl="sibTrans2D1" presStyleIdx="0" presStyleCnt="0"/>
      <dgm:spPr/>
    </dgm:pt>
    <dgm:pt modelId="{51403F2A-F201-4AF9-A928-403BB4189069}" type="pres">
      <dgm:prSet presAssocID="{E01F33A7-7692-41DC-9F62-75BC122D1632}" presName="compNode" presStyleCnt="0"/>
      <dgm:spPr/>
    </dgm:pt>
    <dgm:pt modelId="{1B2843C2-28DB-4583-831E-D47AD4B498D2}" type="pres">
      <dgm:prSet presAssocID="{E01F33A7-7692-41DC-9F62-75BC122D1632}" presName="iconBgRect" presStyleLbl="bgShp" presStyleIdx="1" presStyleCnt="4"/>
      <dgm:spPr/>
    </dgm:pt>
    <dgm:pt modelId="{C725679C-BD31-49FC-9FFA-ABA0A1BEF545}" type="pres">
      <dgm:prSet presAssocID="{E01F33A7-7692-41DC-9F62-75BC122D1632}" presName="iconRect" presStyleLbl="node1" presStyleIdx="1" presStyleCnt="4"/>
      <dgm:spPr>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2D6CF3C3-4496-49DC-860D-CA5A7748853E}" type="pres">
      <dgm:prSet presAssocID="{E01F33A7-7692-41DC-9F62-75BC122D1632}" presName="spaceRect" presStyleCnt="0"/>
      <dgm:spPr/>
    </dgm:pt>
    <dgm:pt modelId="{43F62BDC-E714-4A2E-A134-B262BC8992FD}" type="pres">
      <dgm:prSet presAssocID="{E01F33A7-7692-41DC-9F62-75BC122D1632}" presName="textRect" presStyleLbl="revTx" presStyleIdx="1" presStyleCnt="4">
        <dgm:presLayoutVars>
          <dgm:chMax val="1"/>
          <dgm:chPref val="1"/>
        </dgm:presLayoutVars>
      </dgm:prSet>
      <dgm:spPr/>
    </dgm:pt>
    <dgm:pt modelId="{6BC27935-97C1-41F4-9D31-4980EA273A14}" type="pres">
      <dgm:prSet presAssocID="{B36BFC2C-414D-4285-A900-DFAEA67A134C}" presName="sibTrans" presStyleLbl="sibTrans2D1" presStyleIdx="0" presStyleCnt="0"/>
      <dgm:spPr/>
    </dgm:pt>
    <dgm:pt modelId="{C2B50228-9987-47B9-AC60-C44613B77F18}" type="pres">
      <dgm:prSet presAssocID="{3A0589B0-A5B0-4556-8293-3A92B4D13740}" presName="compNode" presStyleCnt="0"/>
      <dgm:spPr/>
    </dgm:pt>
    <dgm:pt modelId="{14624C77-FD0E-487A-BB4C-70185483E012}" type="pres">
      <dgm:prSet presAssocID="{3A0589B0-A5B0-4556-8293-3A92B4D13740}" presName="iconBgRect" presStyleLbl="bgShp" presStyleIdx="2" presStyleCnt="4"/>
      <dgm:spPr/>
    </dgm:pt>
    <dgm:pt modelId="{EDB50620-B729-41B0-BAC7-99F1DAC4D985}" type="pres">
      <dgm:prSet presAssocID="{3A0589B0-A5B0-4556-8293-3A92B4D13740}" presName="iconRect" presStyleLbl="node1" presStyleIdx="2" presStyleCnt="4"/>
      <dgm:spPr>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ead with Gears"/>
        </a:ext>
      </dgm:extLst>
    </dgm:pt>
    <dgm:pt modelId="{EC19A94A-999F-4573-86BC-FC0EEDBE2466}" type="pres">
      <dgm:prSet presAssocID="{3A0589B0-A5B0-4556-8293-3A92B4D13740}" presName="spaceRect" presStyleCnt="0"/>
      <dgm:spPr/>
    </dgm:pt>
    <dgm:pt modelId="{C6C6DA95-07B2-4F9D-9AC4-ACB4653315F9}" type="pres">
      <dgm:prSet presAssocID="{3A0589B0-A5B0-4556-8293-3A92B4D13740}" presName="textRect" presStyleLbl="revTx" presStyleIdx="2" presStyleCnt="4">
        <dgm:presLayoutVars>
          <dgm:chMax val="1"/>
          <dgm:chPref val="1"/>
        </dgm:presLayoutVars>
      </dgm:prSet>
      <dgm:spPr/>
    </dgm:pt>
    <dgm:pt modelId="{71144EED-D299-48BE-A98C-B8229AB4A960}" type="pres">
      <dgm:prSet presAssocID="{58191F23-3AAA-49BD-B5FC-3A867361486B}" presName="sibTrans" presStyleLbl="sibTrans2D1" presStyleIdx="0" presStyleCnt="0"/>
      <dgm:spPr/>
    </dgm:pt>
    <dgm:pt modelId="{FEBFD2B2-5152-4F6F-9C1E-A5BDE97BF142}" type="pres">
      <dgm:prSet presAssocID="{B8D1D93C-A1B3-4C79-9065-9F6B8838233B}" presName="compNode" presStyleCnt="0"/>
      <dgm:spPr/>
    </dgm:pt>
    <dgm:pt modelId="{F8DBC928-DC5D-408B-9CAD-1EF95F850858}" type="pres">
      <dgm:prSet presAssocID="{B8D1D93C-A1B3-4C79-9065-9F6B8838233B}" presName="iconBgRect" presStyleLbl="bgShp" presStyleIdx="3" presStyleCnt="4"/>
      <dgm:spPr/>
    </dgm:pt>
    <dgm:pt modelId="{49C4DC7F-F740-41E4-BF51-094A222EA849}" type="pres">
      <dgm:prSet presAssocID="{B8D1D93C-A1B3-4C79-9065-9F6B8838233B}" presName="iconRect" presStyleLbl="node1" presStyleIdx="3" presStyleCnt="4"/>
      <dgm:spPr>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erson with Idea"/>
        </a:ext>
      </dgm:extLst>
    </dgm:pt>
    <dgm:pt modelId="{D8ABB4E9-C1ED-4AD8-9CCB-455B177D7508}" type="pres">
      <dgm:prSet presAssocID="{B8D1D93C-A1B3-4C79-9065-9F6B8838233B}" presName="spaceRect" presStyleCnt="0"/>
      <dgm:spPr/>
    </dgm:pt>
    <dgm:pt modelId="{0BB1DE4F-CB7A-4F2C-B489-7B8912F9324B}" type="pres">
      <dgm:prSet presAssocID="{B8D1D93C-A1B3-4C79-9065-9F6B8838233B}" presName="textRect" presStyleLbl="revTx" presStyleIdx="3" presStyleCnt="4">
        <dgm:presLayoutVars>
          <dgm:chMax val="1"/>
          <dgm:chPref val="1"/>
        </dgm:presLayoutVars>
      </dgm:prSet>
      <dgm:spPr/>
    </dgm:pt>
  </dgm:ptLst>
  <dgm:cxnLst>
    <dgm:cxn modelId="{1E20602C-CB85-0A49-A954-41BC23416AD2}" type="presOf" srcId="{B36BFC2C-414D-4285-A900-DFAEA67A134C}" destId="{6BC27935-97C1-41F4-9D31-4980EA273A14}" srcOrd="0" destOrd="0" presId="urn:microsoft.com/office/officeart/2018/2/layout/IconCircleList"/>
    <dgm:cxn modelId="{044B0134-952C-4B74-B86C-632807EFD063}" srcId="{50E16D6E-B2E1-434B-A1D3-730749BF888C}" destId="{E01F33A7-7692-41DC-9F62-75BC122D1632}" srcOrd="1" destOrd="0" parTransId="{B8C71C07-E077-47B7-89FE-9DAAE384284C}" sibTransId="{B36BFC2C-414D-4285-A900-DFAEA67A134C}"/>
    <dgm:cxn modelId="{BDFC1C42-BF32-490D-B939-92AC4A61EE6E}" srcId="{50E16D6E-B2E1-434B-A1D3-730749BF888C}" destId="{B8D1D93C-A1B3-4C79-9065-9F6B8838233B}" srcOrd="3" destOrd="0" parTransId="{25574F9F-F310-47B8-A2BF-385F9710488D}" sibTransId="{432C0AF5-AD65-4702-A1C9-07D89510CC0F}"/>
    <dgm:cxn modelId="{184A2A46-51F0-E74D-8C5A-028CD599BF29}" type="presOf" srcId="{58191F23-3AAA-49BD-B5FC-3A867361486B}" destId="{71144EED-D299-48BE-A98C-B8229AB4A960}" srcOrd="0" destOrd="0" presId="urn:microsoft.com/office/officeart/2018/2/layout/IconCircleList"/>
    <dgm:cxn modelId="{EF43C568-AD63-654D-A0B8-1D2D8AB80A34}" type="presOf" srcId="{E01F33A7-7692-41DC-9F62-75BC122D1632}" destId="{43F62BDC-E714-4A2E-A134-B262BC8992FD}" srcOrd="0" destOrd="0" presId="urn:microsoft.com/office/officeart/2018/2/layout/IconCircleList"/>
    <dgm:cxn modelId="{2AB9186D-782C-7E43-95EC-24D30D9B20CA}" type="presOf" srcId="{3A0589B0-A5B0-4556-8293-3A92B4D13740}" destId="{C6C6DA95-07B2-4F9D-9AC4-ACB4653315F9}" srcOrd="0" destOrd="0" presId="urn:microsoft.com/office/officeart/2018/2/layout/IconCircleList"/>
    <dgm:cxn modelId="{D07815AB-93FE-474D-8792-36D314728854}" srcId="{50E16D6E-B2E1-434B-A1D3-730749BF888C}" destId="{0F49D018-102E-45D3-BBDF-C5A4C6B461B8}" srcOrd="0" destOrd="0" parTransId="{09E680FE-F666-4482-9874-97486A8F781C}" sibTransId="{8F955EDB-0920-4A40-B012-F626F6E86107}"/>
    <dgm:cxn modelId="{D22B97BF-92B3-6244-86C1-87B586619C5A}" type="presOf" srcId="{50E16D6E-B2E1-434B-A1D3-730749BF888C}" destId="{3838D22B-D6CC-4589-B5A4-429D598A1122}" srcOrd="0" destOrd="0" presId="urn:microsoft.com/office/officeart/2018/2/layout/IconCircleList"/>
    <dgm:cxn modelId="{435518CB-0A84-4494-A77B-4120831C120C}" srcId="{50E16D6E-B2E1-434B-A1D3-730749BF888C}" destId="{3A0589B0-A5B0-4556-8293-3A92B4D13740}" srcOrd="2" destOrd="0" parTransId="{DE7FACF7-6271-4050-A61C-A8E905EB2888}" sibTransId="{58191F23-3AAA-49BD-B5FC-3A867361486B}"/>
    <dgm:cxn modelId="{0AD6ADCE-FBD7-FC48-8C7F-52507168F0F7}" type="presOf" srcId="{B8D1D93C-A1B3-4C79-9065-9F6B8838233B}" destId="{0BB1DE4F-CB7A-4F2C-B489-7B8912F9324B}" srcOrd="0" destOrd="0" presId="urn:microsoft.com/office/officeart/2018/2/layout/IconCircleList"/>
    <dgm:cxn modelId="{7719CDD0-0E4C-5F4D-930D-D85F4D018F08}" type="presOf" srcId="{0F49D018-102E-45D3-BBDF-C5A4C6B461B8}" destId="{D4403697-2DF1-4DBC-957E-B6A19256C69C}" srcOrd="0" destOrd="0" presId="urn:microsoft.com/office/officeart/2018/2/layout/IconCircleList"/>
    <dgm:cxn modelId="{25904CF2-5B59-334E-9DD8-BB55BCF1E303}" type="presOf" srcId="{8F955EDB-0920-4A40-B012-F626F6E86107}" destId="{484855FB-95F2-45D4-B197-3D1497A8E99A}" srcOrd="0" destOrd="0" presId="urn:microsoft.com/office/officeart/2018/2/layout/IconCircleList"/>
    <dgm:cxn modelId="{3D9100AE-CBE0-4548-81A7-0D8603286451}" type="presParOf" srcId="{3838D22B-D6CC-4589-B5A4-429D598A1122}" destId="{90837D1C-B487-4979-9D29-E604F895593B}" srcOrd="0" destOrd="0" presId="urn:microsoft.com/office/officeart/2018/2/layout/IconCircleList"/>
    <dgm:cxn modelId="{B4823D61-02F7-E34B-86F0-C9D45ADC72B5}" type="presParOf" srcId="{90837D1C-B487-4979-9D29-E604F895593B}" destId="{AB08AD37-015F-4258-9333-2C377FF4CB82}" srcOrd="0" destOrd="0" presId="urn:microsoft.com/office/officeart/2018/2/layout/IconCircleList"/>
    <dgm:cxn modelId="{ED22137C-B1CF-9C4C-9A01-DAD66679B5C1}" type="presParOf" srcId="{AB08AD37-015F-4258-9333-2C377FF4CB82}" destId="{40CE6D77-E430-440C-8017-8342CB4A1525}" srcOrd="0" destOrd="0" presId="urn:microsoft.com/office/officeart/2018/2/layout/IconCircleList"/>
    <dgm:cxn modelId="{2504BF81-2D21-B342-A66D-A38A0E2D5FD7}" type="presParOf" srcId="{AB08AD37-015F-4258-9333-2C377FF4CB82}" destId="{1AFE39CE-E825-425B-9393-D2BCF6D8F474}" srcOrd="1" destOrd="0" presId="urn:microsoft.com/office/officeart/2018/2/layout/IconCircleList"/>
    <dgm:cxn modelId="{B5F491FB-C236-084F-B84C-1C4F394F4DEA}" type="presParOf" srcId="{AB08AD37-015F-4258-9333-2C377FF4CB82}" destId="{61A7FDD1-C381-4982-8201-5B63F0F72CF3}" srcOrd="2" destOrd="0" presId="urn:microsoft.com/office/officeart/2018/2/layout/IconCircleList"/>
    <dgm:cxn modelId="{C7C4CE54-A1F1-8741-80EE-1FD7DB15EEC4}" type="presParOf" srcId="{AB08AD37-015F-4258-9333-2C377FF4CB82}" destId="{D4403697-2DF1-4DBC-957E-B6A19256C69C}" srcOrd="3" destOrd="0" presId="urn:microsoft.com/office/officeart/2018/2/layout/IconCircleList"/>
    <dgm:cxn modelId="{2A8E9195-EB7A-E64F-8A37-71983617ABF6}" type="presParOf" srcId="{90837D1C-B487-4979-9D29-E604F895593B}" destId="{484855FB-95F2-45D4-B197-3D1497A8E99A}" srcOrd="1" destOrd="0" presId="urn:microsoft.com/office/officeart/2018/2/layout/IconCircleList"/>
    <dgm:cxn modelId="{FC6F6FE6-3B89-1E49-BC1B-A1A31D4D9B3F}" type="presParOf" srcId="{90837D1C-B487-4979-9D29-E604F895593B}" destId="{51403F2A-F201-4AF9-A928-403BB4189069}" srcOrd="2" destOrd="0" presId="urn:microsoft.com/office/officeart/2018/2/layout/IconCircleList"/>
    <dgm:cxn modelId="{874C22AA-39A4-5A4B-9FF2-BD3811E74747}" type="presParOf" srcId="{51403F2A-F201-4AF9-A928-403BB4189069}" destId="{1B2843C2-28DB-4583-831E-D47AD4B498D2}" srcOrd="0" destOrd="0" presId="urn:microsoft.com/office/officeart/2018/2/layout/IconCircleList"/>
    <dgm:cxn modelId="{020FE212-A815-3C41-B4E9-793024D91A37}" type="presParOf" srcId="{51403F2A-F201-4AF9-A928-403BB4189069}" destId="{C725679C-BD31-49FC-9FFA-ABA0A1BEF545}" srcOrd="1" destOrd="0" presId="urn:microsoft.com/office/officeart/2018/2/layout/IconCircleList"/>
    <dgm:cxn modelId="{923B3DE6-C1D9-6944-AEC5-9B24857DD1D5}" type="presParOf" srcId="{51403F2A-F201-4AF9-A928-403BB4189069}" destId="{2D6CF3C3-4496-49DC-860D-CA5A7748853E}" srcOrd="2" destOrd="0" presId="urn:microsoft.com/office/officeart/2018/2/layout/IconCircleList"/>
    <dgm:cxn modelId="{C6401D32-3BE1-4742-8189-122FC8EFEEF2}" type="presParOf" srcId="{51403F2A-F201-4AF9-A928-403BB4189069}" destId="{43F62BDC-E714-4A2E-A134-B262BC8992FD}" srcOrd="3" destOrd="0" presId="urn:microsoft.com/office/officeart/2018/2/layout/IconCircleList"/>
    <dgm:cxn modelId="{660F58C4-7892-CF44-ABF1-9A4F87534E03}" type="presParOf" srcId="{90837D1C-B487-4979-9D29-E604F895593B}" destId="{6BC27935-97C1-41F4-9D31-4980EA273A14}" srcOrd="3" destOrd="0" presId="urn:microsoft.com/office/officeart/2018/2/layout/IconCircleList"/>
    <dgm:cxn modelId="{28E09D62-1681-A842-AF68-B69B51885B39}" type="presParOf" srcId="{90837D1C-B487-4979-9D29-E604F895593B}" destId="{C2B50228-9987-47B9-AC60-C44613B77F18}" srcOrd="4" destOrd="0" presId="urn:microsoft.com/office/officeart/2018/2/layout/IconCircleList"/>
    <dgm:cxn modelId="{4F97012B-DA6E-484E-B6D8-2AC971153B8E}" type="presParOf" srcId="{C2B50228-9987-47B9-AC60-C44613B77F18}" destId="{14624C77-FD0E-487A-BB4C-70185483E012}" srcOrd="0" destOrd="0" presId="urn:microsoft.com/office/officeart/2018/2/layout/IconCircleList"/>
    <dgm:cxn modelId="{B3331076-E8EA-CB44-BE62-B6DB1E011C29}" type="presParOf" srcId="{C2B50228-9987-47B9-AC60-C44613B77F18}" destId="{EDB50620-B729-41B0-BAC7-99F1DAC4D985}" srcOrd="1" destOrd="0" presId="urn:microsoft.com/office/officeart/2018/2/layout/IconCircleList"/>
    <dgm:cxn modelId="{1CBD2DD3-5B7E-444C-8572-5A1D8077363B}" type="presParOf" srcId="{C2B50228-9987-47B9-AC60-C44613B77F18}" destId="{EC19A94A-999F-4573-86BC-FC0EEDBE2466}" srcOrd="2" destOrd="0" presId="urn:microsoft.com/office/officeart/2018/2/layout/IconCircleList"/>
    <dgm:cxn modelId="{2DACBCE1-E48D-9A48-98F6-E50C2859EE29}" type="presParOf" srcId="{C2B50228-9987-47B9-AC60-C44613B77F18}" destId="{C6C6DA95-07B2-4F9D-9AC4-ACB4653315F9}" srcOrd="3" destOrd="0" presId="urn:microsoft.com/office/officeart/2018/2/layout/IconCircleList"/>
    <dgm:cxn modelId="{3E5A27D6-2A8A-F348-938E-3C18555A8F6B}" type="presParOf" srcId="{90837D1C-B487-4979-9D29-E604F895593B}" destId="{71144EED-D299-48BE-A98C-B8229AB4A960}" srcOrd="5" destOrd="0" presId="urn:microsoft.com/office/officeart/2018/2/layout/IconCircleList"/>
    <dgm:cxn modelId="{7296D82B-73B3-F348-A43C-1E7018BCA0E6}" type="presParOf" srcId="{90837D1C-B487-4979-9D29-E604F895593B}" destId="{FEBFD2B2-5152-4F6F-9C1E-A5BDE97BF142}" srcOrd="6" destOrd="0" presId="urn:microsoft.com/office/officeart/2018/2/layout/IconCircleList"/>
    <dgm:cxn modelId="{4D9A6E5D-EE12-974F-94E3-9886A6C07E10}" type="presParOf" srcId="{FEBFD2B2-5152-4F6F-9C1E-A5BDE97BF142}" destId="{F8DBC928-DC5D-408B-9CAD-1EF95F850858}" srcOrd="0" destOrd="0" presId="urn:microsoft.com/office/officeart/2018/2/layout/IconCircleList"/>
    <dgm:cxn modelId="{3E965652-FE97-904B-A702-282B33183F46}" type="presParOf" srcId="{FEBFD2B2-5152-4F6F-9C1E-A5BDE97BF142}" destId="{49C4DC7F-F740-41E4-BF51-094A222EA849}" srcOrd="1" destOrd="0" presId="urn:microsoft.com/office/officeart/2018/2/layout/IconCircleList"/>
    <dgm:cxn modelId="{007062D1-6C09-7840-BDAE-4D4316609115}" type="presParOf" srcId="{FEBFD2B2-5152-4F6F-9C1E-A5BDE97BF142}" destId="{D8ABB4E9-C1ED-4AD8-9CCB-455B177D7508}" srcOrd="2" destOrd="0" presId="urn:microsoft.com/office/officeart/2018/2/layout/IconCircleList"/>
    <dgm:cxn modelId="{F5417207-8A1C-A841-82B0-67C841F2ED36}" type="presParOf" srcId="{FEBFD2B2-5152-4F6F-9C1E-A5BDE97BF142}" destId="{0BB1DE4F-CB7A-4F2C-B489-7B8912F9324B}"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A06CB0F-C535-4F71-A15B-B3759ABB6D65}" type="doc">
      <dgm:prSet loTypeId="urn:microsoft.com/office/officeart/2005/8/layout/default" loCatId="list" qsTypeId="urn:microsoft.com/office/officeart/2005/8/quickstyle/simple1#5" qsCatId="simple" csTypeId="urn:microsoft.com/office/officeart/2005/8/colors/accent1_2#5" csCatId="accent1" phldr="1"/>
      <dgm:spPr/>
      <dgm:t>
        <a:bodyPr/>
        <a:lstStyle/>
        <a:p>
          <a:endParaRPr lang="en-US"/>
        </a:p>
      </dgm:t>
    </dgm:pt>
    <dgm:pt modelId="{EC70AFAA-14DA-4FB2-B4B9-89B11E306678}">
      <dgm:prSet custT="1"/>
      <dgm:spPr/>
      <dgm:t>
        <a:bodyPr/>
        <a:lstStyle/>
        <a:p>
          <a:r>
            <a:rPr lang="en-US" sz="2000" dirty="0"/>
            <a:t>Personal</a:t>
          </a:r>
          <a:r>
            <a:rPr lang="en-US" sz="2000" baseline="0" dirty="0"/>
            <a:t> </a:t>
          </a:r>
          <a:r>
            <a:rPr lang="en-US" sz="2000" baseline="0" dirty="0" err="1"/>
            <a:t>Organisation</a:t>
          </a:r>
          <a:endParaRPr lang="en-US" sz="2000" dirty="0"/>
        </a:p>
      </dgm:t>
    </dgm:pt>
    <dgm:pt modelId="{4F538773-6600-42B6-92EF-C4C5667B306B}" type="parTrans" cxnId="{93840837-449C-4083-935F-9B0918C195DD}">
      <dgm:prSet/>
      <dgm:spPr/>
      <dgm:t>
        <a:bodyPr/>
        <a:lstStyle/>
        <a:p>
          <a:endParaRPr lang="en-US" sz="2000"/>
        </a:p>
      </dgm:t>
    </dgm:pt>
    <dgm:pt modelId="{C6B788B4-718D-465D-BFCE-54A30FCC699C}" type="sibTrans" cxnId="{93840837-449C-4083-935F-9B0918C195DD}">
      <dgm:prSet/>
      <dgm:spPr/>
      <dgm:t>
        <a:bodyPr/>
        <a:lstStyle/>
        <a:p>
          <a:endParaRPr lang="en-US" sz="2000"/>
        </a:p>
      </dgm:t>
    </dgm:pt>
    <dgm:pt modelId="{5BD26D18-AFED-4FA7-B8D6-97DF3B953A3C}">
      <dgm:prSet custT="1"/>
      <dgm:spPr/>
      <dgm:t>
        <a:bodyPr/>
        <a:lstStyle/>
        <a:p>
          <a:r>
            <a:rPr lang="en-US" sz="2000" dirty="0"/>
            <a:t>Places</a:t>
          </a:r>
          <a:r>
            <a:rPr lang="en-US" sz="2000" baseline="0" dirty="0"/>
            <a:t> to study</a:t>
          </a:r>
          <a:endParaRPr lang="en-US" sz="2000" dirty="0"/>
        </a:p>
      </dgm:t>
    </dgm:pt>
    <dgm:pt modelId="{348976BA-2FE7-4F67-A4B3-0F1B1DCB7EE4}" type="parTrans" cxnId="{E87F5A65-7517-4B68-A35A-7C84E33B79D9}">
      <dgm:prSet/>
      <dgm:spPr/>
      <dgm:t>
        <a:bodyPr/>
        <a:lstStyle/>
        <a:p>
          <a:endParaRPr lang="en-US" sz="2000"/>
        </a:p>
      </dgm:t>
    </dgm:pt>
    <dgm:pt modelId="{4F626DBA-22FF-42D2-AD00-6397E669D911}" type="sibTrans" cxnId="{E87F5A65-7517-4B68-A35A-7C84E33B79D9}">
      <dgm:prSet/>
      <dgm:spPr/>
      <dgm:t>
        <a:bodyPr/>
        <a:lstStyle/>
        <a:p>
          <a:endParaRPr lang="en-US" sz="2000"/>
        </a:p>
      </dgm:t>
    </dgm:pt>
    <dgm:pt modelId="{09DEF012-8929-4D65-AFD3-CACFF9A5BF96}">
      <dgm:prSet custT="1"/>
      <dgm:spPr/>
      <dgm:t>
        <a:bodyPr/>
        <a:lstStyle/>
        <a:p>
          <a:r>
            <a:rPr lang="en-GB" sz="2000" dirty="0"/>
            <a:t>Support good working practices </a:t>
          </a:r>
          <a:endParaRPr lang="en-US" sz="2000" dirty="0"/>
        </a:p>
      </dgm:t>
    </dgm:pt>
    <dgm:pt modelId="{487D83DF-A86D-4B1F-B5BD-B7D90B0D43A6}" type="parTrans" cxnId="{9C5A7E7B-C0B5-4BC8-92C2-5B84CAC6948B}">
      <dgm:prSet/>
      <dgm:spPr/>
      <dgm:t>
        <a:bodyPr/>
        <a:lstStyle/>
        <a:p>
          <a:endParaRPr lang="en-US" sz="2000"/>
        </a:p>
      </dgm:t>
    </dgm:pt>
    <dgm:pt modelId="{0E33BEC8-47B4-4524-88F4-E7CC431DA063}" type="sibTrans" cxnId="{9C5A7E7B-C0B5-4BC8-92C2-5B84CAC6948B}">
      <dgm:prSet/>
      <dgm:spPr/>
      <dgm:t>
        <a:bodyPr/>
        <a:lstStyle/>
        <a:p>
          <a:endParaRPr lang="en-US" sz="2000"/>
        </a:p>
      </dgm:t>
    </dgm:pt>
    <dgm:pt modelId="{AAAC1C49-5B51-4A6B-89AB-0313D157D7C5}">
      <dgm:prSet custT="1"/>
      <dgm:spPr/>
      <dgm:t>
        <a:bodyPr/>
        <a:lstStyle/>
        <a:p>
          <a:r>
            <a:rPr lang="en-GB" sz="2000" dirty="0"/>
            <a:t>Remove distractions</a:t>
          </a:r>
          <a:endParaRPr lang="en-US" sz="2000" dirty="0"/>
        </a:p>
      </dgm:t>
    </dgm:pt>
    <dgm:pt modelId="{F9817614-8096-4325-8383-E35ABB722E0F}" type="parTrans" cxnId="{7DD51E57-59FB-48C2-A90A-A682265FC202}">
      <dgm:prSet/>
      <dgm:spPr/>
      <dgm:t>
        <a:bodyPr/>
        <a:lstStyle/>
        <a:p>
          <a:endParaRPr lang="en-US" sz="2000"/>
        </a:p>
      </dgm:t>
    </dgm:pt>
    <dgm:pt modelId="{3669C04D-5EAC-4B67-8A5B-532011663D29}" type="sibTrans" cxnId="{7DD51E57-59FB-48C2-A90A-A682265FC202}">
      <dgm:prSet/>
      <dgm:spPr/>
      <dgm:t>
        <a:bodyPr/>
        <a:lstStyle/>
        <a:p>
          <a:endParaRPr lang="en-US" sz="2000"/>
        </a:p>
      </dgm:t>
    </dgm:pt>
    <dgm:pt modelId="{E22196F0-2D25-4DA4-8B00-F89EC8E380C3}">
      <dgm:prSet custT="1"/>
      <dgm:spPr/>
      <dgm:t>
        <a:bodyPr/>
        <a:lstStyle/>
        <a:p>
          <a:r>
            <a:rPr lang="en-GB" sz="1800" dirty="0"/>
            <a:t>Are they talking to teachers outside lessons?</a:t>
          </a:r>
          <a:endParaRPr lang="en-US" sz="1800" dirty="0"/>
        </a:p>
      </dgm:t>
    </dgm:pt>
    <dgm:pt modelId="{26F90268-0237-4995-B3BD-892AE89BF63D}" type="parTrans" cxnId="{26297575-D7E5-4A6B-A691-F6407D2C5E89}">
      <dgm:prSet/>
      <dgm:spPr/>
      <dgm:t>
        <a:bodyPr/>
        <a:lstStyle/>
        <a:p>
          <a:endParaRPr lang="en-US" sz="2000"/>
        </a:p>
      </dgm:t>
    </dgm:pt>
    <dgm:pt modelId="{83DCA34E-3D16-42A5-91EB-1B23E3FE02C9}" type="sibTrans" cxnId="{26297575-D7E5-4A6B-A691-F6407D2C5E89}">
      <dgm:prSet/>
      <dgm:spPr/>
      <dgm:t>
        <a:bodyPr/>
        <a:lstStyle/>
        <a:p>
          <a:endParaRPr lang="en-US" sz="2000"/>
        </a:p>
      </dgm:t>
    </dgm:pt>
    <dgm:pt modelId="{2A702780-F2E1-4631-A153-24B71A295569}">
      <dgm:prSet custT="1"/>
      <dgm:spPr/>
      <dgm:t>
        <a:bodyPr/>
        <a:lstStyle/>
        <a:p>
          <a:r>
            <a:rPr lang="en-GB" sz="1800" dirty="0"/>
            <a:t>Start revision early, this is their independent learning.</a:t>
          </a:r>
          <a:endParaRPr lang="en-US" sz="1800" dirty="0"/>
        </a:p>
      </dgm:t>
    </dgm:pt>
    <dgm:pt modelId="{7AEBF1B0-EA91-44AA-B192-998DC70402B0}" type="parTrans" cxnId="{818E29BB-362E-4AE3-9B9A-37164CF02B02}">
      <dgm:prSet/>
      <dgm:spPr/>
      <dgm:t>
        <a:bodyPr/>
        <a:lstStyle/>
        <a:p>
          <a:endParaRPr lang="en-US" sz="2000"/>
        </a:p>
      </dgm:t>
    </dgm:pt>
    <dgm:pt modelId="{AC6330B5-0E74-49C8-8161-E5AB877589AC}" type="sibTrans" cxnId="{818E29BB-362E-4AE3-9B9A-37164CF02B02}">
      <dgm:prSet/>
      <dgm:spPr/>
      <dgm:t>
        <a:bodyPr/>
        <a:lstStyle/>
        <a:p>
          <a:endParaRPr lang="en-US" sz="2000"/>
        </a:p>
      </dgm:t>
    </dgm:pt>
    <dgm:pt modelId="{38C74344-B8FC-4935-9978-3D60B304F3EF}">
      <dgm:prSet custT="1"/>
      <dgm:spPr/>
      <dgm:t>
        <a:bodyPr/>
        <a:lstStyle/>
        <a:p>
          <a:r>
            <a:rPr lang="en-GB" sz="2000" dirty="0"/>
            <a:t>What is the plan for UCAS applications?</a:t>
          </a:r>
          <a:endParaRPr lang="en-US" sz="2000" dirty="0"/>
        </a:p>
      </dgm:t>
    </dgm:pt>
    <dgm:pt modelId="{07D5046C-04FF-431D-87E9-A1550103AC9C}" type="parTrans" cxnId="{77838827-FE15-4D22-A28D-30598A2C84C1}">
      <dgm:prSet/>
      <dgm:spPr/>
      <dgm:t>
        <a:bodyPr/>
        <a:lstStyle/>
        <a:p>
          <a:endParaRPr lang="en-US" sz="2000"/>
        </a:p>
      </dgm:t>
    </dgm:pt>
    <dgm:pt modelId="{65C80B3F-515E-43B4-9C24-81B96247A042}" type="sibTrans" cxnId="{77838827-FE15-4D22-A28D-30598A2C84C1}">
      <dgm:prSet/>
      <dgm:spPr/>
      <dgm:t>
        <a:bodyPr/>
        <a:lstStyle/>
        <a:p>
          <a:endParaRPr lang="en-US" sz="2000"/>
        </a:p>
      </dgm:t>
    </dgm:pt>
    <dgm:pt modelId="{1E035235-A1EF-4D58-A8D9-7D4AB3FEEFAE}">
      <dgm:prSet custT="1"/>
      <dgm:spPr/>
      <dgm:t>
        <a:bodyPr/>
        <a:lstStyle/>
        <a:p>
          <a:r>
            <a:rPr lang="en-US" sz="2000" dirty="0"/>
            <a:t>UCAS website</a:t>
          </a:r>
        </a:p>
      </dgm:t>
    </dgm:pt>
    <dgm:pt modelId="{474EBF16-3A1E-45D8-BC5A-2BD347AB0665}" type="parTrans" cxnId="{E4C782CC-456D-43A9-BEC4-B99BB8057902}">
      <dgm:prSet/>
      <dgm:spPr/>
      <dgm:t>
        <a:bodyPr/>
        <a:lstStyle/>
        <a:p>
          <a:endParaRPr lang="en-US" sz="2000"/>
        </a:p>
      </dgm:t>
    </dgm:pt>
    <dgm:pt modelId="{09380E9C-001E-4D9A-9F00-2D9BCA73BDD4}" type="sibTrans" cxnId="{E4C782CC-456D-43A9-BEC4-B99BB8057902}">
      <dgm:prSet/>
      <dgm:spPr/>
      <dgm:t>
        <a:bodyPr/>
        <a:lstStyle/>
        <a:p>
          <a:endParaRPr lang="en-US" sz="2000"/>
        </a:p>
      </dgm:t>
    </dgm:pt>
    <dgm:pt modelId="{15FB9D18-C9B0-B74C-A9FC-4284D4960293}" type="pres">
      <dgm:prSet presAssocID="{3A06CB0F-C535-4F71-A15B-B3759ABB6D65}" presName="diagram" presStyleCnt="0">
        <dgm:presLayoutVars>
          <dgm:dir/>
          <dgm:resizeHandles val="exact"/>
        </dgm:presLayoutVars>
      </dgm:prSet>
      <dgm:spPr/>
    </dgm:pt>
    <dgm:pt modelId="{965E79AD-148E-DE46-8CC7-7D98A5EE3670}" type="pres">
      <dgm:prSet presAssocID="{EC70AFAA-14DA-4FB2-B4B9-89B11E306678}" presName="node" presStyleLbl="node1" presStyleIdx="0" presStyleCnt="8">
        <dgm:presLayoutVars>
          <dgm:bulletEnabled val="1"/>
        </dgm:presLayoutVars>
      </dgm:prSet>
      <dgm:spPr/>
    </dgm:pt>
    <dgm:pt modelId="{3AF38B5F-3BDA-2342-8517-D63C6758AFB0}" type="pres">
      <dgm:prSet presAssocID="{C6B788B4-718D-465D-BFCE-54A30FCC699C}" presName="sibTrans" presStyleCnt="0"/>
      <dgm:spPr/>
    </dgm:pt>
    <dgm:pt modelId="{917384EC-1EF8-024F-B0F4-67E0BAEDDD4C}" type="pres">
      <dgm:prSet presAssocID="{5BD26D18-AFED-4FA7-B8D6-97DF3B953A3C}" presName="node" presStyleLbl="node1" presStyleIdx="1" presStyleCnt="8">
        <dgm:presLayoutVars>
          <dgm:bulletEnabled val="1"/>
        </dgm:presLayoutVars>
      </dgm:prSet>
      <dgm:spPr/>
    </dgm:pt>
    <dgm:pt modelId="{3F884A99-F87C-9B4B-BACF-518D820DAA3F}" type="pres">
      <dgm:prSet presAssocID="{4F626DBA-22FF-42D2-AD00-6397E669D911}" presName="sibTrans" presStyleCnt="0"/>
      <dgm:spPr/>
    </dgm:pt>
    <dgm:pt modelId="{8D0DEA10-1973-EA45-9649-F60013A13A49}" type="pres">
      <dgm:prSet presAssocID="{09DEF012-8929-4D65-AFD3-CACFF9A5BF96}" presName="node" presStyleLbl="node1" presStyleIdx="2" presStyleCnt="8">
        <dgm:presLayoutVars>
          <dgm:bulletEnabled val="1"/>
        </dgm:presLayoutVars>
      </dgm:prSet>
      <dgm:spPr/>
    </dgm:pt>
    <dgm:pt modelId="{03AC2FFE-7087-DC45-9288-305677B0EDA0}" type="pres">
      <dgm:prSet presAssocID="{0E33BEC8-47B4-4524-88F4-E7CC431DA063}" presName="sibTrans" presStyleCnt="0"/>
      <dgm:spPr/>
    </dgm:pt>
    <dgm:pt modelId="{38EC085D-DD76-B542-BF6F-96380DF0B71F}" type="pres">
      <dgm:prSet presAssocID="{AAAC1C49-5B51-4A6B-89AB-0313D157D7C5}" presName="node" presStyleLbl="node1" presStyleIdx="3" presStyleCnt="8">
        <dgm:presLayoutVars>
          <dgm:bulletEnabled val="1"/>
        </dgm:presLayoutVars>
      </dgm:prSet>
      <dgm:spPr/>
    </dgm:pt>
    <dgm:pt modelId="{0BFC2BB2-1997-9E45-9312-B8EB49F680C3}" type="pres">
      <dgm:prSet presAssocID="{3669C04D-5EAC-4B67-8A5B-532011663D29}" presName="sibTrans" presStyleCnt="0"/>
      <dgm:spPr/>
    </dgm:pt>
    <dgm:pt modelId="{420C4109-E961-624B-8A78-2C3415B1FB92}" type="pres">
      <dgm:prSet presAssocID="{E22196F0-2D25-4DA4-8B00-F89EC8E380C3}" presName="node" presStyleLbl="node1" presStyleIdx="4" presStyleCnt="8">
        <dgm:presLayoutVars>
          <dgm:bulletEnabled val="1"/>
        </dgm:presLayoutVars>
      </dgm:prSet>
      <dgm:spPr/>
    </dgm:pt>
    <dgm:pt modelId="{849139A1-19D2-A741-895F-DDBA6AA75D6B}" type="pres">
      <dgm:prSet presAssocID="{83DCA34E-3D16-42A5-91EB-1B23E3FE02C9}" presName="sibTrans" presStyleCnt="0"/>
      <dgm:spPr/>
    </dgm:pt>
    <dgm:pt modelId="{2108B8FE-7D5B-D34D-B40C-9E5E10D46D9E}" type="pres">
      <dgm:prSet presAssocID="{2A702780-F2E1-4631-A153-24B71A295569}" presName="node" presStyleLbl="node1" presStyleIdx="5" presStyleCnt="8">
        <dgm:presLayoutVars>
          <dgm:bulletEnabled val="1"/>
        </dgm:presLayoutVars>
      </dgm:prSet>
      <dgm:spPr/>
    </dgm:pt>
    <dgm:pt modelId="{D6CDD95E-E6DA-A44C-B228-A71D332A094C}" type="pres">
      <dgm:prSet presAssocID="{AC6330B5-0E74-49C8-8161-E5AB877589AC}" presName="sibTrans" presStyleCnt="0"/>
      <dgm:spPr/>
    </dgm:pt>
    <dgm:pt modelId="{FCC865FC-F071-F741-81B6-73A91A5F981E}" type="pres">
      <dgm:prSet presAssocID="{38C74344-B8FC-4935-9978-3D60B304F3EF}" presName="node" presStyleLbl="node1" presStyleIdx="6" presStyleCnt="8">
        <dgm:presLayoutVars>
          <dgm:bulletEnabled val="1"/>
        </dgm:presLayoutVars>
      </dgm:prSet>
      <dgm:spPr/>
    </dgm:pt>
    <dgm:pt modelId="{E38566FA-DAED-DB41-BB37-D5BF145FB2BA}" type="pres">
      <dgm:prSet presAssocID="{65C80B3F-515E-43B4-9C24-81B96247A042}" presName="sibTrans" presStyleCnt="0"/>
      <dgm:spPr/>
    </dgm:pt>
    <dgm:pt modelId="{42EF8F2C-408C-7645-89AC-0E9B16C37CF9}" type="pres">
      <dgm:prSet presAssocID="{1E035235-A1EF-4D58-A8D9-7D4AB3FEEFAE}" presName="node" presStyleLbl="node1" presStyleIdx="7" presStyleCnt="8">
        <dgm:presLayoutVars>
          <dgm:bulletEnabled val="1"/>
        </dgm:presLayoutVars>
      </dgm:prSet>
      <dgm:spPr/>
    </dgm:pt>
  </dgm:ptLst>
  <dgm:cxnLst>
    <dgm:cxn modelId="{77838827-FE15-4D22-A28D-30598A2C84C1}" srcId="{3A06CB0F-C535-4F71-A15B-B3759ABB6D65}" destId="{38C74344-B8FC-4935-9978-3D60B304F3EF}" srcOrd="6" destOrd="0" parTransId="{07D5046C-04FF-431D-87E9-A1550103AC9C}" sibTransId="{65C80B3F-515E-43B4-9C24-81B96247A042}"/>
    <dgm:cxn modelId="{93840837-449C-4083-935F-9B0918C195DD}" srcId="{3A06CB0F-C535-4F71-A15B-B3759ABB6D65}" destId="{EC70AFAA-14DA-4FB2-B4B9-89B11E306678}" srcOrd="0" destOrd="0" parTransId="{4F538773-6600-42B6-92EF-C4C5667B306B}" sibTransId="{C6B788B4-718D-465D-BFCE-54A30FCC699C}"/>
    <dgm:cxn modelId="{39774B43-AE97-4340-905F-FC97195DC009}" type="presOf" srcId="{AAAC1C49-5B51-4A6B-89AB-0313D157D7C5}" destId="{38EC085D-DD76-B542-BF6F-96380DF0B71F}" srcOrd="0" destOrd="0" presId="urn:microsoft.com/office/officeart/2005/8/layout/default"/>
    <dgm:cxn modelId="{3B013F44-1745-FC46-9ACD-794CF24E880C}" type="presOf" srcId="{5BD26D18-AFED-4FA7-B8D6-97DF3B953A3C}" destId="{917384EC-1EF8-024F-B0F4-67E0BAEDDD4C}" srcOrd="0" destOrd="0" presId="urn:microsoft.com/office/officeart/2005/8/layout/default"/>
    <dgm:cxn modelId="{E87F5A65-7517-4B68-A35A-7C84E33B79D9}" srcId="{3A06CB0F-C535-4F71-A15B-B3759ABB6D65}" destId="{5BD26D18-AFED-4FA7-B8D6-97DF3B953A3C}" srcOrd="1" destOrd="0" parTransId="{348976BA-2FE7-4F67-A4B3-0F1B1DCB7EE4}" sibTransId="{4F626DBA-22FF-42D2-AD00-6397E669D911}"/>
    <dgm:cxn modelId="{33D49845-A440-3D49-843E-1DB4CADA39A5}" type="presOf" srcId="{09DEF012-8929-4D65-AFD3-CACFF9A5BF96}" destId="{8D0DEA10-1973-EA45-9649-F60013A13A49}" srcOrd="0" destOrd="0" presId="urn:microsoft.com/office/officeart/2005/8/layout/default"/>
    <dgm:cxn modelId="{26297575-D7E5-4A6B-A691-F6407D2C5E89}" srcId="{3A06CB0F-C535-4F71-A15B-B3759ABB6D65}" destId="{E22196F0-2D25-4DA4-8B00-F89EC8E380C3}" srcOrd="4" destOrd="0" parTransId="{26F90268-0237-4995-B3BD-892AE89BF63D}" sibTransId="{83DCA34E-3D16-42A5-91EB-1B23E3FE02C9}"/>
    <dgm:cxn modelId="{7DD51E57-59FB-48C2-A90A-A682265FC202}" srcId="{3A06CB0F-C535-4F71-A15B-B3759ABB6D65}" destId="{AAAC1C49-5B51-4A6B-89AB-0313D157D7C5}" srcOrd="3" destOrd="0" parTransId="{F9817614-8096-4325-8383-E35ABB722E0F}" sibTransId="{3669C04D-5EAC-4B67-8A5B-532011663D29}"/>
    <dgm:cxn modelId="{9C5A7E7B-C0B5-4BC8-92C2-5B84CAC6948B}" srcId="{3A06CB0F-C535-4F71-A15B-B3759ABB6D65}" destId="{09DEF012-8929-4D65-AFD3-CACFF9A5BF96}" srcOrd="2" destOrd="0" parTransId="{487D83DF-A86D-4B1F-B5BD-B7D90B0D43A6}" sibTransId="{0E33BEC8-47B4-4524-88F4-E7CC431DA063}"/>
    <dgm:cxn modelId="{5EFCDA8C-11A7-7B40-839F-AF1C301C39EC}" type="presOf" srcId="{38C74344-B8FC-4935-9978-3D60B304F3EF}" destId="{FCC865FC-F071-F741-81B6-73A91A5F981E}" srcOrd="0" destOrd="0" presId="urn:microsoft.com/office/officeart/2005/8/layout/default"/>
    <dgm:cxn modelId="{9192779C-DA38-3843-9838-6B163C9616B1}" type="presOf" srcId="{3A06CB0F-C535-4F71-A15B-B3759ABB6D65}" destId="{15FB9D18-C9B0-B74C-A9FC-4284D4960293}" srcOrd="0" destOrd="0" presId="urn:microsoft.com/office/officeart/2005/8/layout/default"/>
    <dgm:cxn modelId="{5DA6B7B9-D8BC-A64B-9D9E-6B0F0E526038}" type="presOf" srcId="{E22196F0-2D25-4DA4-8B00-F89EC8E380C3}" destId="{420C4109-E961-624B-8A78-2C3415B1FB92}" srcOrd="0" destOrd="0" presId="urn:microsoft.com/office/officeart/2005/8/layout/default"/>
    <dgm:cxn modelId="{818E29BB-362E-4AE3-9B9A-37164CF02B02}" srcId="{3A06CB0F-C535-4F71-A15B-B3759ABB6D65}" destId="{2A702780-F2E1-4631-A153-24B71A295569}" srcOrd="5" destOrd="0" parTransId="{7AEBF1B0-EA91-44AA-B192-998DC70402B0}" sibTransId="{AC6330B5-0E74-49C8-8161-E5AB877589AC}"/>
    <dgm:cxn modelId="{E4C782CC-456D-43A9-BEC4-B99BB8057902}" srcId="{3A06CB0F-C535-4F71-A15B-B3759ABB6D65}" destId="{1E035235-A1EF-4D58-A8D9-7D4AB3FEEFAE}" srcOrd="7" destOrd="0" parTransId="{474EBF16-3A1E-45D8-BC5A-2BD347AB0665}" sibTransId="{09380E9C-001E-4D9A-9F00-2D9BCA73BDD4}"/>
    <dgm:cxn modelId="{3B485FCD-E486-DE44-99E6-545F16BB1ADE}" type="presOf" srcId="{2A702780-F2E1-4631-A153-24B71A295569}" destId="{2108B8FE-7D5B-D34D-B40C-9E5E10D46D9E}" srcOrd="0" destOrd="0" presId="urn:microsoft.com/office/officeart/2005/8/layout/default"/>
    <dgm:cxn modelId="{594BACD0-A185-A640-ABD9-A2E9D836AC44}" type="presOf" srcId="{EC70AFAA-14DA-4FB2-B4B9-89B11E306678}" destId="{965E79AD-148E-DE46-8CC7-7D98A5EE3670}" srcOrd="0" destOrd="0" presId="urn:microsoft.com/office/officeart/2005/8/layout/default"/>
    <dgm:cxn modelId="{6A353AFC-8160-264C-970A-D99528C21B63}" type="presOf" srcId="{1E035235-A1EF-4D58-A8D9-7D4AB3FEEFAE}" destId="{42EF8F2C-408C-7645-89AC-0E9B16C37CF9}" srcOrd="0" destOrd="0" presId="urn:microsoft.com/office/officeart/2005/8/layout/default"/>
    <dgm:cxn modelId="{0DA7DE4E-934B-E242-A7F6-12663AA5C64A}" type="presParOf" srcId="{15FB9D18-C9B0-B74C-A9FC-4284D4960293}" destId="{965E79AD-148E-DE46-8CC7-7D98A5EE3670}" srcOrd="0" destOrd="0" presId="urn:microsoft.com/office/officeart/2005/8/layout/default"/>
    <dgm:cxn modelId="{17AFA9F0-CA75-3D45-8A9E-406CE17419DA}" type="presParOf" srcId="{15FB9D18-C9B0-B74C-A9FC-4284D4960293}" destId="{3AF38B5F-3BDA-2342-8517-D63C6758AFB0}" srcOrd="1" destOrd="0" presId="urn:microsoft.com/office/officeart/2005/8/layout/default"/>
    <dgm:cxn modelId="{95A5FB74-DD17-9A4F-9C44-6E9737AB2B25}" type="presParOf" srcId="{15FB9D18-C9B0-B74C-A9FC-4284D4960293}" destId="{917384EC-1EF8-024F-B0F4-67E0BAEDDD4C}" srcOrd="2" destOrd="0" presId="urn:microsoft.com/office/officeart/2005/8/layout/default"/>
    <dgm:cxn modelId="{1C6BAC21-A655-9044-8F1A-DEE8752460C8}" type="presParOf" srcId="{15FB9D18-C9B0-B74C-A9FC-4284D4960293}" destId="{3F884A99-F87C-9B4B-BACF-518D820DAA3F}" srcOrd="3" destOrd="0" presId="urn:microsoft.com/office/officeart/2005/8/layout/default"/>
    <dgm:cxn modelId="{A4A56B4A-E552-F348-9496-03F1ADAC758C}" type="presParOf" srcId="{15FB9D18-C9B0-B74C-A9FC-4284D4960293}" destId="{8D0DEA10-1973-EA45-9649-F60013A13A49}" srcOrd="4" destOrd="0" presId="urn:microsoft.com/office/officeart/2005/8/layout/default"/>
    <dgm:cxn modelId="{3828D305-DD43-2F46-A555-A0CB9F925CA3}" type="presParOf" srcId="{15FB9D18-C9B0-B74C-A9FC-4284D4960293}" destId="{03AC2FFE-7087-DC45-9288-305677B0EDA0}" srcOrd="5" destOrd="0" presId="urn:microsoft.com/office/officeart/2005/8/layout/default"/>
    <dgm:cxn modelId="{07F9C72E-1095-3C4F-8EF0-235D9B1D1844}" type="presParOf" srcId="{15FB9D18-C9B0-B74C-A9FC-4284D4960293}" destId="{38EC085D-DD76-B542-BF6F-96380DF0B71F}" srcOrd="6" destOrd="0" presId="urn:microsoft.com/office/officeart/2005/8/layout/default"/>
    <dgm:cxn modelId="{F29F3E1E-02F6-4F40-9502-A7110BE4B2AB}" type="presParOf" srcId="{15FB9D18-C9B0-B74C-A9FC-4284D4960293}" destId="{0BFC2BB2-1997-9E45-9312-B8EB49F680C3}" srcOrd="7" destOrd="0" presId="urn:microsoft.com/office/officeart/2005/8/layout/default"/>
    <dgm:cxn modelId="{BA955E02-BAB5-9241-B38D-FECF68B61539}" type="presParOf" srcId="{15FB9D18-C9B0-B74C-A9FC-4284D4960293}" destId="{420C4109-E961-624B-8A78-2C3415B1FB92}" srcOrd="8" destOrd="0" presId="urn:microsoft.com/office/officeart/2005/8/layout/default"/>
    <dgm:cxn modelId="{46FC70D6-8DC5-7445-B154-6FC6B5774A24}" type="presParOf" srcId="{15FB9D18-C9B0-B74C-A9FC-4284D4960293}" destId="{849139A1-19D2-A741-895F-DDBA6AA75D6B}" srcOrd="9" destOrd="0" presId="urn:microsoft.com/office/officeart/2005/8/layout/default"/>
    <dgm:cxn modelId="{EDD0D22E-6004-7844-95B0-A8F7FC366227}" type="presParOf" srcId="{15FB9D18-C9B0-B74C-A9FC-4284D4960293}" destId="{2108B8FE-7D5B-D34D-B40C-9E5E10D46D9E}" srcOrd="10" destOrd="0" presId="urn:microsoft.com/office/officeart/2005/8/layout/default"/>
    <dgm:cxn modelId="{0675B9C1-C0CE-9D4E-BF6F-D2480F2EEAEA}" type="presParOf" srcId="{15FB9D18-C9B0-B74C-A9FC-4284D4960293}" destId="{D6CDD95E-E6DA-A44C-B228-A71D332A094C}" srcOrd="11" destOrd="0" presId="urn:microsoft.com/office/officeart/2005/8/layout/default"/>
    <dgm:cxn modelId="{62DAA3AA-1777-CB4A-9027-2E4122B3446B}" type="presParOf" srcId="{15FB9D18-C9B0-B74C-A9FC-4284D4960293}" destId="{FCC865FC-F071-F741-81B6-73A91A5F981E}" srcOrd="12" destOrd="0" presId="urn:microsoft.com/office/officeart/2005/8/layout/default"/>
    <dgm:cxn modelId="{188AD542-C053-AF40-9C8E-2C0F66A44DCD}" type="presParOf" srcId="{15FB9D18-C9B0-B74C-A9FC-4284D4960293}" destId="{E38566FA-DAED-DB41-BB37-D5BF145FB2BA}" srcOrd="13" destOrd="0" presId="urn:microsoft.com/office/officeart/2005/8/layout/default"/>
    <dgm:cxn modelId="{18BD4B0B-4D79-EB42-A174-CFBAAA5DA75F}" type="presParOf" srcId="{15FB9D18-C9B0-B74C-A9FC-4284D4960293}" destId="{42EF8F2C-408C-7645-89AC-0E9B16C37CF9}"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984D897-AB0B-4B38-8BC4-314201B15BE8}" type="doc">
      <dgm:prSet loTypeId="urn:microsoft.com/office/officeart/2016/7/layout/RepeatingBendingProcessNew" loCatId="process" qsTypeId="urn:microsoft.com/office/officeart/2005/8/quickstyle/simple1#6" qsCatId="simple" csTypeId="urn:microsoft.com/office/officeart/2005/8/colors/colorful1#1" csCatId="colorful" phldr="1"/>
      <dgm:spPr/>
      <dgm:t>
        <a:bodyPr/>
        <a:lstStyle/>
        <a:p>
          <a:endParaRPr lang="en-US"/>
        </a:p>
      </dgm:t>
    </dgm:pt>
    <dgm:pt modelId="{2E798464-68F0-4423-94D5-41E132E432F9}">
      <dgm:prSet/>
      <dgm:spPr/>
      <dgm:t>
        <a:bodyPr/>
        <a:lstStyle/>
        <a:p>
          <a:r>
            <a:rPr lang="en-US"/>
            <a:t>Personal Statement- one-to-one support with their tutor</a:t>
          </a:r>
        </a:p>
      </dgm:t>
    </dgm:pt>
    <dgm:pt modelId="{762E3CCD-49BD-48D3-AC71-0128FAB84007}" type="parTrans" cxnId="{0A787B9E-9B43-4375-B28E-EAE603B57912}">
      <dgm:prSet/>
      <dgm:spPr/>
      <dgm:t>
        <a:bodyPr/>
        <a:lstStyle/>
        <a:p>
          <a:endParaRPr lang="en-US"/>
        </a:p>
      </dgm:t>
    </dgm:pt>
    <dgm:pt modelId="{EF2BE023-2D18-45F1-86E3-F6D8A81392F9}" type="sibTrans" cxnId="{0A787B9E-9B43-4375-B28E-EAE603B57912}">
      <dgm:prSet/>
      <dgm:spPr/>
      <dgm:t>
        <a:bodyPr/>
        <a:lstStyle/>
        <a:p>
          <a:endParaRPr lang="en-US"/>
        </a:p>
      </dgm:t>
    </dgm:pt>
    <dgm:pt modelId="{665EE196-3C1D-4FF3-8316-4E0327D3E639}">
      <dgm:prSet/>
      <dgm:spPr/>
      <dgm:t>
        <a:bodyPr/>
        <a:lstStyle/>
        <a:p>
          <a:r>
            <a:rPr lang="en-US"/>
            <a:t>Pathway students- have been fast-tracked.</a:t>
          </a:r>
        </a:p>
      </dgm:t>
    </dgm:pt>
    <dgm:pt modelId="{2BA7DD45-A24B-4604-920F-E8567B458FB7}" type="parTrans" cxnId="{C15F2A86-BDCB-4D07-8F63-13444C6AC3E0}">
      <dgm:prSet/>
      <dgm:spPr/>
      <dgm:t>
        <a:bodyPr/>
        <a:lstStyle/>
        <a:p>
          <a:endParaRPr lang="en-US"/>
        </a:p>
      </dgm:t>
    </dgm:pt>
    <dgm:pt modelId="{0D5D488D-6AD4-4F97-AFA4-A50BAF417ED5}" type="sibTrans" cxnId="{C15F2A86-BDCB-4D07-8F63-13444C6AC3E0}">
      <dgm:prSet/>
      <dgm:spPr/>
      <dgm:t>
        <a:bodyPr/>
        <a:lstStyle/>
        <a:p>
          <a:endParaRPr lang="en-US"/>
        </a:p>
      </dgm:t>
    </dgm:pt>
    <dgm:pt modelId="{6A0BE5D8-0D52-4892-819F-765B36180ECE}">
      <dgm:prSet/>
      <dgm:spPr/>
      <dgm:t>
        <a:bodyPr/>
        <a:lstStyle/>
        <a:p>
          <a:r>
            <a:rPr lang="en-US" dirty="0"/>
            <a:t>A  range of universities.</a:t>
          </a:r>
        </a:p>
      </dgm:t>
    </dgm:pt>
    <dgm:pt modelId="{5188A1B3-E706-4533-B827-96C6012E35EC}" type="parTrans" cxnId="{8425B965-3F56-4AD3-9085-5DF568289487}">
      <dgm:prSet/>
      <dgm:spPr/>
      <dgm:t>
        <a:bodyPr/>
        <a:lstStyle/>
        <a:p>
          <a:endParaRPr lang="en-US"/>
        </a:p>
      </dgm:t>
    </dgm:pt>
    <dgm:pt modelId="{46218D00-D504-48B8-AE48-E5CB8359794C}" type="sibTrans" cxnId="{8425B965-3F56-4AD3-9085-5DF568289487}">
      <dgm:prSet/>
      <dgm:spPr/>
      <dgm:t>
        <a:bodyPr/>
        <a:lstStyle/>
        <a:p>
          <a:endParaRPr lang="en-US"/>
        </a:p>
      </dgm:t>
    </dgm:pt>
    <dgm:pt modelId="{43EC7617-65A1-480F-8C80-663D6711D7B7}">
      <dgm:prSet/>
      <dgm:spPr/>
      <dgm:t>
        <a:bodyPr/>
        <a:lstStyle/>
        <a:p>
          <a:r>
            <a:rPr lang="en-US"/>
            <a:t>Reference- subject reference which are collated by the tutor and then checked by an approver, read by the student before being sent to UCAS.</a:t>
          </a:r>
        </a:p>
      </dgm:t>
    </dgm:pt>
    <dgm:pt modelId="{948A9FF1-5F21-45EE-B63E-3F705ECF3B03}" type="parTrans" cxnId="{7608E79D-8A54-4FBF-BF70-FB38657C4B43}">
      <dgm:prSet/>
      <dgm:spPr/>
      <dgm:t>
        <a:bodyPr/>
        <a:lstStyle/>
        <a:p>
          <a:endParaRPr lang="en-US"/>
        </a:p>
      </dgm:t>
    </dgm:pt>
    <dgm:pt modelId="{D2CBD51D-BAB2-4686-BD0B-9115CB49AF17}" type="sibTrans" cxnId="{7608E79D-8A54-4FBF-BF70-FB38657C4B43}">
      <dgm:prSet/>
      <dgm:spPr/>
      <dgm:t>
        <a:bodyPr/>
        <a:lstStyle/>
        <a:p>
          <a:endParaRPr lang="en-US"/>
        </a:p>
      </dgm:t>
    </dgm:pt>
    <dgm:pt modelId="{2C0AAB1C-59FF-9448-A14A-3C4AF7812AC7}" type="pres">
      <dgm:prSet presAssocID="{F984D897-AB0B-4B38-8BC4-314201B15BE8}" presName="Name0" presStyleCnt="0">
        <dgm:presLayoutVars>
          <dgm:dir/>
          <dgm:resizeHandles val="exact"/>
        </dgm:presLayoutVars>
      </dgm:prSet>
      <dgm:spPr/>
    </dgm:pt>
    <dgm:pt modelId="{FB60233F-53C1-FB4F-A706-2A53881FA96C}" type="pres">
      <dgm:prSet presAssocID="{2E798464-68F0-4423-94D5-41E132E432F9}" presName="node" presStyleLbl="node1" presStyleIdx="0" presStyleCnt="4">
        <dgm:presLayoutVars>
          <dgm:bulletEnabled val="1"/>
        </dgm:presLayoutVars>
      </dgm:prSet>
      <dgm:spPr/>
    </dgm:pt>
    <dgm:pt modelId="{882F623B-9676-054C-A247-6B40222C0389}" type="pres">
      <dgm:prSet presAssocID="{EF2BE023-2D18-45F1-86E3-F6D8A81392F9}" presName="sibTrans" presStyleLbl="sibTrans1D1" presStyleIdx="0" presStyleCnt="3"/>
      <dgm:spPr/>
    </dgm:pt>
    <dgm:pt modelId="{4C665664-4891-2842-A1F2-16677CBEA6D4}" type="pres">
      <dgm:prSet presAssocID="{EF2BE023-2D18-45F1-86E3-F6D8A81392F9}" presName="connectorText" presStyleLbl="sibTrans1D1" presStyleIdx="0" presStyleCnt="3"/>
      <dgm:spPr/>
    </dgm:pt>
    <dgm:pt modelId="{9FA5A61A-E6D2-5148-878A-D8A12BFBB89D}" type="pres">
      <dgm:prSet presAssocID="{665EE196-3C1D-4FF3-8316-4E0327D3E639}" presName="node" presStyleLbl="node1" presStyleIdx="1" presStyleCnt="4">
        <dgm:presLayoutVars>
          <dgm:bulletEnabled val="1"/>
        </dgm:presLayoutVars>
      </dgm:prSet>
      <dgm:spPr/>
    </dgm:pt>
    <dgm:pt modelId="{77C9FA63-9A06-D240-9151-F0037C0AD1B7}" type="pres">
      <dgm:prSet presAssocID="{0D5D488D-6AD4-4F97-AFA4-A50BAF417ED5}" presName="sibTrans" presStyleLbl="sibTrans1D1" presStyleIdx="1" presStyleCnt="3"/>
      <dgm:spPr/>
    </dgm:pt>
    <dgm:pt modelId="{77392C7F-4FBF-1A40-9017-E30033439A7C}" type="pres">
      <dgm:prSet presAssocID="{0D5D488D-6AD4-4F97-AFA4-A50BAF417ED5}" presName="connectorText" presStyleLbl="sibTrans1D1" presStyleIdx="1" presStyleCnt="3"/>
      <dgm:spPr/>
    </dgm:pt>
    <dgm:pt modelId="{640BD592-4EA2-624C-B648-0D345BD58873}" type="pres">
      <dgm:prSet presAssocID="{6A0BE5D8-0D52-4892-819F-765B36180ECE}" presName="node" presStyleLbl="node1" presStyleIdx="2" presStyleCnt="4">
        <dgm:presLayoutVars>
          <dgm:bulletEnabled val="1"/>
        </dgm:presLayoutVars>
      </dgm:prSet>
      <dgm:spPr/>
    </dgm:pt>
    <dgm:pt modelId="{B2103AAE-4858-1548-9649-D1B95C008FF9}" type="pres">
      <dgm:prSet presAssocID="{46218D00-D504-48B8-AE48-E5CB8359794C}" presName="sibTrans" presStyleLbl="sibTrans1D1" presStyleIdx="2" presStyleCnt="3"/>
      <dgm:spPr/>
    </dgm:pt>
    <dgm:pt modelId="{B0CCA53D-19BC-6041-9819-B2119097B6E3}" type="pres">
      <dgm:prSet presAssocID="{46218D00-D504-48B8-AE48-E5CB8359794C}" presName="connectorText" presStyleLbl="sibTrans1D1" presStyleIdx="2" presStyleCnt="3"/>
      <dgm:spPr/>
    </dgm:pt>
    <dgm:pt modelId="{4E413CB6-051E-9145-8CE2-69F85B753797}" type="pres">
      <dgm:prSet presAssocID="{43EC7617-65A1-480F-8C80-663D6711D7B7}" presName="node" presStyleLbl="node1" presStyleIdx="3" presStyleCnt="4">
        <dgm:presLayoutVars>
          <dgm:bulletEnabled val="1"/>
        </dgm:presLayoutVars>
      </dgm:prSet>
      <dgm:spPr/>
    </dgm:pt>
  </dgm:ptLst>
  <dgm:cxnLst>
    <dgm:cxn modelId="{E3E85C02-B48B-C143-8EE2-CB2B01CD76FD}" type="presOf" srcId="{46218D00-D504-48B8-AE48-E5CB8359794C}" destId="{B2103AAE-4858-1548-9649-D1B95C008FF9}" srcOrd="0" destOrd="0" presId="urn:microsoft.com/office/officeart/2016/7/layout/RepeatingBendingProcessNew"/>
    <dgm:cxn modelId="{59D2FF21-E4B6-5044-A0F7-D415202DDE38}" type="presOf" srcId="{EF2BE023-2D18-45F1-86E3-F6D8A81392F9}" destId="{4C665664-4891-2842-A1F2-16677CBEA6D4}" srcOrd="1" destOrd="0" presId="urn:microsoft.com/office/officeart/2016/7/layout/RepeatingBendingProcessNew"/>
    <dgm:cxn modelId="{FF80C532-9DCD-2C4B-9B83-B115B227A0EC}" type="presOf" srcId="{0D5D488D-6AD4-4F97-AFA4-A50BAF417ED5}" destId="{77392C7F-4FBF-1A40-9017-E30033439A7C}" srcOrd="1" destOrd="0" presId="urn:microsoft.com/office/officeart/2016/7/layout/RepeatingBendingProcessNew"/>
    <dgm:cxn modelId="{7D7D055C-9D22-C241-B1DC-89C36ADE4C1B}" type="presOf" srcId="{46218D00-D504-48B8-AE48-E5CB8359794C}" destId="{B0CCA53D-19BC-6041-9819-B2119097B6E3}" srcOrd="1" destOrd="0" presId="urn:microsoft.com/office/officeart/2016/7/layout/RepeatingBendingProcessNew"/>
    <dgm:cxn modelId="{8425B965-3F56-4AD3-9085-5DF568289487}" srcId="{F984D897-AB0B-4B38-8BC4-314201B15BE8}" destId="{6A0BE5D8-0D52-4892-819F-765B36180ECE}" srcOrd="2" destOrd="0" parTransId="{5188A1B3-E706-4533-B827-96C6012E35EC}" sibTransId="{46218D00-D504-48B8-AE48-E5CB8359794C}"/>
    <dgm:cxn modelId="{99B93C72-66E1-E046-A56E-10A0A9D90146}" type="presOf" srcId="{F984D897-AB0B-4B38-8BC4-314201B15BE8}" destId="{2C0AAB1C-59FF-9448-A14A-3C4AF7812AC7}" srcOrd="0" destOrd="0" presId="urn:microsoft.com/office/officeart/2016/7/layout/RepeatingBendingProcessNew"/>
    <dgm:cxn modelId="{C15F2A86-BDCB-4D07-8F63-13444C6AC3E0}" srcId="{F984D897-AB0B-4B38-8BC4-314201B15BE8}" destId="{665EE196-3C1D-4FF3-8316-4E0327D3E639}" srcOrd="1" destOrd="0" parTransId="{2BA7DD45-A24B-4604-920F-E8567B458FB7}" sibTransId="{0D5D488D-6AD4-4F97-AFA4-A50BAF417ED5}"/>
    <dgm:cxn modelId="{7608E79D-8A54-4FBF-BF70-FB38657C4B43}" srcId="{F984D897-AB0B-4B38-8BC4-314201B15BE8}" destId="{43EC7617-65A1-480F-8C80-663D6711D7B7}" srcOrd="3" destOrd="0" parTransId="{948A9FF1-5F21-45EE-B63E-3F705ECF3B03}" sibTransId="{D2CBD51D-BAB2-4686-BD0B-9115CB49AF17}"/>
    <dgm:cxn modelId="{0A787B9E-9B43-4375-B28E-EAE603B57912}" srcId="{F984D897-AB0B-4B38-8BC4-314201B15BE8}" destId="{2E798464-68F0-4423-94D5-41E132E432F9}" srcOrd="0" destOrd="0" parTransId="{762E3CCD-49BD-48D3-AC71-0128FAB84007}" sibTransId="{EF2BE023-2D18-45F1-86E3-F6D8A81392F9}"/>
    <dgm:cxn modelId="{CB13AFA5-F7C1-E64C-990C-018342128E94}" type="presOf" srcId="{665EE196-3C1D-4FF3-8316-4E0327D3E639}" destId="{9FA5A61A-E6D2-5148-878A-D8A12BFBB89D}" srcOrd="0" destOrd="0" presId="urn:microsoft.com/office/officeart/2016/7/layout/RepeatingBendingProcessNew"/>
    <dgm:cxn modelId="{AFB73DD1-7167-DD41-955D-0361BCB14AED}" type="presOf" srcId="{EF2BE023-2D18-45F1-86E3-F6D8A81392F9}" destId="{882F623B-9676-054C-A247-6B40222C0389}" srcOrd="0" destOrd="0" presId="urn:microsoft.com/office/officeart/2016/7/layout/RepeatingBendingProcessNew"/>
    <dgm:cxn modelId="{984672D1-5F01-4C40-ADC2-AC5EB1D969A3}" type="presOf" srcId="{2E798464-68F0-4423-94D5-41E132E432F9}" destId="{FB60233F-53C1-FB4F-A706-2A53881FA96C}" srcOrd="0" destOrd="0" presId="urn:microsoft.com/office/officeart/2016/7/layout/RepeatingBendingProcessNew"/>
    <dgm:cxn modelId="{97A98DD7-5BE3-614C-92E0-FCDC06B37584}" type="presOf" srcId="{43EC7617-65A1-480F-8C80-663D6711D7B7}" destId="{4E413CB6-051E-9145-8CE2-69F85B753797}" srcOrd="0" destOrd="0" presId="urn:microsoft.com/office/officeart/2016/7/layout/RepeatingBendingProcessNew"/>
    <dgm:cxn modelId="{2742D2DB-165A-A648-8747-161F95077526}" type="presOf" srcId="{0D5D488D-6AD4-4F97-AFA4-A50BAF417ED5}" destId="{77C9FA63-9A06-D240-9151-F0037C0AD1B7}" srcOrd="0" destOrd="0" presId="urn:microsoft.com/office/officeart/2016/7/layout/RepeatingBendingProcessNew"/>
    <dgm:cxn modelId="{43C8D7EC-FD24-C441-B5E3-231649083104}" type="presOf" srcId="{6A0BE5D8-0D52-4892-819F-765B36180ECE}" destId="{640BD592-4EA2-624C-B648-0D345BD58873}" srcOrd="0" destOrd="0" presId="urn:microsoft.com/office/officeart/2016/7/layout/RepeatingBendingProcessNew"/>
    <dgm:cxn modelId="{3CD52677-2180-2943-954E-DD574DCE561A}" type="presParOf" srcId="{2C0AAB1C-59FF-9448-A14A-3C4AF7812AC7}" destId="{FB60233F-53C1-FB4F-A706-2A53881FA96C}" srcOrd="0" destOrd="0" presId="urn:microsoft.com/office/officeart/2016/7/layout/RepeatingBendingProcessNew"/>
    <dgm:cxn modelId="{3D1CADE7-F2BE-B047-A274-538037EDB1CC}" type="presParOf" srcId="{2C0AAB1C-59FF-9448-A14A-3C4AF7812AC7}" destId="{882F623B-9676-054C-A247-6B40222C0389}" srcOrd="1" destOrd="0" presId="urn:microsoft.com/office/officeart/2016/7/layout/RepeatingBendingProcessNew"/>
    <dgm:cxn modelId="{1BF1B392-870F-C24F-A1A5-E27CB2825D59}" type="presParOf" srcId="{882F623B-9676-054C-A247-6B40222C0389}" destId="{4C665664-4891-2842-A1F2-16677CBEA6D4}" srcOrd="0" destOrd="0" presId="urn:microsoft.com/office/officeart/2016/7/layout/RepeatingBendingProcessNew"/>
    <dgm:cxn modelId="{79DD8ED2-34C5-A641-90AE-404A1CD68823}" type="presParOf" srcId="{2C0AAB1C-59FF-9448-A14A-3C4AF7812AC7}" destId="{9FA5A61A-E6D2-5148-878A-D8A12BFBB89D}" srcOrd="2" destOrd="0" presId="urn:microsoft.com/office/officeart/2016/7/layout/RepeatingBendingProcessNew"/>
    <dgm:cxn modelId="{DDA92AA3-EFA1-3345-BF39-5166B877B03E}" type="presParOf" srcId="{2C0AAB1C-59FF-9448-A14A-3C4AF7812AC7}" destId="{77C9FA63-9A06-D240-9151-F0037C0AD1B7}" srcOrd="3" destOrd="0" presId="urn:microsoft.com/office/officeart/2016/7/layout/RepeatingBendingProcessNew"/>
    <dgm:cxn modelId="{677EDA43-D3DE-4B4F-8457-1B947E35D33E}" type="presParOf" srcId="{77C9FA63-9A06-D240-9151-F0037C0AD1B7}" destId="{77392C7F-4FBF-1A40-9017-E30033439A7C}" srcOrd="0" destOrd="0" presId="urn:microsoft.com/office/officeart/2016/7/layout/RepeatingBendingProcessNew"/>
    <dgm:cxn modelId="{197FFFEA-CC02-D840-A59A-E244E9269B91}" type="presParOf" srcId="{2C0AAB1C-59FF-9448-A14A-3C4AF7812AC7}" destId="{640BD592-4EA2-624C-B648-0D345BD58873}" srcOrd="4" destOrd="0" presId="urn:microsoft.com/office/officeart/2016/7/layout/RepeatingBendingProcessNew"/>
    <dgm:cxn modelId="{E16F195A-BFBA-9D40-9309-75DAA695AACB}" type="presParOf" srcId="{2C0AAB1C-59FF-9448-A14A-3C4AF7812AC7}" destId="{B2103AAE-4858-1548-9649-D1B95C008FF9}" srcOrd="5" destOrd="0" presId="urn:microsoft.com/office/officeart/2016/7/layout/RepeatingBendingProcessNew"/>
    <dgm:cxn modelId="{D2EA9B8D-DD62-F34D-BEA5-79902E7AABD8}" type="presParOf" srcId="{B2103AAE-4858-1548-9649-D1B95C008FF9}" destId="{B0CCA53D-19BC-6041-9819-B2119097B6E3}" srcOrd="0" destOrd="0" presId="urn:microsoft.com/office/officeart/2016/7/layout/RepeatingBendingProcessNew"/>
    <dgm:cxn modelId="{AA48339E-8D95-5646-AF9D-5405A8ED3602}" type="presParOf" srcId="{2C0AAB1C-59FF-9448-A14A-3C4AF7812AC7}" destId="{4E413CB6-051E-9145-8CE2-69F85B753797}" srcOrd="6"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C3FCE7-52C1-E24F-B2D3-566378C3C0FE}">
      <dsp:nvSpPr>
        <dsp:cNvPr id="0" name=""/>
        <dsp:cNvSpPr/>
      </dsp:nvSpPr>
      <dsp:spPr>
        <a:xfrm>
          <a:off x="0" y="350692"/>
          <a:ext cx="4666044" cy="647595"/>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A*-A grades 53.2%</a:t>
          </a:r>
          <a:endParaRPr lang="en-US" sz="2700" kern="1200" dirty="0"/>
        </a:p>
      </dsp:txBody>
      <dsp:txXfrm>
        <a:off x="31613" y="382305"/>
        <a:ext cx="4602818" cy="584369"/>
      </dsp:txXfrm>
    </dsp:sp>
    <dsp:sp modelId="{E18A77E9-9859-4644-BE4E-556BAEAE82AD}">
      <dsp:nvSpPr>
        <dsp:cNvPr id="0" name=""/>
        <dsp:cNvSpPr/>
      </dsp:nvSpPr>
      <dsp:spPr>
        <a:xfrm>
          <a:off x="0" y="1076048"/>
          <a:ext cx="4666044" cy="647595"/>
        </a:xfrm>
        <a:prstGeom prst="roundRect">
          <a:avLst/>
        </a:prstGeom>
        <a:gradFill rotWithShape="0">
          <a:gsLst>
            <a:gs pos="0">
              <a:schemeClr val="accent2">
                <a:hueOff val="1170380"/>
                <a:satOff val="-1460"/>
                <a:lumOff val="343"/>
                <a:alphaOff val="0"/>
                <a:shade val="51000"/>
                <a:satMod val="130000"/>
              </a:schemeClr>
            </a:gs>
            <a:gs pos="80000">
              <a:schemeClr val="accent2">
                <a:hueOff val="1170380"/>
                <a:satOff val="-1460"/>
                <a:lumOff val="343"/>
                <a:alphaOff val="0"/>
                <a:shade val="93000"/>
                <a:satMod val="130000"/>
              </a:schemeClr>
            </a:gs>
            <a:gs pos="100000">
              <a:schemeClr val="accent2">
                <a:hueOff val="1170380"/>
                <a:satOff val="-1460"/>
                <a:lumOff val="34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A*-B grades 82.3%</a:t>
          </a:r>
          <a:endParaRPr lang="en-US" sz="2700" kern="1200" dirty="0"/>
        </a:p>
      </dsp:txBody>
      <dsp:txXfrm>
        <a:off x="31613" y="1107661"/>
        <a:ext cx="4602818" cy="584369"/>
      </dsp:txXfrm>
    </dsp:sp>
    <dsp:sp modelId="{AEB08596-33FC-AA44-A065-91E30D801E5D}">
      <dsp:nvSpPr>
        <dsp:cNvPr id="0" name=""/>
        <dsp:cNvSpPr/>
      </dsp:nvSpPr>
      <dsp:spPr>
        <a:xfrm>
          <a:off x="0" y="1801403"/>
          <a:ext cx="4666044" cy="647595"/>
        </a:xfrm>
        <a:prstGeom prst="round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A*-E grades 99.8%</a:t>
          </a:r>
          <a:endParaRPr lang="en-US" sz="2700" kern="1200" dirty="0"/>
        </a:p>
      </dsp:txBody>
      <dsp:txXfrm>
        <a:off x="31613" y="1833016"/>
        <a:ext cx="4602818" cy="584369"/>
      </dsp:txXfrm>
    </dsp:sp>
    <dsp:sp modelId="{164B8266-B67C-AA47-9D0F-92F50CB74BB2}">
      <dsp:nvSpPr>
        <dsp:cNvPr id="0" name=""/>
        <dsp:cNvSpPr/>
      </dsp:nvSpPr>
      <dsp:spPr>
        <a:xfrm>
          <a:off x="0" y="2526758"/>
          <a:ext cx="4666044" cy="647595"/>
        </a:xfrm>
        <a:prstGeom prst="roundRect">
          <a:avLst/>
        </a:prstGeom>
        <a:gradFill rotWithShape="0">
          <a:gsLst>
            <a:gs pos="0">
              <a:schemeClr val="accent2">
                <a:hueOff val="3511139"/>
                <a:satOff val="-4379"/>
                <a:lumOff val="1030"/>
                <a:alphaOff val="0"/>
                <a:shade val="51000"/>
                <a:satMod val="130000"/>
              </a:schemeClr>
            </a:gs>
            <a:gs pos="80000">
              <a:schemeClr val="accent2">
                <a:hueOff val="3511139"/>
                <a:satOff val="-4379"/>
                <a:lumOff val="1030"/>
                <a:alphaOff val="0"/>
                <a:shade val="93000"/>
                <a:satMod val="130000"/>
              </a:schemeClr>
            </a:gs>
            <a:gs pos="100000">
              <a:schemeClr val="accent2">
                <a:hueOff val="3511139"/>
                <a:satOff val="-4379"/>
                <a:lumOff val="103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132 achieved their first choice</a:t>
          </a:r>
          <a:endParaRPr lang="en-US" sz="2700" kern="1200" dirty="0"/>
        </a:p>
      </dsp:txBody>
      <dsp:txXfrm>
        <a:off x="31613" y="2558371"/>
        <a:ext cx="4602818" cy="584369"/>
      </dsp:txXfrm>
    </dsp:sp>
    <dsp:sp modelId="{F22D8BAA-61F4-3847-81CF-C4FA555C7D12}">
      <dsp:nvSpPr>
        <dsp:cNvPr id="0" name=""/>
        <dsp:cNvSpPr/>
      </dsp:nvSpPr>
      <dsp:spPr>
        <a:xfrm>
          <a:off x="0" y="3252113"/>
          <a:ext cx="4666044" cy="647595"/>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66% Russell Group Universities</a:t>
          </a:r>
          <a:endParaRPr lang="en-US" sz="2700" kern="1200" dirty="0"/>
        </a:p>
      </dsp:txBody>
      <dsp:txXfrm>
        <a:off x="31613" y="3283726"/>
        <a:ext cx="4602818" cy="584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EDA61-1A4C-CE4F-B5F2-45C6E31A4D8D}">
      <dsp:nvSpPr>
        <dsp:cNvPr id="0" name=""/>
        <dsp:cNvSpPr/>
      </dsp:nvSpPr>
      <dsp:spPr>
        <a:xfrm>
          <a:off x="5187" y="128031"/>
          <a:ext cx="2052948" cy="615884"/>
        </a:xfrm>
        <a:prstGeom prst="chevron">
          <a:avLst>
            <a:gd name="adj" fmla="val 3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45" tIns="76045" rIns="76045" bIns="76045" numCol="1" spcCol="1270" anchor="ctr" anchorCtr="0">
          <a:noAutofit/>
        </a:bodyPr>
        <a:lstStyle/>
        <a:p>
          <a:pPr marL="0" lvl="0" indent="0" algn="ctr" defTabSz="1244600">
            <a:lnSpc>
              <a:spcPct val="90000"/>
            </a:lnSpc>
            <a:spcBef>
              <a:spcPct val="0"/>
            </a:spcBef>
            <a:spcAft>
              <a:spcPct val="35000"/>
            </a:spcAft>
            <a:buNone/>
          </a:pPr>
          <a:r>
            <a:rPr lang="en-US" sz="2800" kern="1200"/>
            <a:t>Review</a:t>
          </a:r>
        </a:p>
      </dsp:txBody>
      <dsp:txXfrm>
        <a:off x="189952" y="128031"/>
        <a:ext cx="1683418" cy="615884"/>
      </dsp:txXfrm>
    </dsp:sp>
    <dsp:sp modelId="{92E31B08-7440-8C4F-B51D-BFEE6BE78EF4}">
      <dsp:nvSpPr>
        <dsp:cNvPr id="0" name=""/>
        <dsp:cNvSpPr/>
      </dsp:nvSpPr>
      <dsp:spPr>
        <a:xfrm>
          <a:off x="5187" y="743915"/>
          <a:ext cx="1868183" cy="269198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7628" tIns="147628" rIns="147628" bIns="295256" numCol="1" spcCol="1270" anchor="t" anchorCtr="0">
          <a:noAutofit/>
        </a:bodyPr>
        <a:lstStyle/>
        <a:p>
          <a:pPr marL="0" lvl="0" indent="0" algn="l" defTabSz="889000">
            <a:lnSpc>
              <a:spcPct val="90000"/>
            </a:lnSpc>
            <a:spcBef>
              <a:spcPct val="0"/>
            </a:spcBef>
            <a:spcAft>
              <a:spcPct val="35000"/>
            </a:spcAft>
            <a:buNone/>
          </a:pPr>
          <a:r>
            <a:rPr lang="en-US" sz="2000" kern="1200" dirty="0"/>
            <a:t>Review Year 1 results to identify strengths and weaknesses.</a:t>
          </a:r>
        </a:p>
      </dsp:txBody>
      <dsp:txXfrm>
        <a:off x="5187" y="743915"/>
        <a:ext cx="1868183" cy="2691989"/>
      </dsp:txXfrm>
    </dsp:sp>
    <dsp:sp modelId="{0A1686EB-19CD-BF45-9C3C-D166FD06B745}">
      <dsp:nvSpPr>
        <dsp:cNvPr id="0" name=""/>
        <dsp:cNvSpPr/>
      </dsp:nvSpPr>
      <dsp:spPr>
        <a:xfrm>
          <a:off x="2027625" y="128031"/>
          <a:ext cx="2052948" cy="615884"/>
        </a:xfrm>
        <a:prstGeom prst="chevron">
          <a:avLst>
            <a:gd name="adj" fmla="val 3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45" tIns="76045" rIns="76045" bIns="76045" numCol="1" spcCol="1270" anchor="ctr" anchorCtr="0">
          <a:noAutofit/>
        </a:bodyPr>
        <a:lstStyle/>
        <a:p>
          <a:pPr marL="0" lvl="0" indent="0" algn="ctr" defTabSz="1244600">
            <a:lnSpc>
              <a:spcPct val="90000"/>
            </a:lnSpc>
            <a:spcBef>
              <a:spcPct val="0"/>
            </a:spcBef>
            <a:spcAft>
              <a:spcPct val="35000"/>
            </a:spcAft>
            <a:buNone/>
          </a:pPr>
          <a:r>
            <a:rPr lang="en-US" sz="2800" kern="1200"/>
            <a:t>Choose</a:t>
          </a:r>
        </a:p>
      </dsp:txBody>
      <dsp:txXfrm>
        <a:off x="2212390" y="128031"/>
        <a:ext cx="1683418" cy="615884"/>
      </dsp:txXfrm>
    </dsp:sp>
    <dsp:sp modelId="{AB99D272-682A-B747-92D6-3FAB51F533EC}">
      <dsp:nvSpPr>
        <dsp:cNvPr id="0" name=""/>
        <dsp:cNvSpPr/>
      </dsp:nvSpPr>
      <dsp:spPr>
        <a:xfrm>
          <a:off x="2027625" y="743915"/>
          <a:ext cx="1868183" cy="269198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7628" tIns="147628" rIns="147628" bIns="295256" numCol="1" spcCol="1270" anchor="t" anchorCtr="0">
          <a:noAutofit/>
        </a:bodyPr>
        <a:lstStyle/>
        <a:p>
          <a:pPr marL="0" lvl="0" indent="0" algn="l" defTabSz="889000">
            <a:lnSpc>
              <a:spcPct val="90000"/>
            </a:lnSpc>
            <a:spcBef>
              <a:spcPct val="0"/>
            </a:spcBef>
            <a:spcAft>
              <a:spcPct val="35000"/>
            </a:spcAft>
            <a:buNone/>
          </a:pPr>
          <a:r>
            <a:rPr lang="en-US" sz="2000" kern="1200"/>
            <a:t>Choose 3 (or 4) subjects to continue to A Level which build on Year 1 successes</a:t>
          </a:r>
        </a:p>
      </dsp:txBody>
      <dsp:txXfrm>
        <a:off x="2027625" y="743915"/>
        <a:ext cx="1868183" cy="2691989"/>
      </dsp:txXfrm>
    </dsp:sp>
    <dsp:sp modelId="{5575D874-B394-B24F-8EBB-84EC45164ACF}">
      <dsp:nvSpPr>
        <dsp:cNvPr id="0" name=""/>
        <dsp:cNvSpPr/>
      </dsp:nvSpPr>
      <dsp:spPr>
        <a:xfrm>
          <a:off x="4050062" y="128031"/>
          <a:ext cx="2052948" cy="615884"/>
        </a:xfrm>
        <a:prstGeom prst="chevron">
          <a:avLst>
            <a:gd name="adj" fmla="val 3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45" tIns="76045" rIns="76045" bIns="76045" numCol="1" spcCol="1270" anchor="ctr" anchorCtr="0">
          <a:noAutofit/>
        </a:bodyPr>
        <a:lstStyle/>
        <a:p>
          <a:pPr marL="0" lvl="0" indent="0" algn="ctr" defTabSz="1244600">
            <a:lnSpc>
              <a:spcPct val="90000"/>
            </a:lnSpc>
            <a:spcBef>
              <a:spcPct val="0"/>
            </a:spcBef>
            <a:spcAft>
              <a:spcPct val="35000"/>
            </a:spcAft>
            <a:buNone/>
          </a:pPr>
          <a:r>
            <a:rPr lang="en-US" sz="2800" kern="1200"/>
            <a:t>Review</a:t>
          </a:r>
        </a:p>
      </dsp:txBody>
      <dsp:txXfrm>
        <a:off x="4234827" y="128031"/>
        <a:ext cx="1683418" cy="615884"/>
      </dsp:txXfrm>
    </dsp:sp>
    <dsp:sp modelId="{DE5ADEB9-69A3-8D44-9841-FD47E9E61B9B}">
      <dsp:nvSpPr>
        <dsp:cNvPr id="0" name=""/>
        <dsp:cNvSpPr/>
      </dsp:nvSpPr>
      <dsp:spPr>
        <a:xfrm>
          <a:off x="4050062" y="743915"/>
          <a:ext cx="1868183" cy="269198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7628" tIns="147628" rIns="147628" bIns="295256" numCol="1" spcCol="1270" anchor="t" anchorCtr="0">
          <a:noAutofit/>
        </a:bodyPr>
        <a:lstStyle/>
        <a:p>
          <a:pPr marL="0" lvl="0" indent="0" algn="l" defTabSz="889000">
            <a:lnSpc>
              <a:spcPct val="90000"/>
            </a:lnSpc>
            <a:spcBef>
              <a:spcPct val="0"/>
            </a:spcBef>
            <a:spcAft>
              <a:spcPct val="35000"/>
            </a:spcAft>
            <a:buNone/>
          </a:pPr>
          <a:r>
            <a:rPr lang="en-US" sz="2000" kern="1200"/>
            <a:t>Review approach last year- use of time, engagement with teachers outside lessons.</a:t>
          </a:r>
        </a:p>
      </dsp:txBody>
      <dsp:txXfrm>
        <a:off x="4050062" y="743915"/>
        <a:ext cx="1868183" cy="26919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F780BF-D2FA-4CB2-B79D-EAE2D388B512}">
      <dsp:nvSpPr>
        <dsp:cNvPr id="0" name=""/>
        <dsp:cNvSpPr/>
      </dsp:nvSpPr>
      <dsp:spPr>
        <a:xfrm>
          <a:off x="1058304" y="257211"/>
          <a:ext cx="2892819" cy="904006"/>
        </a:xfrm>
        <a:prstGeom prst="rect">
          <a:avLst/>
        </a:prstGeom>
        <a:gradFill flip="none" rotWithShape="0">
          <a:gsLst>
            <a:gs pos="100000">
              <a:schemeClr val="tx2">
                <a:lumMod val="40000"/>
                <a:lumOff val="60000"/>
              </a:schemeClr>
            </a:gs>
            <a:gs pos="100000">
              <a:schemeClr val="lt1">
                <a:hueOff val="0"/>
                <a:satOff val="0"/>
                <a:lumOff val="0"/>
                <a:shade val="100000"/>
                <a:satMod val="115000"/>
              </a:schemeClr>
            </a:gs>
          </a:gsLst>
          <a:path path="circle">
            <a:fillToRect l="50000" t="50000" r="50000" b="50000"/>
          </a:path>
          <a:tileRect/>
        </a:gra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12314"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Section 1- School Context (compulsory)</a:t>
          </a:r>
        </a:p>
      </dsp:txBody>
      <dsp:txXfrm>
        <a:off x="1058304" y="257211"/>
        <a:ext cx="2892819" cy="904006"/>
      </dsp:txXfrm>
    </dsp:sp>
    <dsp:sp modelId="{932ACAB1-B5A8-4E54-9009-8DFBF6B4918E}">
      <dsp:nvSpPr>
        <dsp:cNvPr id="0" name=""/>
        <dsp:cNvSpPr/>
      </dsp:nvSpPr>
      <dsp:spPr>
        <a:xfrm>
          <a:off x="1" y="266156"/>
          <a:ext cx="1031641" cy="949206"/>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026E43-3A9D-415F-B838-755F254B12C1}">
      <dsp:nvSpPr>
        <dsp:cNvPr id="0" name=""/>
        <dsp:cNvSpPr/>
      </dsp:nvSpPr>
      <dsp:spPr>
        <a:xfrm>
          <a:off x="1049860" y="1395254"/>
          <a:ext cx="2892819" cy="904006"/>
        </a:xfrm>
        <a:prstGeom prst="rect">
          <a:avLst/>
        </a:prstGeom>
        <a:solidFill>
          <a:srgbClr val="66FF66">
            <a:alpha val="40000"/>
          </a:srgb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12314"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Section 2- Extenuating circumstances/ support provided at school (optional)</a:t>
          </a:r>
        </a:p>
      </dsp:txBody>
      <dsp:txXfrm>
        <a:off x="1049860" y="1395254"/>
        <a:ext cx="2892819" cy="904006"/>
      </dsp:txXfrm>
    </dsp:sp>
    <dsp:sp modelId="{544CA6D2-8098-4144-9660-7B74BF1C0DC5}">
      <dsp:nvSpPr>
        <dsp:cNvPr id="0" name=""/>
        <dsp:cNvSpPr/>
      </dsp:nvSpPr>
      <dsp:spPr>
        <a:xfrm>
          <a:off x="2" y="1335088"/>
          <a:ext cx="997869" cy="949206"/>
        </a:xfrm>
        <a:prstGeom prst="rect">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FF09B1-6414-46E4-A0F0-5B45081BA29A}">
      <dsp:nvSpPr>
        <dsp:cNvPr id="0" name=""/>
        <dsp:cNvSpPr/>
      </dsp:nvSpPr>
      <dsp:spPr>
        <a:xfrm>
          <a:off x="1049860" y="2533298"/>
          <a:ext cx="2892819" cy="904006"/>
        </a:xfrm>
        <a:prstGeom prst="rect">
          <a:avLst/>
        </a:prstGeom>
        <a:solidFill>
          <a:srgbClr val="CC66FF">
            <a:alpha val="40000"/>
          </a:srgb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12314"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Section 3-,Supportive Academic Information (optional)</a:t>
          </a:r>
        </a:p>
      </dsp:txBody>
      <dsp:txXfrm>
        <a:off x="1049860" y="2533298"/>
        <a:ext cx="2892819" cy="904006"/>
      </dsp:txXfrm>
    </dsp:sp>
    <dsp:sp modelId="{9AF6FAE4-53F6-4165-90C3-16FBF255AC59}">
      <dsp:nvSpPr>
        <dsp:cNvPr id="0" name=""/>
        <dsp:cNvSpPr/>
      </dsp:nvSpPr>
      <dsp:spPr>
        <a:xfrm>
          <a:off x="0" y="2404019"/>
          <a:ext cx="997869" cy="949206"/>
        </a:xfrm>
        <a:prstGeom prst="rect">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09D8F7-6C55-E449-AD6A-8E0D0FD780BD}">
      <dsp:nvSpPr>
        <dsp:cNvPr id="0" name=""/>
        <dsp:cNvSpPr/>
      </dsp:nvSpPr>
      <dsp:spPr>
        <a:xfrm rot="5400000">
          <a:off x="-980464" y="980464"/>
          <a:ext cx="3793390" cy="183246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GB" sz="2900" kern="1200" dirty="0"/>
            <a:t>Remember Year 2 is </a:t>
          </a:r>
          <a:r>
            <a:rPr lang="en-GB" sz="2900" i="1" kern="1200" dirty="0"/>
            <a:t>harder</a:t>
          </a:r>
          <a:r>
            <a:rPr lang="en-GB" sz="2900" kern="1200" dirty="0"/>
            <a:t> than  Year 1</a:t>
          </a:r>
        </a:p>
      </dsp:txBody>
      <dsp:txXfrm rot="-5400000">
        <a:off x="1" y="916229"/>
        <a:ext cx="1832460" cy="1960930"/>
      </dsp:txXfrm>
    </dsp:sp>
    <dsp:sp modelId="{85BF6B2A-382C-3542-82AE-5DA818FFAF1C}">
      <dsp:nvSpPr>
        <dsp:cNvPr id="0" name=""/>
        <dsp:cNvSpPr/>
      </dsp:nvSpPr>
      <dsp:spPr>
        <a:xfrm rot="5400000">
          <a:off x="1768225" y="64234"/>
          <a:ext cx="2877159" cy="274868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GB" sz="1200" kern="1200"/>
            <a:t>Ask for advice from teachers in areas of uncertainty and about how to achieve the next grade up (within and outside lessons as you go through the course</a:t>
          </a:r>
        </a:p>
        <a:p>
          <a:pPr marL="114300" lvl="1" indent="-114300" algn="l" defTabSz="533400">
            <a:lnSpc>
              <a:spcPct val="90000"/>
            </a:lnSpc>
            <a:spcBef>
              <a:spcPct val="0"/>
            </a:spcBef>
            <a:spcAft>
              <a:spcPct val="15000"/>
            </a:spcAft>
            <a:buChar char="•"/>
          </a:pPr>
          <a:r>
            <a:rPr lang="en-GB" sz="1200" kern="1200"/>
            <a:t>Use the exam specification as a checklist, Checking their revision against these or PLCs</a:t>
          </a:r>
        </a:p>
        <a:p>
          <a:pPr marL="114300" lvl="1" indent="-114300" algn="l" defTabSz="533400">
            <a:lnSpc>
              <a:spcPct val="90000"/>
            </a:lnSpc>
            <a:spcBef>
              <a:spcPct val="0"/>
            </a:spcBef>
            <a:spcAft>
              <a:spcPct val="15000"/>
            </a:spcAft>
            <a:buChar char="•"/>
          </a:pPr>
          <a:r>
            <a:rPr lang="en-GB" sz="1200" kern="1200"/>
            <a:t>Review lesson content afterwards, complete topic past paper questions and read ahead for the next</a:t>
          </a:r>
        </a:p>
        <a:p>
          <a:pPr marL="114300" lvl="1" indent="-114300" algn="l" defTabSz="533400">
            <a:lnSpc>
              <a:spcPct val="90000"/>
            </a:lnSpc>
            <a:spcBef>
              <a:spcPct val="0"/>
            </a:spcBef>
            <a:spcAft>
              <a:spcPct val="15000"/>
            </a:spcAft>
            <a:buChar char="•"/>
          </a:pPr>
          <a:r>
            <a:rPr lang="en-GB" sz="1200" kern="1200" dirty="0"/>
            <a:t>Mobile free school. At home, use distraction blocker apps –self/parental control.</a:t>
          </a:r>
        </a:p>
      </dsp:txBody>
      <dsp:txXfrm rot="-5400000">
        <a:off x="1832460" y="134179"/>
        <a:ext cx="2614509" cy="26087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CE6D77-E430-440C-8017-8342CB4A1525}">
      <dsp:nvSpPr>
        <dsp:cNvPr id="0" name=""/>
        <dsp:cNvSpPr/>
      </dsp:nvSpPr>
      <dsp:spPr>
        <a:xfrm>
          <a:off x="631701" y="1011"/>
          <a:ext cx="494353" cy="4943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FE39CE-E825-425B-9393-D2BCF6D8F474}">
      <dsp:nvSpPr>
        <dsp:cNvPr id="0" name=""/>
        <dsp:cNvSpPr/>
      </dsp:nvSpPr>
      <dsp:spPr>
        <a:xfrm>
          <a:off x="735515" y="104825"/>
          <a:ext cx="286724" cy="286724"/>
        </a:xfrm>
        <a:prstGeom prst="rect">
          <a:avLst/>
        </a:prstGeom>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403697-2DF1-4DBC-957E-B6A19256C69C}">
      <dsp:nvSpPr>
        <dsp:cNvPr id="0" name=""/>
        <dsp:cNvSpPr/>
      </dsp:nvSpPr>
      <dsp:spPr>
        <a:xfrm>
          <a:off x="1231987" y="1011"/>
          <a:ext cx="1165260" cy="49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GB" sz="1100" kern="1200" dirty="0">
              <a:solidFill>
                <a:schemeClr val="bg1"/>
              </a:solidFill>
            </a:rPr>
            <a:t>Take personal responsibility for progress</a:t>
          </a:r>
          <a:endParaRPr lang="en-US" sz="1100" kern="1200" dirty="0">
            <a:solidFill>
              <a:schemeClr val="bg1"/>
            </a:solidFill>
          </a:endParaRPr>
        </a:p>
      </dsp:txBody>
      <dsp:txXfrm>
        <a:off x="1231987" y="1011"/>
        <a:ext cx="1165260" cy="494353"/>
      </dsp:txXfrm>
    </dsp:sp>
    <dsp:sp modelId="{1B2843C2-28DB-4583-831E-D47AD4B498D2}">
      <dsp:nvSpPr>
        <dsp:cNvPr id="0" name=""/>
        <dsp:cNvSpPr/>
      </dsp:nvSpPr>
      <dsp:spPr>
        <a:xfrm>
          <a:off x="631701" y="967043"/>
          <a:ext cx="494353" cy="4943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25679C-BD31-49FC-9FFA-ABA0A1BEF545}">
      <dsp:nvSpPr>
        <dsp:cNvPr id="0" name=""/>
        <dsp:cNvSpPr/>
      </dsp:nvSpPr>
      <dsp:spPr>
        <a:xfrm>
          <a:off x="735515" y="1070857"/>
          <a:ext cx="286724" cy="286724"/>
        </a:xfrm>
        <a:prstGeom prst="rect">
          <a:avLst/>
        </a:prstGeom>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F62BDC-E714-4A2E-A134-B262BC8992FD}">
      <dsp:nvSpPr>
        <dsp:cNvPr id="0" name=""/>
        <dsp:cNvSpPr/>
      </dsp:nvSpPr>
      <dsp:spPr>
        <a:xfrm>
          <a:off x="1231987" y="967043"/>
          <a:ext cx="1165260" cy="49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GB" sz="1100" kern="1200" dirty="0">
              <a:solidFill>
                <a:schemeClr val="bg1"/>
              </a:solidFill>
            </a:rPr>
            <a:t>Universities want people who have a real interest in studying the subject and can show evidence of this.</a:t>
          </a:r>
          <a:endParaRPr lang="en-US" sz="1100" kern="1200" dirty="0">
            <a:solidFill>
              <a:schemeClr val="bg1"/>
            </a:solidFill>
          </a:endParaRPr>
        </a:p>
      </dsp:txBody>
      <dsp:txXfrm>
        <a:off x="1231987" y="967043"/>
        <a:ext cx="1165260" cy="494353"/>
      </dsp:txXfrm>
    </dsp:sp>
    <dsp:sp modelId="{14624C77-FD0E-487A-BB4C-70185483E012}">
      <dsp:nvSpPr>
        <dsp:cNvPr id="0" name=""/>
        <dsp:cNvSpPr/>
      </dsp:nvSpPr>
      <dsp:spPr>
        <a:xfrm>
          <a:off x="631701" y="1933075"/>
          <a:ext cx="494353" cy="4943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B50620-B729-41B0-BAC7-99F1DAC4D985}">
      <dsp:nvSpPr>
        <dsp:cNvPr id="0" name=""/>
        <dsp:cNvSpPr/>
      </dsp:nvSpPr>
      <dsp:spPr>
        <a:xfrm>
          <a:off x="735515" y="2036889"/>
          <a:ext cx="286724" cy="286724"/>
        </a:xfrm>
        <a:prstGeom prst="rect">
          <a:avLst/>
        </a:prstGeom>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C6DA95-07B2-4F9D-9AC4-ACB4653315F9}">
      <dsp:nvSpPr>
        <dsp:cNvPr id="0" name=""/>
        <dsp:cNvSpPr/>
      </dsp:nvSpPr>
      <dsp:spPr>
        <a:xfrm>
          <a:off x="1231987" y="1933075"/>
          <a:ext cx="1165260" cy="49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GB" sz="1100" kern="1200" dirty="0">
              <a:solidFill>
                <a:schemeClr val="bg1"/>
              </a:solidFill>
            </a:rPr>
            <a:t>Productive use of the different study spaces</a:t>
          </a:r>
          <a:endParaRPr lang="en-US" sz="1100" kern="1200" dirty="0">
            <a:solidFill>
              <a:schemeClr val="bg1"/>
            </a:solidFill>
          </a:endParaRPr>
        </a:p>
      </dsp:txBody>
      <dsp:txXfrm>
        <a:off x="1231987" y="1933075"/>
        <a:ext cx="1165260" cy="494353"/>
      </dsp:txXfrm>
    </dsp:sp>
    <dsp:sp modelId="{F8DBC928-DC5D-408B-9CAD-1EF95F850858}">
      <dsp:nvSpPr>
        <dsp:cNvPr id="0" name=""/>
        <dsp:cNvSpPr/>
      </dsp:nvSpPr>
      <dsp:spPr>
        <a:xfrm>
          <a:off x="631701" y="2899107"/>
          <a:ext cx="494353" cy="4943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C4DC7F-F740-41E4-BF51-094A222EA849}">
      <dsp:nvSpPr>
        <dsp:cNvPr id="0" name=""/>
        <dsp:cNvSpPr/>
      </dsp:nvSpPr>
      <dsp:spPr>
        <a:xfrm>
          <a:off x="735515" y="3002921"/>
          <a:ext cx="286724" cy="286724"/>
        </a:xfrm>
        <a:prstGeom prst="rect">
          <a:avLst/>
        </a:prstGeom>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B1DE4F-CB7A-4F2C-B489-7B8912F9324B}">
      <dsp:nvSpPr>
        <dsp:cNvPr id="0" name=""/>
        <dsp:cNvSpPr/>
      </dsp:nvSpPr>
      <dsp:spPr>
        <a:xfrm>
          <a:off x="1231987" y="2899107"/>
          <a:ext cx="1165260" cy="49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GB" sz="1100" b="1" kern="1200" dirty="0">
              <a:solidFill>
                <a:schemeClr val="bg1"/>
              </a:solidFill>
            </a:rPr>
            <a:t>Think</a:t>
          </a:r>
          <a:r>
            <a:rPr lang="en-GB" sz="1100" kern="1200" dirty="0">
              <a:solidFill>
                <a:schemeClr val="bg1"/>
              </a:solidFill>
            </a:rPr>
            <a:t> about what achieves an A*</a:t>
          </a:r>
          <a:endParaRPr lang="en-US" sz="1100" kern="1200" dirty="0">
            <a:solidFill>
              <a:schemeClr val="bg1"/>
            </a:solidFill>
          </a:endParaRPr>
        </a:p>
      </dsp:txBody>
      <dsp:txXfrm>
        <a:off x="1231987" y="2899107"/>
        <a:ext cx="1165260" cy="4943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5E79AD-148E-DE46-8CC7-7D98A5EE3670}">
      <dsp:nvSpPr>
        <dsp:cNvPr id="0" name=""/>
        <dsp:cNvSpPr/>
      </dsp:nvSpPr>
      <dsp:spPr>
        <a:xfrm>
          <a:off x="260389" y="2021"/>
          <a:ext cx="1766068" cy="10596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Personal</a:t>
          </a:r>
          <a:r>
            <a:rPr lang="en-US" sz="2000" kern="1200" baseline="0" dirty="0"/>
            <a:t> </a:t>
          </a:r>
          <a:r>
            <a:rPr lang="en-US" sz="2000" kern="1200" baseline="0" dirty="0" err="1"/>
            <a:t>Organisation</a:t>
          </a:r>
          <a:endParaRPr lang="en-US" sz="2000" kern="1200" dirty="0"/>
        </a:p>
      </dsp:txBody>
      <dsp:txXfrm>
        <a:off x="260389" y="2021"/>
        <a:ext cx="1766068" cy="1059641"/>
      </dsp:txXfrm>
    </dsp:sp>
    <dsp:sp modelId="{917384EC-1EF8-024F-B0F4-67E0BAEDDD4C}">
      <dsp:nvSpPr>
        <dsp:cNvPr id="0" name=""/>
        <dsp:cNvSpPr/>
      </dsp:nvSpPr>
      <dsp:spPr>
        <a:xfrm>
          <a:off x="2203065" y="2021"/>
          <a:ext cx="1766068" cy="10596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Places</a:t>
          </a:r>
          <a:r>
            <a:rPr lang="en-US" sz="2000" kern="1200" baseline="0" dirty="0"/>
            <a:t> to study</a:t>
          </a:r>
          <a:endParaRPr lang="en-US" sz="2000" kern="1200" dirty="0"/>
        </a:p>
      </dsp:txBody>
      <dsp:txXfrm>
        <a:off x="2203065" y="2021"/>
        <a:ext cx="1766068" cy="1059641"/>
      </dsp:txXfrm>
    </dsp:sp>
    <dsp:sp modelId="{8D0DEA10-1973-EA45-9649-F60013A13A49}">
      <dsp:nvSpPr>
        <dsp:cNvPr id="0" name=""/>
        <dsp:cNvSpPr/>
      </dsp:nvSpPr>
      <dsp:spPr>
        <a:xfrm>
          <a:off x="4145741" y="2021"/>
          <a:ext cx="1766068" cy="10596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Support good working practices </a:t>
          </a:r>
          <a:endParaRPr lang="en-US" sz="2000" kern="1200" dirty="0"/>
        </a:p>
      </dsp:txBody>
      <dsp:txXfrm>
        <a:off x="4145741" y="2021"/>
        <a:ext cx="1766068" cy="1059641"/>
      </dsp:txXfrm>
    </dsp:sp>
    <dsp:sp modelId="{38EC085D-DD76-B542-BF6F-96380DF0B71F}">
      <dsp:nvSpPr>
        <dsp:cNvPr id="0" name=""/>
        <dsp:cNvSpPr/>
      </dsp:nvSpPr>
      <dsp:spPr>
        <a:xfrm>
          <a:off x="260389" y="1238269"/>
          <a:ext cx="1766068" cy="10596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Remove distractions</a:t>
          </a:r>
          <a:endParaRPr lang="en-US" sz="2000" kern="1200" dirty="0"/>
        </a:p>
      </dsp:txBody>
      <dsp:txXfrm>
        <a:off x="260389" y="1238269"/>
        <a:ext cx="1766068" cy="1059641"/>
      </dsp:txXfrm>
    </dsp:sp>
    <dsp:sp modelId="{420C4109-E961-624B-8A78-2C3415B1FB92}">
      <dsp:nvSpPr>
        <dsp:cNvPr id="0" name=""/>
        <dsp:cNvSpPr/>
      </dsp:nvSpPr>
      <dsp:spPr>
        <a:xfrm>
          <a:off x="2203065" y="1238269"/>
          <a:ext cx="1766068" cy="10596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Are they talking to teachers outside lessons?</a:t>
          </a:r>
          <a:endParaRPr lang="en-US" sz="1800" kern="1200" dirty="0"/>
        </a:p>
      </dsp:txBody>
      <dsp:txXfrm>
        <a:off x="2203065" y="1238269"/>
        <a:ext cx="1766068" cy="1059641"/>
      </dsp:txXfrm>
    </dsp:sp>
    <dsp:sp modelId="{2108B8FE-7D5B-D34D-B40C-9E5E10D46D9E}">
      <dsp:nvSpPr>
        <dsp:cNvPr id="0" name=""/>
        <dsp:cNvSpPr/>
      </dsp:nvSpPr>
      <dsp:spPr>
        <a:xfrm>
          <a:off x="4145741" y="1238269"/>
          <a:ext cx="1766068" cy="10596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Start revision early, this is their independent learning.</a:t>
          </a:r>
          <a:endParaRPr lang="en-US" sz="1800" kern="1200" dirty="0"/>
        </a:p>
      </dsp:txBody>
      <dsp:txXfrm>
        <a:off x="4145741" y="1238269"/>
        <a:ext cx="1766068" cy="1059641"/>
      </dsp:txXfrm>
    </dsp:sp>
    <dsp:sp modelId="{FCC865FC-F071-F741-81B6-73A91A5F981E}">
      <dsp:nvSpPr>
        <dsp:cNvPr id="0" name=""/>
        <dsp:cNvSpPr/>
      </dsp:nvSpPr>
      <dsp:spPr>
        <a:xfrm>
          <a:off x="1231727" y="2474518"/>
          <a:ext cx="1766068" cy="10596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What is the plan for UCAS applications?</a:t>
          </a:r>
          <a:endParaRPr lang="en-US" sz="2000" kern="1200" dirty="0"/>
        </a:p>
      </dsp:txBody>
      <dsp:txXfrm>
        <a:off x="1231727" y="2474518"/>
        <a:ext cx="1766068" cy="1059641"/>
      </dsp:txXfrm>
    </dsp:sp>
    <dsp:sp modelId="{42EF8F2C-408C-7645-89AC-0E9B16C37CF9}">
      <dsp:nvSpPr>
        <dsp:cNvPr id="0" name=""/>
        <dsp:cNvSpPr/>
      </dsp:nvSpPr>
      <dsp:spPr>
        <a:xfrm>
          <a:off x="3174403" y="2474518"/>
          <a:ext cx="1766068" cy="105964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UCAS website</a:t>
          </a:r>
        </a:p>
      </dsp:txBody>
      <dsp:txXfrm>
        <a:off x="3174403" y="2474518"/>
        <a:ext cx="1766068" cy="105964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2F623B-9676-054C-A247-6B40222C0389}">
      <dsp:nvSpPr>
        <dsp:cNvPr id="0" name=""/>
        <dsp:cNvSpPr/>
      </dsp:nvSpPr>
      <dsp:spPr>
        <a:xfrm>
          <a:off x="2101205" y="863909"/>
          <a:ext cx="452864" cy="91440"/>
        </a:xfrm>
        <a:custGeom>
          <a:avLst/>
          <a:gdLst/>
          <a:ahLst/>
          <a:cxnLst/>
          <a:rect l="0" t="0" r="0" b="0"/>
          <a:pathLst>
            <a:path>
              <a:moveTo>
                <a:pt x="0" y="45720"/>
              </a:moveTo>
              <a:lnTo>
                <a:pt x="452864"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15550" y="907212"/>
        <a:ext cx="24173" cy="4834"/>
      </dsp:txXfrm>
    </dsp:sp>
    <dsp:sp modelId="{FB60233F-53C1-FB4F-A706-2A53881FA96C}">
      <dsp:nvSpPr>
        <dsp:cNvPr id="0" name=""/>
        <dsp:cNvSpPr/>
      </dsp:nvSpPr>
      <dsp:spPr>
        <a:xfrm>
          <a:off x="984" y="279023"/>
          <a:ext cx="2102020" cy="126121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3001" tIns="108117" rIns="103001" bIns="108117" numCol="1" spcCol="1270" anchor="ctr" anchorCtr="0">
          <a:noAutofit/>
        </a:bodyPr>
        <a:lstStyle/>
        <a:p>
          <a:pPr marL="0" lvl="0" indent="0" algn="ctr" defTabSz="533400">
            <a:lnSpc>
              <a:spcPct val="90000"/>
            </a:lnSpc>
            <a:spcBef>
              <a:spcPct val="0"/>
            </a:spcBef>
            <a:spcAft>
              <a:spcPct val="35000"/>
            </a:spcAft>
            <a:buNone/>
          </a:pPr>
          <a:r>
            <a:rPr lang="en-US" sz="1200" kern="1200"/>
            <a:t>Personal Statement- one-to-one support with their tutor</a:t>
          </a:r>
        </a:p>
      </dsp:txBody>
      <dsp:txXfrm>
        <a:off x="984" y="279023"/>
        <a:ext cx="2102020" cy="1261212"/>
      </dsp:txXfrm>
    </dsp:sp>
    <dsp:sp modelId="{77C9FA63-9A06-D240-9151-F0037C0AD1B7}">
      <dsp:nvSpPr>
        <dsp:cNvPr id="0" name=""/>
        <dsp:cNvSpPr/>
      </dsp:nvSpPr>
      <dsp:spPr>
        <a:xfrm>
          <a:off x="1051994" y="1538436"/>
          <a:ext cx="2585485" cy="452864"/>
        </a:xfrm>
        <a:custGeom>
          <a:avLst/>
          <a:gdLst/>
          <a:ahLst/>
          <a:cxnLst/>
          <a:rect l="0" t="0" r="0" b="0"/>
          <a:pathLst>
            <a:path>
              <a:moveTo>
                <a:pt x="2585485" y="0"/>
              </a:moveTo>
              <a:lnTo>
                <a:pt x="2585485" y="243532"/>
              </a:lnTo>
              <a:lnTo>
                <a:pt x="0" y="243532"/>
              </a:lnTo>
              <a:lnTo>
                <a:pt x="0" y="452864"/>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78980" y="1762451"/>
        <a:ext cx="131514" cy="4834"/>
      </dsp:txXfrm>
    </dsp:sp>
    <dsp:sp modelId="{9FA5A61A-E6D2-5148-878A-D8A12BFBB89D}">
      <dsp:nvSpPr>
        <dsp:cNvPr id="0" name=""/>
        <dsp:cNvSpPr/>
      </dsp:nvSpPr>
      <dsp:spPr>
        <a:xfrm>
          <a:off x="2586469" y="279023"/>
          <a:ext cx="2102020" cy="126121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3001" tIns="108117" rIns="103001" bIns="108117" numCol="1" spcCol="1270" anchor="ctr" anchorCtr="0">
          <a:noAutofit/>
        </a:bodyPr>
        <a:lstStyle/>
        <a:p>
          <a:pPr marL="0" lvl="0" indent="0" algn="ctr" defTabSz="533400">
            <a:lnSpc>
              <a:spcPct val="90000"/>
            </a:lnSpc>
            <a:spcBef>
              <a:spcPct val="0"/>
            </a:spcBef>
            <a:spcAft>
              <a:spcPct val="35000"/>
            </a:spcAft>
            <a:buNone/>
          </a:pPr>
          <a:r>
            <a:rPr lang="en-US" sz="1200" kern="1200"/>
            <a:t>Pathway students- have been fast-tracked.</a:t>
          </a:r>
        </a:p>
      </dsp:txBody>
      <dsp:txXfrm>
        <a:off x="2586469" y="279023"/>
        <a:ext cx="2102020" cy="1261212"/>
      </dsp:txXfrm>
    </dsp:sp>
    <dsp:sp modelId="{B2103AAE-4858-1548-9649-D1B95C008FF9}">
      <dsp:nvSpPr>
        <dsp:cNvPr id="0" name=""/>
        <dsp:cNvSpPr/>
      </dsp:nvSpPr>
      <dsp:spPr>
        <a:xfrm>
          <a:off x="2101205" y="2608587"/>
          <a:ext cx="452864" cy="91440"/>
        </a:xfrm>
        <a:custGeom>
          <a:avLst/>
          <a:gdLst/>
          <a:ahLst/>
          <a:cxnLst/>
          <a:rect l="0" t="0" r="0" b="0"/>
          <a:pathLst>
            <a:path>
              <a:moveTo>
                <a:pt x="0" y="45720"/>
              </a:moveTo>
              <a:lnTo>
                <a:pt x="452864" y="45720"/>
              </a:lnTo>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15550" y="2651889"/>
        <a:ext cx="24173" cy="4834"/>
      </dsp:txXfrm>
    </dsp:sp>
    <dsp:sp modelId="{640BD592-4EA2-624C-B648-0D345BD58873}">
      <dsp:nvSpPr>
        <dsp:cNvPr id="0" name=""/>
        <dsp:cNvSpPr/>
      </dsp:nvSpPr>
      <dsp:spPr>
        <a:xfrm>
          <a:off x="984" y="2023700"/>
          <a:ext cx="2102020" cy="126121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3001" tIns="108117" rIns="103001" bIns="108117" numCol="1" spcCol="1270" anchor="ctr" anchorCtr="0">
          <a:noAutofit/>
        </a:bodyPr>
        <a:lstStyle/>
        <a:p>
          <a:pPr marL="0" lvl="0" indent="0" algn="ctr" defTabSz="533400">
            <a:lnSpc>
              <a:spcPct val="90000"/>
            </a:lnSpc>
            <a:spcBef>
              <a:spcPct val="0"/>
            </a:spcBef>
            <a:spcAft>
              <a:spcPct val="35000"/>
            </a:spcAft>
            <a:buNone/>
          </a:pPr>
          <a:r>
            <a:rPr lang="en-US" sz="1200" kern="1200" dirty="0"/>
            <a:t>A  range of universities.</a:t>
          </a:r>
        </a:p>
      </dsp:txBody>
      <dsp:txXfrm>
        <a:off x="984" y="2023700"/>
        <a:ext cx="2102020" cy="1261212"/>
      </dsp:txXfrm>
    </dsp:sp>
    <dsp:sp modelId="{4E413CB6-051E-9145-8CE2-69F85B753797}">
      <dsp:nvSpPr>
        <dsp:cNvPr id="0" name=""/>
        <dsp:cNvSpPr/>
      </dsp:nvSpPr>
      <dsp:spPr>
        <a:xfrm>
          <a:off x="2586469" y="2023700"/>
          <a:ext cx="2102020" cy="126121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3001" tIns="108117" rIns="103001" bIns="108117" numCol="1" spcCol="1270" anchor="ctr" anchorCtr="0">
          <a:noAutofit/>
        </a:bodyPr>
        <a:lstStyle/>
        <a:p>
          <a:pPr marL="0" lvl="0" indent="0" algn="ctr" defTabSz="533400">
            <a:lnSpc>
              <a:spcPct val="90000"/>
            </a:lnSpc>
            <a:spcBef>
              <a:spcPct val="0"/>
            </a:spcBef>
            <a:spcAft>
              <a:spcPct val="35000"/>
            </a:spcAft>
            <a:buNone/>
          </a:pPr>
          <a:r>
            <a:rPr lang="en-US" sz="1200" kern="1200"/>
            <a:t>Reference- subject reference which are collated by the tutor and then checked by an approver, read by the student before being sent to UCAS.</a:t>
          </a:r>
        </a:p>
      </dsp:txBody>
      <dsp:txXfrm>
        <a:off x="2586469" y="2023700"/>
        <a:ext cx="2102020" cy="12612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9/9/2026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350B06-B074-48FC-8CFD-53D2CD8FB95F}" type="slidenum">
              <a:rPr lang="en-US" smtClean="0"/>
              <a:t>8</a:t>
            </a:fld>
            <a:endParaRPr lang="en-US"/>
          </a:p>
        </p:txBody>
      </p:sp>
    </p:spTree>
    <p:extLst>
      <p:ext uri="{BB962C8B-B14F-4D97-AF65-F5344CB8AC3E}">
        <p14:creationId xmlns:p14="http://schemas.microsoft.com/office/powerpoint/2010/main" val="1284596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9A6CAED-46AF-40CA-975B-0F028E66762C}" type="slidenum">
              <a:rPr lang="en-GB" smtClean="0"/>
              <a:pPr/>
              <a:t>19</a:t>
            </a:fld>
            <a:endParaRPr lang="en-GB"/>
          </a:p>
        </p:txBody>
      </p:sp>
    </p:spTree>
    <p:extLst>
      <p:ext uri="{BB962C8B-B14F-4D97-AF65-F5344CB8AC3E}">
        <p14:creationId xmlns:p14="http://schemas.microsoft.com/office/powerpoint/2010/main" val="2876444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9A6CAED-46AF-40CA-975B-0F028E66762C}" type="slidenum">
              <a:rPr lang="en-GB" smtClean="0"/>
              <a:pPr/>
              <a:t>20</a:t>
            </a:fld>
            <a:endParaRPr lang="en-GB"/>
          </a:p>
        </p:txBody>
      </p:sp>
    </p:spTree>
    <p:extLst>
      <p:ext uri="{BB962C8B-B14F-4D97-AF65-F5344CB8AC3E}">
        <p14:creationId xmlns:p14="http://schemas.microsoft.com/office/powerpoint/2010/main" val="3018644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AD6D031-544C-4887-8337-60B7755FA203}" type="slidenum">
              <a:rPr lang="en-US" smtClean="0"/>
              <a:pPr/>
              <a:t>25</a:t>
            </a:fld>
            <a:endParaRPr lang="en-US"/>
          </a:p>
        </p:txBody>
      </p:sp>
    </p:spTree>
    <p:extLst>
      <p:ext uri="{BB962C8B-B14F-4D97-AF65-F5344CB8AC3E}">
        <p14:creationId xmlns:p14="http://schemas.microsoft.com/office/powerpoint/2010/main" val="24388782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l="-2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98243" y="433883"/>
            <a:ext cx="2815746" cy="1374345"/>
          </a:xfrm>
          <a:noFill/>
          <a:effectLst>
            <a:outerShdw blurRad="50800" dist="38100" dir="2700000" algn="tl" rotWithShape="0">
              <a:prstClr val="black">
                <a:alpha val="40000"/>
              </a:prstClr>
            </a:outerShdw>
          </a:effectLst>
        </p:spPr>
        <p:txBody>
          <a:bodyPr>
            <a:normAutofit/>
          </a:bodyPr>
          <a:lstStyle>
            <a:lvl1pPr algn="r">
              <a:defRPr sz="27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3798243" y="1960933"/>
            <a:ext cx="2815746" cy="805385"/>
          </a:xfrm>
        </p:spPr>
        <p:txBody>
          <a:bodyPr>
            <a:normAutofit/>
          </a:bodyPr>
          <a:lstStyle>
            <a:lvl1pPr marL="0" indent="0" algn="r">
              <a:buNone/>
              <a:defRPr sz="2100" b="0" i="0">
                <a:solidFill>
                  <a:schemeClr val="accent4">
                    <a:lumMod val="20000"/>
                    <a:lumOff val="80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6406" y="141882"/>
            <a:ext cx="6265571" cy="763524"/>
          </a:xfrm>
        </p:spPr>
        <p:txBody>
          <a:bodyPr>
            <a:normAutofit/>
          </a:bodyPr>
          <a:lstStyle>
            <a:lvl1pPr algn="l">
              <a:defRPr sz="2700" baseline="0">
                <a:solidFill>
                  <a:schemeClr val="accent4">
                    <a:lumMod val="20000"/>
                    <a:lumOff val="8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300138" y="1350110"/>
            <a:ext cx="6257726" cy="3375291"/>
          </a:xfrm>
        </p:spPr>
        <p:txBody>
          <a:bodyPr/>
          <a:lstStyle>
            <a:lvl1pPr algn="l">
              <a:defRPr sz="2100">
                <a:solidFill>
                  <a:schemeClr val="accent4">
                    <a:lumMod val="20000"/>
                    <a:lumOff val="80000"/>
                  </a:schemeClr>
                </a:solidFill>
              </a:defRPr>
            </a:lvl1pPr>
            <a:lvl2pPr algn="l">
              <a:defRPr>
                <a:solidFill>
                  <a:schemeClr val="accent4">
                    <a:lumMod val="20000"/>
                    <a:lumOff val="80000"/>
                  </a:schemeClr>
                </a:solidFill>
              </a:defRPr>
            </a:lvl2pPr>
            <a:lvl3pPr algn="l">
              <a:defRPr>
                <a:solidFill>
                  <a:schemeClr val="accent4">
                    <a:lumMod val="20000"/>
                    <a:lumOff val="80000"/>
                  </a:schemeClr>
                </a:solidFill>
              </a:defRPr>
            </a:lvl3pPr>
            <a:lvl4pPr algn="l">
              <a:defRPr>
                <a:solidFill>
                  <a:schemeClr val="accent4">
                    <a:lumMod val="20000"/>
                    <a:lumOff val="80000"/>
                  </a:schemeClr>
                </a:solidFill>
              </a:defRPr>
            </a:lvl4pPr>
            <a:lvl5pPr algn="l">
              <a:defRPr>
                <a:solidFill>
                  <a:schemeClr val="accent4">
                    <a:lumMod val="20000"/>
                    <a:lumOff val="8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l="-2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2901" y="452687"/>
            <a:ext cx="4689503" cy="763525"/>
          </a:xfrm>
        </p:spPr>
        <p:txBody>
          <a:bodyPr>
            <a:normAutofit/>
          </a:bodyPr>
          <a:lstStyle>
            <a:lvl1pPr algn="l">
              <a:defRPr sz="2700">
                <a:solidFill>
                  <a:schemeClr val="accent4">
                    <a:lumMod val="5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342901" y="1237127"/>
            <a:ext cx="4689503" cy="3562895"/>
          </a:xfrm>
        </p:spPr>
        <p:txBody>
          <a:bodyPr/>
          <a:lstStyle>
            <a:lvl1pPr algn="l">
              <a:defRPr sz="2100">
                <a:solidFill>
                  <a:schemeClr val="accent4">
                    <a:lumMod val="75000"/>
                  </a:schemeClr>
                </a:solidFill>
              </a:defRPr>
            </a:lvl1pPr>
            <a:lvl2pPr algn="l">
              <a:defRPr>
                <a:solidFill>
                  <a:schemeClr val="accent4">
                    <a:lumMod val="75000"/>
                  </a:schemeClr>
                </a:solidFill>
              </a:defRPr>
            </a:lvl2pPr>
            <a:lvl3pPr algn="l">
              <a:defRPr>
                <a:solidFill>
                  <a:schemeClr val="accent4">
                    <a:lumMod val="75000"/>
                  </a:schemeClr>
                </a:solidFill>
              </a:defRPr>
            </a:lvl3pPr>
            <a:lvl4pPr algn="l">
              <a:defRPr>
                <a:solidFill>
                  <a:schemeClr val="accent4">
                    <a:lumMod val="75000"/>
                  </a:schemeClr>
                </a:solidFill>
              </a:defRPr>
            </a:lvl4pPr>
            <a:lvl5pPr algn="l">
              <a:defRPr>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3305176"/>
            <a:ext cx="58293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180035"/>
            <a:ext cx="5829300" cy="1125140"/>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7330" y="127849"/>
            <a:ext cx="6201596" cy="763525"/>
          </a:xfrm>
        </p:spPr>
        <p:txBody>
          <a:bodyPr>
            <a:normAutofit/>
          </a:bodyPr>
          <a:lstStyle>
            <a:lvl1pPr algn="l">
              <a:defRPr sz="2700" u="none" baseline="0">
                <a:solidFill>
                  <a:schemeClr val="accent4">
                    <a:lumMod val="20000"/>
                    <a:lumOff val="8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307328" y="1655520"/>
            <a:ext cx="3030141" cy="479822"/>
          </a:xfrm>
        </p:spPr>
        <p:txBody>
          <a:bodyPr anchor="b"/>
          <a:lstStyle>
            <a:lvl1pPr marL="0" indent="0" algn="ctr">
              <a:buNone/>
              <a:defRPr sz="1800" b="1">
                <a:solidFill>
                  <a:schemeClr val="accent4">
                    <a:lumMod val="20000"/>
                    <a:lumOff val="80000"/>
                  </a:schemeClr>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07328" y="2127917"/>
            <a:ext cx="3030141" cy="2276294"/>
          </a:xfrm>
        </p:spPr>
        <p:txBody>
          <a:bodyPr/>
          <a:lstStyle>
            <a:lvl1pPr algn="ctr">
              <a:defRPr sz="1800">
                <a:solidFill>
                  <a:schemeClr val="accent4">
                    <a:lumMod val="20000"/>
                    <a:lumOff val="80000"/>
                  </a:schemeClr>
                </a:solidFill>
              </a:defRPr>
            </a:lvl1pPr>
            <a:lvl2pPr algn="ctr">
              <a:defRPr sz="1500">
                <a:solidFill>
                  <a:schemeClr val="accent4">
                    <a:lumMod val="20000"/>
                    <a:lumOff val="80000"/>
                  </a:schemeClr>
                </a:solidFill>
              </a:defRPr>
            </a:lvl2pPr>
            <a:lvl3pPr algn="ctr">
              <a:defRPr sz="1350">
                <a:solidFill>
                  <a:schemeClr val="accent4">
                    <a:lumMod val="20000"/>
                    <a:lumOff val="80000"/>
                  </a:schemeClr>
                </a:solidFill>
              </a:defRPr>
            </a:lvl3pPr>
            <a:lvl4pPr algn="ctr">
              <a:defRPr sz="1200">
                <a:solidFill>
                  <a:schemeClr val="accent4">
                    <a:lumMod val="20000"/>
                    <a:lumOff val="80000"/>
                  </a:schemeClr>
                </a:solidFill>
              </a:defRPr>
            </a:lvl4pPr>
            <a:lvl5pPr algn="ctr">
              <a:defRPr sz="1200">
                <a:solidFill>
                  <a:schemeClr val="accent4">
                    <a:lumMod val="20000"/>
                    <a:lumOff val="80000"/>
                  </a:schemeClr>
                </a:solidFil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3333671" y="1655520"/>
            <a:ext cx="3031331" cy="479822"/>
          </a:xfrm>
        </p:spPr>
        <p:txBody>
          <a:bodyPr anchor="b"/>
          <a:lstStyle>
            <a:lvl1pPr marL="0" indent="0" algn="ctr">
              <a:buNone/>
              <a:defRPr sz="1800" b="1">
                <a:solidFill>
                  <a:schemeClr val="accent4">
                    <a:lumMod val="20000"/>
                    <a:lumOff val="80000"/>
                  </a:schemeClr>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3333671" y="2127917"/>
            <a:ext cx="3031331" cy="2276294"/>
          </a:xfrm>
        </p:spPr>
        <p:txBody>
          <a:bodyPr/>
          <a:lstStyle>
            <a:lvl1pPr algn="ctr">
              <a:defRPr sz="1800">
                <a:solidFill>
                  <a:schemeClr val="accent4">
                    <a:lumMod val="20000"/>
                    <a:lumOff val="80000"/>
                  </a:schemeClr>
                </a:solidFill>
              </a:defRPr>
            </a:lvl1pPr>
            <a:lvl2pPr algn="ctr">
              <a:defRPr sz="1500">
                <a:solidFill>
                  <a:schemeClr val="accent4">
                    <a:lumMod val="20000"/>
                    <a:lumOff val="80000"/>
                  </a:schemeClr>
                </a:solidFill>
              </a:defRPr>
            </a:lvl2pPr>
            <a:lvl3pPr algn="ctr">
              <a:defRPr sz="1350">
                <a:solidFill>
                  <a:schemeClr val="accent4">
                    <a:lumMod val="20000"/>
                    <a:lumOff val="80000"/>
                  </a:schemeClr>
                </a:solidFill>
              </a:defRPr>
            </a:lvl3pPr>
            <a:lvl4pPr algn="ctr">
              <a:defRPr sz="1200">
                <a:solidFill>
                  <a:schemeClr val="accent4">
                    <a:lumMod val="20000"/>
                    <a:lumOff val="80000"/>
                  </a:schemeClr>
                </a:solidFill>
              </a:defRPr>
            </a:lvl4pPr>
            <a:lvl5pPr algn="ctr">
              <a:defRPr sz="1200">
                <a:solidFill>
                  <a:schemeClr val="accent4">
                    <a:lumMod val="20000"/>
                    <a:lumOff val="80000"/>
                  </a:schemeClr>
                </a:solidFil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04787"/>
            <a:ext cx="2256235"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8" y="204791"/>
            <a:ext cx="383381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076328"/>
            <a:ext cx="2256235" cy="351829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600450"/>
            <a:ext cx="41148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459581"/>
            <a:ext cx="41148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4025506"/>
            <a:ext cx="41148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5979"/>
            <a:ext cx="154305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05979"/>
            <a:ext cx="451485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2856356" y="2419045"/>
            <a:ext cx="1097838" cy="43413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25000" r="-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05979"/>
            <a:ext cx="61722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1200151"/>
            <a:ext cx="61722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4767263"/>
            <a:ext cx="16002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3074F12-AA26-4AC8-9962-C36BB8F32554}" type="datetimeFigureOut">
              <a:rPr lang="en-US" smtClean="0"/>
              <a:pPr/>
              <a:t>9/9/2026</a:t>
            </a:fld>
            <a:endParaRPr lang="en-US"/>
          </a:p>
        </p:txBody>
      </p:sp>
      <p:sp>
        <p:nvSpPr>
          <p:cNvPr id="5" name="Footer Placeholder 4"/>
          <p:cNvSpPr>
            <a:spLocks noGrp="1"/>
          </p:cNvSpPr>
          <p:nvPr>
            <p:ph type="ftr" sz="quarter" idx="3"/>
          </p:nvPr>
        </p:nvSpPr>
        <p:spPr>
          <a:xfrm>
            <a:off x="2343150" y="4767263"/>
            <a:ext cx="21717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4767263"/>
            <a:ext cx="16002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11E867DF-3DCA-4725-94F0-F2B6BD747A82}"/>
              </a:ext>
            </a:extLst>
          </p:cNvPr>
          <p:cNvSpPr txBox="1"/>
          <p:nvPr userDrawn="1"/>
        </p:nvSpPr>
        <p:spPr>
          <a:xfrm>
            <a:off x="-6862" y="5213747"/>
            <a:ext cx="6292219" cy="415498"/>
          </a:xfrm>
          <a:prstGeom prst="rect">
            <a:avLst/>
          </a:prstGeom>
          <a:noFill/>
        </p:spPr>
        <p:txBody>
          <a:bodyPr wrap="square" rtlCol="0">
            <a:spAutoFit/>
          </a:bodyPr>
          <a:lstStyle/>
          <a:p>
            <a:r>
              <a:rPr lang="en-US" sz="1050" dirty="0">
                <a:solidFill>
                  <a:schemeClr val="bg1">
                    <a:lumMod val="65000"/>
                  </a:schemeClr>
                </a:solidFill>
              </a:rPr>
              <a:t>This presentation uses a free template provided by FPPT.com</a:t>
            </a:r>
          </a:p>
          <a:p>
            <a:r>
              <a:rPr lang="en-US" sz="105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685783" rtl="0" eaLnBrk="1" latinLnBrk="0" hangingPunct="1">
        <a:spcBef>
          <a:spcPct val="0"/>
        </a:spcBef>
        <a:buNone/>
        <a:defRPr sz="3300" kern="1200">
          <a:solidFill>
            <a:schemeClr val="tx1"/>
          </a:solidFill>
          <a:latin typeface="+mj-lt"/>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png"/><Relationship Id="rId7" Type="http://schemas.openxmlformats.org/officeDocument/2006/relationships/diagramColors" Target="../diagrams/colors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5.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98243" y="433883"/>
            <a:ext cx="2815746" cy="1679752"/>
          </a:xfrm>
        </p:spPr>
        <p:txBody>
          <a:bodyPr>
            <a:normAutofit fontScale="90000"/>
          </a:bodyPr>
          <a:lstStyle/>
          <a:p>
            <a:pPr algn="ctr"/>
            <a:r>
              <a:rPr lang="en-US" b="1" dirty="0">
                <a:latin typeface="Open Sans" pitchFamily="2" charset="0"/>
                <a:ea typeface="Open Sans" pitchFamily="2" charset="0"/>
                <a:cs typeface="Open Sans" pitchFamily="2" charset="0"/>
              </a:rPr>
              <a:t>Year 13 Raising Achievement Evening</a:t>
            </a:r>
            <a:br>
              <a:rPr lang="en-US" dirty="0">
                <a:latin typeface="Open Sans" pitchFamily="2" charset="0"/>
                <a:ea typeface="Open Sans" pitchFamily="2" charset="0"/>
                <a:cs typeface="Open Sans" pitchFamily="2" charset="0"/>
              </a:rPr>
            </a:br>
            <a:r>
              <a:rPr lang="en-US" sz="2000" i="1" dirty="0">
                <a:latin typeface="Open Sans" pitchFamily="2" charset="0"/>
                <a:ea typeface="Open Sans" pitchFamily="2" charset="0"/>
                <a:cs typeface="Open Sans" pitchFamily="2" charset="0"/>
              </a:rPr>
              <a:t>10 September 2026</a:t>
            </a:r>
            <a:br>
              <a:rPr lang="en-US" dirty="0">
                <a:latin typeface="Open Sans" pitchFamily="2" charset="0"/>
                <a:ea typeface="Open Sans" pitchFamily="2" charset="0"/>
                <a:cs typeface="Open Sans" pitchFamily="2" charset="0"/>
              </a:rPr>
            </a:br>
            <a:endParaRPr lang="en-US" dirty="0">
              <a:latin typeface="Open Sans" pitchFamily="2" charset="0"/>
              <a:ea typeface="Open Sans" pitchFamily="2" charset="0"/>
              <a:cs typeface="Open Sans" pitchFamily="2" charset="0"/>
            </a:endParaRPr>
          </a:p>
        </p:txBody>
      </p:sp>
      <p:pic>
        <p:nvPicPr>
          <p:cNvPr id="14" name="Picture 0" descr="Langley Grammar School crest.gif">
            <a:extLst>
              <a:ext uri="{FF2B5EF4-FFF2-40B4-BE49-F238E27FC236}">
                <a16:creationId xmlns:a16="http://schemas.microsoft.com/office/drawing/2014/main" id="{AC990D8C-C452-6B49-B984-E520D5E25AB8}"/>
              </a:ext>
            </a:extLst>
          </p:cNvPr>
          <p:cNvPicPr>
            <a:picLocks noChangeAspect="1" noChangeArrowheads="1"/>
          </p:cNvPicPr>
          <p:nvPr/>
        </p:nvPicPr>
        <p:blipFill>
          <a:blip r:embed="rId2" cstate="print">
            <a:alphaModFix amt="17000"/>
          </a:blip>
          <a:stretch>
            <a:fillRect/>
          </a:stretch>
        </p:blipFill>
        <p:spPr bwMode="auto">
          <a:xfrm>
            <a:off x="5261460" y="3159016"/>
            <a:ext cx="1596540" cy="1984484"/>
          </a:xfrm>
          <a:prstGeom prst="rect">
            <a:avLst/>
          </a:prstGeom>
          <a:noFill/>
        </p:spPr>
      </p:pic>
      <p:pic>
        <p:nvPicPr>
          <p:cNvPr id="4" name="Picture 3" descr="A group of students in uniform&#10;&#10;Description automatically generated">
            <a:extLst>
              <a:ext uri="{FF2B5EF4-FFF2-40B4-BE49-F238E27FC236}">
                <a16:creationId xmlns:a16="http://schemas.microsoft.com/office/drawing/2014/main" id="{51DF06DF-55B7-0742-9E55-A356C4D345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900" y="1886863"/>
            <a:ext cx="4345230" cy="2896820"/>
          </a:xfrm>
          <a:prstGeom prst="rect">
            <a:avLst/>
          </a:prstGeom>
        </p:spPr>
      </p:pic>
    </p:spTree>
    <p:extLst>
      <p:ext uri="{BB962C8B-B14F-4D97-AF65-F5344CB8AC3E}">
        <p14:creationId xmlns:p14="http://schemas.microsoft.com/office/powerpoint/2010/main" val="3639203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DF362-8401-5C9D-2F77-94DCED1CCE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2A77F9-A5EE-B61C-1036-0A86D5365B37}"/>
              </a:ext>
            </a:extLst>
          </p:cNvPr>
          <p:cNvSpPr>
            <a:spLocks noGrp="1"/>
          </p:cNvSpPr>
          <p:nvPr>
            <p:ph type="title"/>
          </p:nvPr>
        </p:nvSpPr>
        <p:spPr>
          <a:xfrm>
            <a:off x="342900" y="120252"/>
            <a:ext cx="5344675" cy="857250"/>
          </a:xfrm>
        </p:spPr>
        <p:txBody>
          <a:bodyPr>
            <a:noAutofit/>
          </a:bodyPr>
          <a:lstStyle/>
          <a:p>
            <a:pPr algn="l"/>
            <a:r>
              <a:rPr lang="en-GB" sz="2400" b="1" i="0" dirty="0">
                <a:solidFill>
                  <a:schemeClr val="bg1"/>
                </a:solidFill>
                <a:effectLst/>
                <a:latin typeface="Open Sans" pitchFamily="2" charset="0"/>
                <a:ea typeface="Open Sans" pitchFamily="2" charset="0"/>
                <a:cs typeface="Open Sans" pitchFamily="2" charset="0"/>
              </a:rPr>
              <a:t>Mobile Phones &amp; Smart Devices</a:t>
            </a:r>
            <a:endParaRPr lang="en-US" sz="2400" b="1" dirty="0">
              <a:solidFill>
                <a:schemeClr val="bg1"/>
              </a:solidFill>
              <a:latin typeface="Open Sans" pitchFamily="2" charset="0"/>
              <a:ea typeface="Open Sans" pitchFamily="2" charset="0"/>
              <a:cs typeface="Open Sans" pitchFamily="2" charset="0"/>
            </a:endParaRPr>
          </a:p>
        </p:txBody>
      </p:sp>
      <p:sp>
        <p:nvSpPr>
          <p:cNvPr id="3" name="Content Placeholder 2">
            <a:extLst>
              <a:ext uri="{FF2B5EF4-FFF2-40B4-BE49-F238E27FC236}">
                <a16:creationId xmlns:a16="http://schemas.microsoft.com/office/drawing/2014/main" id="{79B9865A-8E4F-205C-60CB-2256841C85F4}"/>
              </a:ext>
            </a:extLst>
          </p:cNvPr>
          <p:cNvSpPr>
            <a:spLocks noGrp="1"/>
          </p:cNvSpPr>
          <p:nvPr>
            <p:ph sz="half" idx="1"/>
          </p:nvPr>
        </p:nvSpPr>
        <p:spPr/>
        <p:txBody>
          <a:bodyPr>
            <a:normAutofit/>
          </a:bodyPr>
          <a:lstStyle/>
          <a:p>
            <a:pPr marL="0" indent="0" algn="ctr">
              <a:buNone/>
            </a:pPr>
            <a:r>
              <a:rPr lang="en-US" sz="1800" b="0" i="1" u="none" strike="noStrike" dirty="0">
                <a:solidFill>
                  <a:schemeClr val="bg1"/>
                </a:solidFill>
                <a:effectLst/>
                <a:latin typeface="Open Sans" panose="020B0606030504020204" pitchFamily="34" charset="0"/>
              </a:rPr>
              <a:t>The Department for Education expects schools to be mobile phone-free by default.</a:t>
            </a:r>
            <a:r>
              <a:rPr lang="en-US" sz="1800" b="0" i="1" dirty="0">
                <a:solidFill>
                  <a:schemeClr val="bg1"/>
                </a:solidFill>
                <a:effectLst/>
                <a:latin typeface="Open Sans" panose="020B0606030504020204" pitchFamily="34" charset="0"/>
              </a:rPr>
              <a:t>​</a:t>
            </a:r>
          </a:p>
          <a:p>
            <a:pPr marL="0" indent="0" algn="ctr">
              <a:buNone/>
            </a:pPr>
            <a:endParaRPr lang="en-US" sz="1800" b="1" i="0" u="none" strike="noStrike" dirty="0">
              <a:solidFill>
                <a:srgbClr val="FFFFFF"/>
              </a:solidFill>
              <a:effectLst/>
              <a:latin typeface="Open Sans" panose="020B0606030504020204" pitchFamily="34" charset="0"/>
            </a:endParaRPr>
          </a:p>
          <a:p>
            <a:pPr marL="0" indent="0" algn="ctr">
              <a:buNone/>
            </a:pPr>
            <a:endParaRPr lang="en-US" sz="1800" b="1" dirty="0">
              <a:solidFill>
                <a:srgbClr val="FFFFFF"/>
              </a:solidFill>
              <a:latin typeface="Open Sans" panose="020B0606030504020204" pitchFamily="34" charset="0"/>
            </a:endParaRPr>
          </a:p>
          <a:p>
            <a:pPr marL="0" indent="0" algn="ctr">
              <a:buNone/>
            </a:pPr>
            <a:r>
              <a:rPr lang="en-US" sz="1800" b="1" i="0" u="none" strike="noStrike" dirty="0">
                <a:solidFill>
                  <a:srgbClr val="FFFFFF"/>
                </a:solidFill>
                <a:effectLst/>
                <a:latin typeface="Open Sans" panose="020B0606030504020204" pitchFamily="34" charset="0"/>
              </a:rPr>
              <a:t>This applies to all students at Langley Grammar School, including Sixth Form. </a:t>
            </a:r>
            <a:endParaRPr lang="en-US" dirty="0"/>
          </a:p>
        </p:txBody>
      </p:sp>
      <p:pic>
        <p:nvPicPr>
          <p:cNvPr id="1026" name="Picture 2" descr="Starting September 2026, if a mobile phone or digital device is seen, heard  or accessed anywhere on the Swanlea School site, it will be confiscated. 📵  Our mobile-free policy applies from gate">
            <a:extLst>
              <a:ext uri="{FF2B5EF4-FFF2-40B4-BE49-F238E27FC236}">
                <a16:creationId xmlns:a16="http://schemas.microsoft.com/office/drawing/2014/main" id="{DCC17397-8172-A20C-03D7-0F97F56FDAEE}"/>
              </a:ext>
            </a:extLst>
          </p:cNvPr>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3495" t="31422" r="7218" b="14594"/>
          <a:stretch/>
        </p:blipFill>
        <p:spPr bwMode="auto">
          <a:xfrm>
            <a:off x="3708960" y="1960930"/>
            <a:ext cx="2672338" cy="229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59669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406" y="141882"/>
            <a:ext cx="6265571" cy="763524"/>
          </a:xfrm>
        </p:spPr>
        <p:txBody>
          <a:bodyPr>
            <a:normAutofit/>
          </a:bodyPr>
          <a:lstStyle/>
          <a:p>
            <a:r>
              <a:rPr lang="en-US" sz="2400" b="1" dirty="0">
                <a:solidFill>
                  <a:schemeClr val="bg1"/>
                </a:solidFill>
                <a:latin typeface="Open Sans" pitchFamily="2" charset="0"/>
                <a:ea typeface="Open Sans" pitchFamily="2" charset="0"/>
                <a:cs typeface="Open Sans" pitchFamily="2" charset="0"/>
              </a:rPr>
              <a:t>2026 A </a:t>
            </a:r>
            <a:r>
              <a:rPr lang="en-US" sz="2400" b="1" dirty="0">
                <a:solidFill>
                  <a:schemeClr val="bg1"/>
                </a:solidFill>
                <a:effectLst/>
                <a:latin typeface="Open Sans" pitchFamily="2" charset="0"/>
                <a:ea typeface="Open Sans" pitchFamily="2" charset="0"/>
                <a:cs typeface="Open Sans" pitchFamily="2" charset="0"/>
              </a:rPr>
              <a:t>Level</a:t>
            </a:r>
            <a:r>
              <a:rPr lang="en-US" sz="2400" b="1" dirty="0">
                <a:solidFill>
                  <a:schemeClr val="bg1"/>
                </a:solidFill>
                <a:latin typeface="Open Sans" pitchFamily="2" charset="0"/>
                <a:ea typeface="Open Sans" pitchFamily="2" charset="0"/>
                <a:cs typeface="Open Sans" pitchFamily="2" charset="0"/>
              </a:rPr>
              <a:t> Outcomes</a:t>
            </a:r>
          </a:p>
        </p:txBody>
      </p:sp>
      <p:sp>
        <p:nvSpPr>
          <p:cNvPr id="3" name="Content Placeholder 2"/>
          <p:cNvSpPr>
            <a:spLocks noGrp="1"/>
          </p:cNvSpPr>
          <p:nvPr>
            <p:ph idx="1"/>
          </p:nvPr>
        </p:nvSpPr>
        <p:spPr>
          <a:xfrm>
            <a:off x="300138" y="1350110"/>
            <a:ext cx="6257726" cy="3375291"/>
          </a:xfrm>
        </p:spPr>
        <p:txBody>
          <a:bodyPr/>
          <a:lstStyle/>
          <a:p>
            <a:pPr marL="0" indent="0">
              <a:buNone/>
            </a:pPr>
            <a:endParaRPr lang="en-US" dirty="0"/>
          </a:p>
          <a:p>
            <a:endParaRPr lang="en-US" dirty="0"/>
          </a:p>
        </p:txBody>
      </p:sp>
      <p:graphicFrame>
        <p:nvGraphicFramePr>
          <p:cNvPr id="4" name="Content Placeholder 3">
            <a:extLst>
              <a:ext uri="{FF2B5EF4-FFF2-40B4-BE49-F238E27FC236}">
                <a16:creationId xmlns:a16="http://schemas.microsoft.com/office/drawing/2014/main" id="{C13BBA4D-A937-E447-9E7D-5D142C227340}"/>
              </a:ext>
            </a:extLst>
          </p:cNvPr>
          <p:cNvGraphicFramePr>
            <a:graphicFrameLocks/>
          </p:cNvGraphicFramePr>
          <p:nvPr>
            <p:extLst>
              <p:ext uri="{D42A27DB-BD31-4B8C-83A1-F6EECF244321}">
                <p14:modId xmlns:p14="http://schemas.microsoft.com/office/powerpoint/2010/main" val="3881539563"/>
              </p:ext>
            </p:extLst>
          </p:nvPr>
        </p:nvGraphicFramePr>
        <p:xfrm>
          <a:off x="1291130" y="926893"/>
          <a:ext cx="4666044" cy="4250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33094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12770" y="281175"/>
            <a:ext cx="4231388" cy="1068935"/>
          </a:xfrm>
        </p:spPr>
        <p:txBody>
          <a:bodyPr>
            <a:normAutofit/>
          </a:bodyPr>
          <a:lstStyle/>
          <a:p>
            <a:pPr algn="r"/>
            <a:r>
              <a:rPr lang="en-US" sz="2400" b="1" dirty="0">
                <a:effectLst/>
                <a:latin typeface="Open Sans" pitchFamily="2" charset="0"/>
                <a:ea typeface="Open Sans" pitchFamily="2" charset="0"/>
                <a:cs typeface="Open Sans" pitchFamily="2" charset="0"/>
              </a:rPr>
              <a:t>ALPS Value Added </a:t>
            </a:r>
            <a:br>
              <a:rPr lang="en-US" sz="2400" b="1" dirty="0">
                <a:effectLst/>
                <a:latin typeface="Open Sans" pitchFamily="2" charset="0"/>
                <a:ea typeface="Open Sans" pitchFamily="2" charset="0"/>
                <a:cs typeface="Open Sans" pitchFamily="2" charset="0"/>
              </a:rPr>
            </a:br>
            <a:r>
              <a:rPr lang="en-US" sz="2400" b="1" dirty="0">
                <a:effectLst/>
                <a:latin typeface="Open Sans" pitchFamily="2" charset="0"/>
                <a:ea typeface="Open Sans" pitchFamily="2" charset="0"/>
                <a:cs typeface="Open Sans" pitchFamily="2" charset="0"/>
              </a:rPr>
              <a:t>2024-26</a:t>
            </a:r>
          </a:p>
        </p:txBody>
      </p:sp>
      <p:pic>
        <p:nvPicPr>
          <p:cNvPr id="6" name="Content Placeholder 5" descr="A thermometer with numbers and a red and blue line&#10;&#10;Description automatically generated">
            <a:extLst>
              <a:ext uri="{FF2B5EF4-FFF2-40B4-BE49-F238E27FC236}">
                <a16:creationId xmlns:a16="http://schemas.microsoft.com/office/drawing/2014/main" id="{011D75A5-89C7-014C-97D3-91A1C9751F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4900" y="433880"/>
            <a:ext cx="2451720" cy="4275740"/>
          </a:xfrm>
        </p:spPr>
      </p:pic>
    </p:spTree>
    <p:extLst>
      <p:ext uri="{BB962C8B-B14F-4D97-AF65-F5344CB8AC3E}">
        <p14:creationId xmlns:p14="http://schemas.microsoft.com/office/powerpoint/2010/main" val="11016338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10662-B718-744F-907B-B0AF72779DFA}"/>
              </a:ext>
            </a:extLst>
          </p:cNvPr>
          <p:cNvSpPr>
            <a:spLocks noGrp="1"/>
          </p:cNvSpPr>
          <p:nvPr>
            <p:ph type="title"/>
          </p:nvPr>
        </p:nvSpPr>
        <p:spPr/>
        <p:txBody>
          <a:bodyPr>
            <a:normAutofit/>
          </a:bodyPr>
          <a:lstStyle/>
          <a:p>
            <a:r>
              <a:rPr lang="en-US" sz="2400" b="1" dirty="0">
                <a:effectLst/>
                <a:latin typeface="Open Sans" pitchFamily="2" charset="0"/>
                <a:ea typeface="Open Sans" pitchFamily="2" charset="0"/>
                <a:cs typeface="Open Sans" pitchFamily="2" charset="0"/>
              </a:rPr>
              <a:t>Where are they going?</a:t>
            </a:r>
          </a:p>
        </p:txBody>
      </p:sp>
      <p:pic>
        <p:nvPicPr>
          <p:cNvPr id="5" name="Picture 0" descr="Langley Grammar School crest.gif">
            <a:extLst>
              <a:ext uri="{FF2B5EF4-FFF2-40B4-BE49-F238E27FC236}">
                <a16:creationId xmlns:a16="http://schemas.microsoft.com/office/drawing/2014/main" id="{B08BDCA9-7A58-1749-9F8A-53256FD141F0}"/>
              </a:ext>
            </a:extLst>
          </p:cNvPr>
          <p:cNvPicPr>
            <a:picLocks noChangeAspect="1" noChangeArrowheads="1"/>
          </p:cNvPicPr>
          <p:nvPr/>
        </p:nvPicPr>
        <p:blipFill>
          <a:blip r:embed="rId2" cstate="print">
            <a:alphaModFix amt="32000"/>
          </a:blip>
          <a:srcRect/>
          <a:stretch>
            <a:fillRect/>
          </a:stretch>
        </p:blipFill>
        <p:spPr bwMode="auto">
          <a:xfrm>
            <a:off x="5566870" y="74526"/>
            <a:ext cx="1168591" cy="1389394"/>
          </a:xfrm>
          <a:prstGeom prst="rect">
            <a:avLst/>
          </a:prstGeom>
          <a:noFill/>
          <a:ln w="9525">
            <a:noFill/>
            <a:miter lim="800000"/>
            <a:headEnd/>
            <a:tailEnd/>
          </a:ln>
        </p:spPr>
      </p:pic>
      <p:graphicFrame>
        <p:nvGraphicFramePr>
          <p:cNvPr id="6" name="Chart 5">
            <a:extLst>
              <a:ext uri="{FF2B5EF4-FFF2-40B4-BE49-F238E27FC236}">
                <a16:creationId xmlns:a16="http://schemas.microsoft.com/office/drawing/2014/main" id="{43B653FF-E150-0D47-941B-68615C9655C2}"/>
              </a:ext>
            </a:extLst>
          </p:cNvPr>
          <p:cNvGraphicFramePr>
            <a:graphicFrameLocks/>
          </p:cNvGraphicFramePr>
          <p:nvPr>
            <p:extLst>
              <p:ext uri="{D42A27DB-BD31-4B8C-83A1-F6EECF244321}">
                <p14:modId xmlns:p14="http://schemas.microsoft.com/office/powerpoint/2010/main" val="1079588094"/>
              </p:ext>
            </p:extLst>
          </p:nvPr>
        </p:nvGraphicFramePr>
        <p:xfrm>
          <a:off x="342901" y="1243704"/>
          <a:ext cx="6136720" cy="348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D97249EE-CC93-8C42-9D9B-B4F7E6426B8B}"/>
              </a:ext>
            </a:extLst>
          </p:cNvPr>
          <p:cNvGraphicFramePr>
            <a:graphicFrameLocks/>
          </p:cNvGraphicFramePr>
          <p:nvPr>
            <p:extLst>
              <p:ext uri="{D42A27DB-BD31-4B8C-83A1-F6EECF244321}">
                <p14:modId xmlns:p14="http://schemas.microsoft.com/office/powerpoint/2010/main" val="2584532729"/>
              </p:ext>
            </p:extLst>
          </p:nvPr>
        </p:nvGraphicFramePr>
        <p:xfrm>
          <a:off x="680310" y="1216212"/>
          <a:ext cx="5650085" cy="36621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044826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EC468-D9B2-2547-B83D-FFEDF4809166}"/>
              </a:ext>
            </a:extLst>
          </p:cNvPr>
          <p:cNvSpPr>
            <a:spLocks noGrp="1"/>
          </p:cNvSpPr>
          <p:nvPr>
            <p:ph type="title"/>
          </p:nvPr>
        </p:nvSpPr>
        <p:spPr/>
        <p:txBody>
          <a:bodyPr>
            <a:normAutofit/>
          </a:bodyPr>
          <a:lstStyle/>
          <a:p>
            <a:r>
              <a:rPr lang="en-US" sz="2400" b="1" dirty="0">
                <a:effectLst/>
                <a:latin typeface="Open Sans" pitchFamily="2" charset="0"/>
                <a:ea typeface="Open Sans" pitchFamily="2" charset="0"/>
                <a:cs typeface="Open Sans" pitchFamily="2" charset="0"/>
              </a:rPr>
              <a:t>What are they reading?</a:t>
            </a:r>
          </a:p>
        </p:txBody>
      </p:sp>
      <p:pic>
        <p:nvPicPr>
          <p:cNvPr id="5" name="Picture 0" descr="Langley Grammar School crest.gif">
            <a:extLst>
              <a:ext uri="{FF2B5EF4-FFF2-40B4-BE49-F238E27FC236}">
                <a16:creationId xmlns:a16="http://schemas.microsoft.com/office/drawing/2014/main" id="{5F382F44-A290-DB4C-8802-C3EE5AF30D30}"/>
              </a:ext>
            </a:extLst>
          </p:cNvPr>
          <p:cNvPicPr>
            <a:picLocks noChangeAspect="1" noChangeArrowheads="1"/>
          </p:cNvPicPr>
          <p:nvPr/>
        </p:nvPicPr>
        <p:blipFill>
          <a:blip r:embed="rId2" cstate="print">
            <a:alphaModFix amt="32000"/>
          </a:blip>
          <a:srcRect/>
          <a:stretch>
            <a:fillRect/>
          </a:stretch>
        </p:blipFill>
        <p:spPr bwMode="auto">
          <a:xfrm>
            <a:off x="5566870" y="139752"/>
            <a:ext cx="1168591" cy="1389394"/>
          </a:xfrm>
          <a:prstGeom prst="rect">
            <a:avLst/>
          </a:prstGeom>
          <a:noFill/>
          <a:ln w="9525">
            <a:noFill/>
            <a:miter lim="800000"/>
            <a:headEnd/>
            <a:tailEnd/>
          </a:ln>
        </p:spPr>
      </p:pic>
      <p:graphicFrame>
        <p:nvGraphicFramePr>
          <p:cNvPr id="7" name="Chart 6">
            <a:extLst>
              <a:ext uri="{FF2B5EF4-FFF2-40B4-BE49-F238E27FC236}">
                <a16:creationId xmlns:a16="http://schemas.microsoft.com/office/drawing/2014/main" id="{96BDD496-DCFD-C04E-B8DC-8E9E115902D8}"/>
              </a:ext>
            </a:extLst>
          </p:cNvPr>
          <p:cNvGraphicFramePr>
            <a:graphicFrameLocks/>
          </p:cNvGraphicFramePr>
          <p:nvPr>
            <p:extLst>
              <p:ext uri="{D42A27DB-BD31-4B8C-83A1-F6EECF244321}">
                <p14:modId xmlns:p14="http://schemas.microsoft.com/office/powerpoint/2010/main" val="2593937406"/>
              </p:ext>
            </p:extLst>
          </p:nvPr>
        </p:nvGraphicFramePr>
        <p:xfrm>
          <a:off x="527605" y="1200149"/>
          <a:ext cx="5650085" cy="36621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168274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b="1" dirty="0">
                <a:effectLst/>
                <a:latin typeface="Open Sans" pitchFamily="2" charset="0"/>
                <a:ea typeface="Open Sans" pitchFamily="2" charset="0"/>
                <a:cs typeface="Open Sans" pitchFamily="2" charset="0"/>
              </a:rPr>
              <a:t>First Steps</a:t>
            </a:r>
          </a:p>
        </p:txBody>
      </p:sp>
      <p:graphicFrame>
        <p:nvGraphicFramePr>
          <p:cNvPr id="9" name="Rectangle 3">
            <a:extLst>
              <a:ext uri="{FF2B5EF4-FFF2-40B4-BE49-F238E27FC236}">
                <a16:creationId xmlns:a16="http://schemas.microsoft.com/office/drawing/2014/main" id="{41B2B1A3-988A-2D49-B1AC-8853DBBEB766}"/>
              </a:ext>
            </a:extLst>
          </p:cNvPr>
          <p:cNvGraphicFramePr>
            <a:graphicFrameLocks noGrp="1"/>
          </p:cNvGraphicFramePr>
          <p:nvPr>
            <p:ph idx="1"/>
            <p:extLst>
              <p:ext uri="{D42A27DB-BD31-4B8C-83A1-F6EECF244321}">
                <p14:modId xmlns:p14="http://schemas.microsoft.com/office/powerpoint/2010/main" val="859656344"/>
              </p:ext>
            </p:extLst>
          </p:nvPr>
        </p:nvGraphicFramePr>
        <p:xfrm>
          <a:off x="374900" y="1216272"/>
          <a:ext cx="6108199" cy="3563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68CABA29-0A2C-8646-9EBC-CB2CAFFE838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8314" y="-176940"/>
            <a:ext cx="3359686" cy="2519765"/>
          </a:xfrm>
          <a:prstGeom prst="rect">
            <a:avLst/>
          </a:prstGeom>
        </p:spPr>
      </p:pic>
    </p:spTree>
    <p:extLst>
      <p:ext uri="{BB962C8B-B14F-4D97-AF65-F5344CB8AC3E}">
        <p14:creationId xmlns:p14="http://schemas.microsoft.com/office/powerpoint/2010/main" val="41707837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4BB62DD9-61A9-DD49-9968-D4345102ECE2}"/>
              </a:ext>
            </a:extLst>
          </p:cNvPr>
          <p:cNvSpPr txBox="1">
            <a:spLocks noChangeArrowheads="1"/>
          </p:cNvSpPr>
          <p:nvPr/>
        </p:nvSpPr>
        <p:spPr>
          <a:xfrm>
            <a:off x="546056" y="1350110"/>
            <a:ext cx="5937044" cy="4475828"/>
          </a:xfrm>
          <a:prstGeom prst="rect">
            <a:avLst/>
          </a:prstGeom>
        </p:spPr>
        <p:txBody>
          <a:bodyPr/>
          <a:lstStyle>
            <a:lvl1pPr marL="257168" indent="-257168" algn="l" defTabSz="685783"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lgn="ctr">
              <a:lnSpc>
                <a:spcPct val="80000"/>
              </a:lnSpc>
              <a:buFont typeface="Arial" charset="0"/>
              <a:buNone/>
            </a:pPr>
            <a:r>
              <a:rPr lang="en-GB" sz="2000" b="1" dirty="0">
                <a:solidFill>
                  <a:schemeClr val="bg1"/>
                </a:solidFill>
              </a:rPr>
              <a:t>  </a:t>
            </a:r>
            <a:r>
              <a:rPr lang="en-GB" sz="2000" b="1" dirty="0"/>
              <a:t>   </a:t>
            </a:r>
          </a:p>
          <a:p>
            <a:pPr>
              <a:lnSpc>
                <a:spcPct val="80000"/>
              </a:lnSpc>
              <a:buFont typeface="Arial" charset="0"/>
              <a:buNone/>
            </a:pPr>
            <a:r>
              <a:rPr lang="en-GB" dirty="0"/>
              <a:t>	</a:t>
            </a:r>
            <a:r>
              <a:rPr lang="en-GB" b="1" dirty="0"/>
              <a:t>				</a:t>
            </a:r>
            <a:r>
              <a:rPr lang="en-GB" dirty="0"/>
              <a:t>						</a:t>
            </a:r>
            <a:endParaRPr lang="en-US" dirty="0"/>
          </a:p>
        </p:txBody>
      </p:sp>
      <p:sp>
        <p:nvSpPr>
          <p:cNvPr id="13" name="TextBox 12">
            <a:extLst>
              <a:ext uri="{FF2B5EF4-FFF2-40B4-BE49-F238E27FC236}">
                <a16:creationId xmlns:a16="http://schemas.microsoft.com/office/drawing/2014/main" id="{6F81A3A0-0EDF-0544-A35B-9399E6BA33ED}"/>
              </a:ext>
            </a:extLst>
          </p:cNvPr>
          <p:cNvSpPr txBox="1"/>
          <p:nvPr/>
        </p:nvSpPr>
        <p:spPr>
          <a:xfrm>
            <a:off x="81006" y="384543"/>
            <a:ext cx="5485864" cy="688843"/>
          </a:xfrm>
          <a:prstGeom prst="rect">
            <a:avLst/>
          </a:prstGeom>
          <a:noFill/>
        </p:spPr>
        <p:txBody>
          <a:bodyPr wrap="square">
            <a:spAutoFit/>
          </a:bodyPr>
          <a:lstStyle/>
          <a:p>
            <a:pPr algn="ctr">
              <a:lnSpc>
                <a:spcPct val="80000"/>
              </a:lnSpc>
              <a:buFont typeface="Arial" charset="0"/>
              <a:buNone/>
            </a:pPr>
            <a:r>
              <a:rPr lang="en-GB" sz="2400" b="1" dirty="0">
                <a:solidFill>
                  <a:schemeClr val="bg1"/>
                </a:solidFill>
                <a:latin typeface="Open Sans" pitchFamily="2" charset="0"/>
                <a:ea typeface="Open Sans" pitchFamily="2" charset="0"/>
                <a:cs typeface="Open Sans" pitchFamily="2" charset="0"/>
              </a:rPr>
              <a:t>Minimum target A  level grades</a:t>
            </a:r>
          </a:p>
          <a:p>
            <a:pPr algn="ctr">
              <a:lnSpc>
                <a:spcPct val="80000"/>
              </a:lnSpc>
              <a:buFont typeface="Arial" charset="0"/>
              <a:buNone/>
            </a:pPr>
            <a:r>
              <a:rPr lang="en-GB" sz="2400" b="1" dirty="0">
                <a:solidFill>
                  <a:schemeClr val="bg1"/>
                </a:solidFill>
                <a:latin typeface="Open Sans" pitchFamily="2" charset="0"/>
                <a:ea typeface="Open Sans" pitchFamily="2" charset="0"/>
                <a:cs typeface="Open Sans" pitchFamily="2" charset="0"/>
              </a:rPr>
              <a:t>Based on average GCSE point score</a:t>
            </a:r>
            <a:endParaRPr lang="en-US" sz="2400" b="1" dirty="0">
              <a:latin typeface="Open Sans" pitchFamily="2" charset="0"/>
              <a:ea typeface="Open Sans" pitchFamily="2" charset="0"/>
              <a:cs typeface="Open Sans" pitchFamily="2" charset="0"/>
            </a:endParaRPr>
          </a:p>
        </p:txBody>
      </p:sp>
      <p:pic>
        <p:nvPicPr>
          <p:cNvPr id="14" name="Picture 0" descr="Langley Grammar School crest.gif">
            <a:extLst>
              <a:ext uri="{FF2B5EF4-FFF2-40B4-BE49-F238E27FC236}">
                <a16:creationId xmlns:a16="http://schemas.microsoft.com/office/drawing/2014/main" id="{846DA50A-7BBA-334F-B29F-9A9E95B1262F}"/>
              </a:ext>
            </a:extLst>
          </p:cNvPr>
          <p:cNvPicPr>
            <a:picLocks noChangeAspect="1" noChangeArrowheads="1"/>
          </p:cNvPicPr>
          <p:nvPr/>
        </p:nvPicPr>
        <p:blipFill>
          <a:blip r:embed="rId3" cstate="print">
            <a:alphaModFix amt="43000"/>
          </a:blip>
          <a:stretch>
            <a:fillRect/>
          </a:stretch>
        </p:blipFill>
        <p:spPr bwMode="auto">
          <a:xfrm>
            <a:off x="6017527" y="0"/>
            <a:ext cx="840473" cy="1044700"/>
          </a:xfrm>
          <a:prstGeom prst="rect">
            <a:avLst/>
          </a:prstGeom>
          <a:noFill/>
        </p:spPr>
      </p:pic>
      <p:pic>
        <p:nvPicPr>
          <p:cNvPr id="3" name="Picture 2" descr="A table with numbers and a number&#10;&#10;Description automatically generated">
            <a:extLst>
              <a:ext uri="{FF2B5EF4-FFF2-40B4-BE49-F238E27FC236}">
                <a16:creationId xmlns:a16="http://schemas.microsoft.com/office/drawing/2014/main" id="{CDD3D24B-7728-1F40-A4E9-95A6E4390C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51481"/>
            <a:ext cx="6858000" cy="3236976"/>
          </a:xfrm>
          <a:prstGeom prst="rect">
            <a:avLst/>
          </a:prstGeom>
        </p:spPr>
      </p:pic>
    </p:spTree>
    <p:extLst>
      <p:ext uri="{BB962C8B-B14F-4D97-AF65-F5344CB8AC3E}">
        <p14:creationId xmlns:p14="http://schemas.microsoft.com/office/powerpoint/2010/main" val="1091006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8947C-6133-924A-902F-78B2C1CA2987}"/>
              </a:ext>
            </a:extLst>
          </p:cNvPr>
          <p:cNvSpPr>
            <a:spLocks noGrp="1"/>
          </p:cNvSpPr>
          <p:nvPr>
            <p:ph type="title"/>
          </p:nvPr>
        </p:nvSpPr>
        <p:spPr>
          <a:xfrm>
            <a:off x="292293" y="281175"/>
            <a:ext cx="6265571" cy="763524"/>
          </a:xfrm>
        </p:spPr>
        <p:txBody>
          <a:bodyPr>
            <a:normAutofit/>
          </a:bodyPr>
          <a:lstStyle/>
          <a:p>
            <a:r>
              <a:rPr lang="en-US" sz="2400" b="1" dirty="0">
                <a:solidFill>
                  <a:schemeClr val="bg1"/>
                </a:solidFill>
                <a:effectLst/>
                <a:latin typeface="Open Sans" pitchFamily="2" charset="0"/>
                <a:ea typeface="Open Sans" pitchFamily="2" charset="0"/>
                <a:cs typeface="Open Sans" pitchFamily="2" charset="0"/>
              </a:rPr>
              <a:t>Predicted Grades</a:t>
            </a:r>
          </a:p>
        </p:txBody>
      </p:sp>
      <p:sp>
        <p:nvSpPr>
          <p:cNvPr id="4" name="Content Placeholder 3">
            <a:extLst>
              <a:ext uri="{FF2B5EF4-FFF2-40B4-BE49-F238E27FC236}">
                <a16:creationId xmlns:a16="http://schemas.microsoft.com/office/drawing/2014/main" id="{31210E46-512B-0D4B-B726-EB009116FE3D}"/>
              </a:ext>
            </a:extLst>
          </p:cNvPr>
          <p:cNvSpPr>
            <a:spLocks noGrp="1"/>
          </p:cNvSpPr>
          <p:nvPr>
            <p:ph idx="1"/>
          </p:nvPr>
        </p:nvSpPr>
        <p:spPr>
          <a:prstGeom prst="rect">
            <a:avLst/>
          </a:prstGeom>
        </p:spPr>
        <p:txBody>
          <a:bodyPr vert="horz" lIns="91440" tIns="45720" rIns="91440" bIns="45720" rtlCol="0">
            <a:normAutofit/>
          </a:bodyPr>
          <a:lstStyle/>
          <a:p>
            <a:pPr defTabSz="457200" eaLnBrk="1" hangingPunct="1">
              <a:lnSpc>
                <a:spcPct val="90000"/>
              </a:lnSpc>
              <a:spcBef>
                <a:spcPts val="1000"/>
              </a:spcBef>
              <a:spcAft>
                <a:spcPts val="0"/>
              </a:spcAft>
              <a:buClr>
                <a:schemeClr val="accent1"/>
              </a:buClr>
              <a:buFont typeface="Wingdings 3" charset="2"/>
              <a:buChar char=""/>
            </a:pPr>
            <a:r>
              <a:rPr lang="en-US" sz="1400" i="1" dirty="0">
                <a:solidFill>
                  <a:schemeClr val="bg1"/>
                </a:solidFill>
                <a:latin typeface="+mn-lt"/>
              </a:rPr>
              <a:t>'Universities and colleges take much more than just grades into consideration when deciding whether to offer a place – things such as the personal statement, relevant experience, interview performance, your motivation, and commitment to study. They also consider the overall demand for places on the course, and the success of past students who achieved the same A level grades as you are predicted. Remember, this is an </a:t>
            </a:r>
            <a:r>
              <a:rPr lang="en-US" sz="1400" b="1" i="1" dirty="0">
                <a:solidFill>
                  <a:schemeClr val="bg1"/>
                </a:solidFill>
                <a:latin typeface="+mn-lt"/>
              </a:rPr>
              <a:t>estimate</a:t>
            </a:r>
            <a:r>
              <a:rPr lang="en-US" sz="1400" i="1" dirty="0">
                <a:solidFill>
                  <a:schemeClr val="bg1"/>
                </a:solidFill>
                <a:latin typeface="+mn-lt"/>
              </a:rPr>
              <a:t> based solely on past applications from other people studying the same A levels and with the same predicted grades.’ </a:t>
            </a:r>
            <a:r>
              <a:rPr lang="en-US" sz="1400" dirty="0">
                <a:solidFill>
                  <a:schemeClr val="bg1"/>
                </a:solidFill>
                <a:latin typeface="+mn-lt"/>
              </a:rPr>
              <a:t>  </a:t>
            </a:r>
            <a:r>
              <a:rPr lang="en-US" sz="1400" b="1" dirty="0">
                <a:solidFill>
                  <a:schemeClr val="bg1"/>
                </a:solidFill>
                <a:latin typeface="+mn-lt"/>
              </a:rPr>
              <a:t>Source: </a:t>
            </a:r>
            <a:r>
              <a:rPr lang="en-US" sz="1400" b="1" dirty="0" err="1">
                <a:solidFill>
                  <a:schemeClr val="bg1"/>
                </a:solidFill>
                <a:latin typeface="+mn-lt"/>
              </a:rPr>
              <a:t>ucas.com</a:t>
            </a:r>
            <a:r>
              <a:rPr lang="en-US" sz="1400" b="1" dirty="0">
                <a:solidFill>
                  <a:schemeClr val="bg1"/>
                </a:solidFill>
                <a:latin typeface="+mn-lt"/>
              </a:rPr>
              <a:t> </a:t>
            </a:r>
          </a:p>
          <a:p>
            <a:pPr defTabSz="457200" eaLnBrk="1" hangingPunct="1">
              <a:lnSpc>
                <a:spcPct val="90000"/>
              </a:lnSpc>
              <a:spcBef>
                <a:spcPts val="1000"/>
              </a:spcBef>
              <a:spcAft>
                <a:spcPts val="0"/>
              </a:spcAft>
              <a:buClr>
                <a:schemeClr val="accent1"/>
              </a:buClr>
              <a:buFont typeface="Wingdings 3" charset="2"/>
              <a:buChar char=""/>
            </a:pPr>
            <a:endParaRPr lang="en-US" sz="1400" b="1" dirty="0">
              <a:solidFill>
                <a:schemeClr val="tx1">
                  <a:lumMod val="75000"/>
                  <a:lumOff val="25000"/>
                </a:schemeClr>
              </a:solidFill>
              <a:latin typeface="+mn-lt"/>
            </a:endParaRPr>
          </a:p>
          <a:p>
            <a:pPr defTabSz="457200" eaLnBrk="1" hangingPunct="1">
              <a:lnSpc>
                <a:spcPct val="90000"/>
              </a:lnSpc>
              <a:spcBef>
                <a:spcPts val="1000"/>
              </a:spcBef>
              <a:spcAft>
                <a:spcPts val="0"/>
              </a:spcAft>
              <a:buClr>
                <a:schemeClr val="accent1"/>
              </a:buClr>
              <a:buFont typeface="Wingdings 3" charset="2"/>
              <a:buChar char=""/>
            </a:pPr>
            <a:r>
              <a:rPr lang="en-US" sz="1800" b="1" dirty="0">
                <a:solidFill>
                  <a:schemeClr val="bg1"/>
                </a:solidFill>
                <a:latin typeface="+mn-lt"/>
              </a:rPr>
              <a:t>Our predictions at Langley Grammar School are based on evidence and allow for progress in Y13 and in addition are ‘optimistically realistic’</a:t>
            </a:r>
          </a:p>
        </p:txBody>
      </p:sp>
      <p:pic>
        <p:nvPicPr>
          <p:cNvPr id="5" name="Picture 0" descr="Langley Grammar School crest.gif">
            <a:extLst>
              <a:ext uri="{FF2B5EF4-FFF2-40B4-BE49-F238E27FC236}">
                <a16:creationId xmlns:a16="http://schemas.microsoft.com/office/drawing/2014/main" id="{16BC4E7A-5012-9F46-A847-D13E4AA5085D}"/>
              </a:ext>
            </a:extLst>
          </p:cNvPr>
          <p:cNvPicPr>
            <a:picLocks noChangeAspect="1" noChangeArrowheads="1"/>
          </p:cNvPicPr>
          <p:nvPr/>
        </p:nvPicPr>
        <p:blipFill>
          <a:blip r:embed="rId2" cstate="print">
            <a:alphaModFix amt="43000"/>
          </a:blip>
          <a:stretch>
            <a:fillRect/>
          </a:stretch>
        </p:blipFill>
        <p:spPr bwMode="auto">
          <a:xfrm>
            <a:off x="6017527" y="0"/>
            <a:ext cx="840473" cy="1044700"/>
          </a:xfrm>
          <a:prstGeom prst="rect">
            <a:avLst/>
          </a:prstGeom>
          <a:noFill/>
        </p:spPr>
      </p:pic>
    </p:spTree>
    <p:extLst>
      <p:ext uri="{BB962C8B-B14F-4D97-AF65-F5344CB8AC3E}">
        <p14:creationId xmlns:p14="http://schemas.microsoft.com/office/powerpoint/2010/main" val="33914946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9EDD3-3DFD-7B41-91AF-BA1DD06DAE27}"/>
              </a:ext>
            </a:extLst>
          </p:cNvPr>
          <p:cNvSpPr>
            <a:spLocks noGrp="1"/>
          </p:cNvSpPr>
          <p:nvPr>
            <p:ph type="title"/>
          </p:nvPr>
        </p:nvSpPr>
        <p:spPr/>
        <p:txBody>
          <a:bodyPr>
            <a:normAutofit/>
          </a:bodyPr>
          <a:lstStyle/>
          <a:p>
            <a:r>
              <a:rPr lang="en-US" sz="2400" b="1" dirty="0">
                <a:latin typeface="Open Sans" pitchFamily="2" charset="0"/>
                <a:ea typeface="Open Sans" pitchFamily="2" charset="0"/>
                <a:cs typeface="Open Sans" pitchFamily="2" charset="0"/>
              </a:rPr>
              <a:t>Inflating Predicted Grades</a:t>
            </a:r>
          </a:p>
        </p:txBody>
      </p:sp>
      <p:sp>
        <p:nvSpPr>
          <p:cNvPr id="3" name="Content Placeholder 2">
            <a:extLst>
              <a:ext uri="{FF2B5EF4-FFF2-40B4-BE49-F238E27FC236}">
                <a16:creationId xmlns:a16="http://schemas.microsoft.com/office/drawing/2014/main" id="{97A52FA7-F981-2E49-AB1C-031BBAD4452A}"/>
              </a:ext>
            </a:extLst>
          </p:cNvPr>
          <p:cNvSpPr>
            <a:spLocks noGrp="1"/>
          </p:cNvSpPr>
          <p:nvPr>
            <p:ph idx="1"/>
          </p:nvPr>
        </p:nvSpPr>
        <p:spPr/>
        <p:txBody>
          <a:bodyPr/>
          <a:lstStyle/>
          <a:p>
            <a:r>
              <a:rPr lang="en-US" dirty="0"/>
              <a:t>Universities have lists of schools who do</a:t>
            </a:r>
          </a:p>
          <a:p>
            <a:r>
              <a:rPr lang="en-US" dirty="0"/>
              <a:t>Universities provide fewer offers to institutions that inflate their grades.</a:t>
            </a:r>
          </a:p>
          <a:p>
            <a:r>
              <a:rPr lang="en-US" dirty="0"/>
              <a:t>Students receive higher offers that they are likely to achieve on results day.</a:t>
            </a:r>
          </a:p>
          <a:p>
            <a:r>
              <a:rPr lang="en-US" dirty="0"/>
              <a:t>ALPS target grades as predictions- do not enable students who have not achieved well at GCSE to show progression in the Sixth Form.</a:t>
            </a:r>
          </a:p>
          <a:p>
            <a:endParaRPr lang="en-US" dirty="0"/>
          </a:p>
        </p:txBody>
      </p:sp>
      <p:pic>
        <p:nvPicPr>
          <p:cNvPr id="4" name="Picture 0" descr="Langley Grammar School crest.gif">
            <a:extLst>
              <a:ext uri="{FF2B5EF4-FFF2-40B4-BE49-F238E27FC236}">
                <a16:creationId xmlns:a16="http://schemas.microsoft.com/office/drawing/2014/main" id="{1F834D57-F5CE-2D4A-A724-AB5F632A8BB9}"/>
              </a:ext>
            </a:extLst>
          </p:cNvPr>
          <p:cNvPicPr>
            <a:picLocks noChangeAspect="1" noChangeArrowheads="1"/>
          </p:cNvPicPr>
          <p:nvPr/>
        </p:nvPicPr>
        <p:blipFill>
          <a:blip r:embed="rId2" cstate="print">
            <a:alphaModFix amt="43000"/>
          </a:blip>
          <a:stretch>
            <a:fillRect/>
          </a:stretch>
        </p:blipFill>
        <p:spPr bwMode="auto">
          <a:xfrm>
            <a:off x="6017527" y="0"/>
            <a:ext cx="840473" cy="1044700"/>
          </a:xfrm>
          <a:prstGeom prst="rect">
            <a:avLst/>
          </a:prstGeom>
          <a:noFill/>
        </p:spPr>
      </p:pic>
    </p:spTree>
    <p:extLst>
      <p:ext uri="{BB962C8B-B14F-4D97-AF65-F5344CB8AC3E}">
        <p14:creationId xmlns:p14="http://schemas.microsoft.com/office/powerpoint/2010/main" val="12570011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69C87-A48A-5D46-BCF6-62CA5F01091B}"/>
              </a:ext>
            </a:extLst>
          </p:cNvPr>
          <p:cNvSpPr>
            <a:spLocks noGrp="1"/>
          </p:cNvSpPr>
          <p:nvPr>
            <p:ph type="title"/>
          </p:nvPr>
        </p:nvSpPr>
        <p:spPr>
          <a:xfrm>
            <a:off x="342901" y="452687"/>
            <a:ext cx="6292904" cy="763525"/>
          </a:xfrm>
        </p:spPr>
        <p:txBody>
          <a:bodyPr>
            <a:normAutofit fontScale="90000"/>
          </a:bodyPr>
          <a:lstStyle/>
          <a:p>
            <a:pPr algn="ctr"/>
            <a:r>
              <a:rPr lang="en-US" b="1" dirty="0">
                <a:effectLst/>
                <a:latin typeface="Open Sans" pitchFamily="2" charset="0"/>
                <a:ea typeface="Open Sans" pitchFamily="2" charset="0"/>
                <a:cs typeface="Open Sans" pitchFamily="2" charset="0"/>
              </a:rPr>
              <a:t>Predicted Grades at Langley Grammar School</a:t>
            </a:r>
          </a:p>
        </p:txBody>
      </p:sp>
      <p:graphicFrame>
        <p:nvGraphicFramePr>
          <p:cNvPr id="6" name="Content Placeholder 5">
            <a:extLst>
              <a:ext uri="{FF2B5EF4-FFF2-40B4-BE49-F238E27FC236}">
                <a16:creationId xmlns:a16="http://schemas.microsoft.com/office/drawing/2014/main" id="{E5594CA3-CE5D-8246-9F6A-A66D85FA1B46}"/>
              </a:ext>
            </a:extLst>
          </p:cNvPr>
          <p:cNvGraphicFramePr>
            <a:graphicFrameLocks noGrp="1"/>
          </p:cNvGraphicFramePr>
          <p:nvPr>
            <p:ph idx="1"/>
            <p:extLst>
              <p:ext uri="{D42A27DB-BD31-4B8C-83A1-F6EECF244321}">
                <p14:modId xmlns:p14="http://schemas.microsoft.com/office/powerpoint/2010/main" val="1610093597"/>
              </p:ext>
            </p:extLst>
          </p:nvPr>
        </p:nvGraphicFramePr>
        <p:xfrm>
          <a:off x="985720" y="1216212"/>
          <a:ext cx="5344675" cy="39272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264054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3C154-4FFA-E543-860F-90183BF89952}"/>
              </a:ext>
            </a:extLst>
          </p:cNvPr>
          <p:cNvSpPr>
            <a:spLocks noGrp="1"/>
          </p:cNvSpPr>
          <p:nvPr>
            <p:ph type="title"/>
          </p:nvPr>
        </p:nvSpPr>
        <p:spPr>
          <a:xfrm>
            <a:off x="342901" y="452687"/>
            <a:ext cx="5834789" cy="763525"/>
          </a:xfrm>
        </p:spPr>
        <p:txBody>
          <a:bodyPr>
            <a:normAutofit fontScale="90000"/>
          </a:bodyPr>
          <a:lstStyle/>
          <a:p>
            <a:r>
              <a:rPr lang="en-US" b="1" dirty="0">
                <a:effectLst/>
                <a:latin typeface="Open Sans" pitchFamily="2" charset="0"/>
                <a:ea typeface="Open Sans" pitchFamily="2" charset="0"/>
                <a:cs typeface="Open Sans" pitchFamily="2" charset="0"/>
              </a:rPr>
              <a:t>How realistically optimistic are we?</a:t>
            </a:r>
          </a:p>
        </p:txBody>
      </p:sp>
      <p:sp>
        <p:nvSpPr>
          <p:cNvPr id="4" name="Content Placeholder 5">
            <a:extLst>
              <a:ext uri="{FF2B5EF4-FFF2-40B4-BE49-F238E27FC236}">
                <a16:creationId xmlns:a16="http://schemas.microsoft.com/office/drawing/2014/main" id="{8FCBDCCE-EFDE-374C-9E1D-F017C7FDA405}"/>
              </a:ext>
            </a:extLst>
          </p:cNvPr>
          <p:cNvSpPr>
            <a:spLocks noGrp="1"/>
          </p:cNvSpPr>
          <p:nvPr>
            <p:ph idx="1"/>
          </p:nvPr>
        </p:nvSpPr>
        <p:spPr>
          <a:xfrm>
            <a:off x="342901" y="1237127"/>
            <a:ext cx="6140199" cy="3562895"/>
          </a:xfrm>
        </p:spPr>
        <p:txBody>
          <a:bodyPr>
            <a:normAutofit fontScale="92500"/>
          </a:bodyPr>
          <a:lstStyle/>
          <a:p>
            <a:pPr marL="0" indent="0">
              <a:buNone/>
            </a:pPr>
            <a:r>
              <a:rPr lang="en-US" dirty="0"/>
              <a:t>In summary in 2026.</a:t>
            </a:r>
          </a:p>
          <a:p>
            <a:pPr marL="0" indent="0">
              <a:buNone/>
            </a:pPr>
            <a:r>
              <a:rPr lang="en-US" dirty="0"/>
              <a:t>We predicted an average point score across the subjects across the cohort of 50.31 (49.86 in 2025) points.</a:t>
            </a:r>
          </a:p>
          <a:p>
            <a:pPr marL="0" indent="0">
              <a:buNone/>
            </a:pPr>
            <a:endParaRPr lang="en-US" dirty="0"/>
          </a:p>
          <a:p>
            <a:pPr marL="0" indent="0">
              <a:buNone/>
            </a:pPr>
            <a:r>
              <a:rPr lang="en-US" dirty="0"/>
              <a:t>The actual average point score across the subjects across the cohort was 44.74 (45.53 in 2025) points</a:t>
            </a:r>
          </a:p>
          <a:p>
            <a:pPr marL="0" indent="0">
              <a:buNone/>
            </a:pPr>
            <a:endParaRPr lang="en-US" dirty="0"/>
          </a:p>
          <a:p>
            <a:pPr marL="0" indent="0">
              <a:buNone/>
            </a:pPr>
            <a:r>
              <a:rPr lang="en-US" dirty="0"/>
              <a:t>Our predictions were generous by 5.57 points (4.33 points in 2025),</a:t>
            </a:r>
          </a:p>
          <a:p>
            <a:pPr marL="0" indent="0">
              <a:buNone/>
            </a:pPr>
            <a:r>
              <a:rPr lang="en-US" dirty="0"/>
              <a:t>10 points is a grade = by 0.55 (0.43 in 2025) of a grade.</a:t>
            </a:r>
          </a:p>
        </p:txBody>
      </p:sp>
    </p:spTree>
    <p:extLst>
      <p:ext uri="{BB962C8B-B14F-4D97-AF65-F5344CB8AC3E}">
        <p14:creationId xmlns:p14="http://schemas.microsoft.com/office/powerpoint/2010/main" val="31006558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b="1" dirty="0">
                <a:effectLst/>
                <a:latin typeface="Open Sans" pitchFamily="2" charset="0"/>
                <a:ea typeface="Open Sans" pitchFamily="2" charset="0"/>
                <a:cs typeface="Open Sans" pitchFamily="2" charset="0"/>
              </a:rPr>
              <a:t>UCAS References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049969"/>
              </p:ext>
            </p:extLst>
          </p:nvPr>
        </p:nvGraphicFramePr>
        <p:xfrm>
          <a:off x="1138425" y="1234245"/>
          <a:ext cx="4689475" cy="3563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3008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04D02-8A70-A14E-9573-EE8BBD312C66}"/>
              </a:ext>
            </a:extLst>
          </p:cNvPr>
          <p:cNvSpPr>
            <a:spLocks noGrp="1"/>
          </p:cNvSpPr>
          <p:nvPr>
            <p:ph type="title"/>
          </p:nvPr>
        </p:nvSpPr>
        <p:spPr/>
        <p:txBody>
          <a:bodyPr>
            <a:normAutofit/>
          </a:bodyPr>
          <a:lstStyle/>
          <a:p>
            <a:pPr algn="l"/>
            <a:r>
              <a:rPr lang="en-US" sz="2400" b="1" dirty="0">
                <a:solidFill>
                  <a:schemeClr val="bg1"/>
                </a:solidFill>
                <a:latin typeface="Open Sans" pitchFamily="2" charset="0"/>
                <a:ea typeface="Open Sans" pitchFamily="2" charset="0"/>
                <a:cs typeface="Open Sans" pitchFamily="2" charset="0"/>
              </a:rPr>
              <a:t>Post 18 Pathways</a:t>
            </a:r>
          </a:p>
        </p:txBody>
      </p:sp>
      <p:sp>
        <p:nvSpPr>
          <p:cNvPr id="4" name="Content Placeholder 3">
            <a:extLst>
              <a:ext uri="{FF2B5EF4-FFF2-40B4-BE49-F238E27FC236}">
                <a16:creationId xmlns:a16="http://schemas.microsoft.com/office/drawing/2014/main" id="{1D56BB0B-A4E4-AA42-86D4-4E9EC165A593}"/>
              </a:ext>
            </a:extLst>
          </p:cNvPr>
          <p:cNvSpPr>
            <a:spLocks noGrp="1"/>
          </p:cNvSpPr>
          <p:nvPr>
            <p:ph sz="half" idx="1"/>
          </p:nvPr>
        </p:nvSpPr>
        <p:spPr>
          <a:xfrm>
            <a:off x="342900" y="1200151"/>
            <a:ext cx="3028950" cy="3662174"/>
          </a:xfrm>
        </p:spPr>
        <p:txBody>
          <a:bodyPr vert="horz" lIns="91440" tIns="45720" rIns="91440" bIns="45720" rtlCol="0">
            <a:noAutofit/>
          </a:bodyPr>
          <a:lstStyle/>
          <a:p>
            <a:pPr>
              <a:lnSpc>
                <a:spcPct val="90000"/>
              </a:lnSpc>
              <a:buClr>
                <a:srgbClr val="80E1F0"/>
              </a:buClr>
            </a:pPr>
            <a:r>
              <a:rPr lang="en-US" sz="2000" dirty="0">
                <a:solidFill>
                  <a:schemeClr val="bg1"/>
                </a:solidFill>
              </a:rPr>
              <a:t>Applying to University- full degree, foundation degree</a:t>
            </a:r>
          </a:p>
          <a:p>
            <a:pPr>
              <a:lnSpc>
                <a:spcPct val="90000"/>
              </a:lnSpc>
              <a:buClr>
                <a:srgbClr val="80E1F0"/>
              </a:buClr>
            </a:pPr>
            <a:r>
              <a:rPr lang="en-US" sz="2000" dirty="0">
                <a:solidFill>
                  <a:schemeClr val="bg1"/>
                </a:solidFill>
              </a:rPr>
              <a:t>Applying for Higher Apprenticeships</a:t>
            </a:r>
          </a:p>
          <a:p>
            <a:pPr>
              <a:lnSpc>
                <a:spcPct val="90000"/>
              </a:lnSpc>
              <a:buClr>
                <a:srgbClr val="80E1F0"/>
              </a:buClr>
            </a:pPr>
            <a:r>
              <a:rPr lang="en-US" sz="2000" dirty="0">
                <a:solidFill>
                  <a:schemeClr val="bg1"/>
                </a:solidFill>
              </a:rPr>
              <a:t>Applying for Degree Apprenticeships</a:t>
            </a:r>
          </a:p>
          <a:p>
            <a:pPr>
              <a:lnSpc>
                <a:spcPct val="90000"/>
              </a:lnSpc>
              <a:buClr>
                <a:srgbClr val="80E1F0"/>
              </a:buClr>
            </a:pPr>
            <a:r>
              <a:rPr lang="en-US" sz="2000" dirty="0">
                <a:solidFill>
                  <a:schemeClr val="bg1"/>
                </a:solidFill>
              </a:rPr>
              <a:t>Gap Year- structured</a:t>
            </a:r>
          </a:p>
          <a:p>
            <a:pPr>
              <a:lnSpc>
                <a:spcPct val="90000"/>
              </a:lnSpc>
              <a:buClr>
                <a:srgbClr val="80E1F0"/>
              </a:buClr>
            </a:pPr>
            <a:r>
              <a:rPr lang="en-US" sz="2000" dirty="0">
                <a:solidFill>
                  <a:schemeClr val="bg1"/>
                </a:solidFill>
              </a:rPr>
              <a:t>Careers advice and support limited to non-existent when they leave school.</a:t>
            </a:r>
          </a:p>
        </p:txBody>
      </p:sp>
      <p:pic>
        <p:nvPicPr>
          <p:cNvPr id="8" name="Picture 0" descr="Langley Grammar School crest.gif">
            <a:extLst>
              <a:ext uri="{FF2B5EF4-FFF2-40B4-BE49-F238E27FC236}">
                <a16:creationId xmlns:a16="http://schemas.microsoft.com/office/drawing/2014/main" id="{0C5F13B8-A20E-6A48-AE9F-55BB98890779}"/>
              </a:ext>
            </a:extLst>
          </p:cNvPr>
          <p:cNvPicPr>
            <a:picLocks noChangeAspect="1" noChangeArrowheads="1"/>
          </p:cNvPicPr>
          <p:nvPr/>
        </p:nvPicPr>
        <p:blipFill>
          <a:blip r:embed="rId2" cstate="print">
            <a:alphaModFix amt="43000"/>
          </a:blip>
          <a:stretch>
            <a:fillRect/>
          </a:stretch>
        </p:blipFill>
        <p:spPr bwMode="auto">
          <a:xfrm>
            <a:off x="6017527" y="0"/>
            <a:ext cx="840473" cy="1044700"/>
          </a:xfrm>
          <a:prstGeom prst="rect">
            <a:avLst/>
          </a:prstGeom>
          <a:noFill/>
        </p:spPr>
      </p:pic>
      <p:pic>
        <p:nvPicPr>
          <p:cNvPr id="9" name="Content Placeholder 8" descr="A person in a suit and tie&#10;&#10;Description automatically generated">
            <a:extLst>
              <a:ext uri="{FF2B5EF4-FFF2-40B4-BE49-F238E27FC236}">
                <a16:creationId xmlns:a16="http://schemas.microsoft.com/office/drawing/2014/main" id="{B7725594-2FB6-6546-A816-8579A9A04C7A}"/>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5400000">
            <a:off x="3577242" y="1857128"/>
            <a:ext cx="3691692" cy="2461127"/>
          </a:xfrm>
        </p:spPr>
      </p:pic>
    </p:spTree>
    <p:extLst>
      <p:ext uri="{BB962C8B-B14F-4D97-AF65-F5344CB8AC3E}">
        <p14:creationId xmlns:p14="http://schemas.microsoft.com/office/powerpoint/2010/main" val="3639137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965" y="230250"/>
            <a:ext cx="4019549" cy="584200"/>
          </a:xfrm>
        </p:spPr>
        <p:txBody>
          <a:bodyPr vert="horz" lIns="68580" tIns="34290" rIns="68580" bIns="34290" rtlCol="0" anchor="ctr">
            <a:normAutofit/>
          </a:bodyPr>
          <a:lstStyle/>
          <a:p>
            <a:pPr algn="l"/>
            <a:r>
              <a:rPr lang="en-US" sz="2400" b="1" dirty="0">
                <a:solidFill>
                  <a:schemeClr val="bg1"/>
                </a:solidFill>
                <a:latin typeface="Open Sans" pitchFamily="2" charset="0"/>
                <a:ea typeface="Open Sans" pitchFamily="2" charset="0"/>
                <a:cs typeface="Open Sans" pitchFamily="2" charset="0"/>
              </a:rPr>
              <a:t>What is happening?</a:t>
            </a:r>
          </a:p>
        </p:txBody>
      </p:sp>
      <p:sp>
        <p:nvSpPr>
          <p:cNvPr id="3" name="Content Placeholder 2"/>
          <p:cNvSpPr>
            <a:spLocks noGrp="1"/>
          </p:cNvSpPr>
          <p:nvPr>
            <p:ph sz="half" idx="1"/>
          </p:nvPr>
        </p:nvSpPr>
        <p:spPr>
          <a:xfrm>
            <a:off x="304799" y="1386287"/>
            <a:ext cx="4019550" cy="2909417"/>
          </a:xfrm>
        </p:spPr>
        <p:txBody>
          <a:bodyPr vert="horz" lIns="68580" tIns="34290" rIns="68580" bIns="34290" rtlCol="0">
            <a:normAutofit/>
          </a:bodyPr>
          <a:lstStyle/>
          <a:p>
            <a:pPr marL="0" indent="0">
              <a:buClr>
                <a:srgbClr val="E9BF7B"/>
              </a:buClr>
              <a:buNone/>
            </a:pPr>
            <a:endParaRPr lang="en-US" dirty="0">
              <a:solidFill>
                <a:srgbClr val="FEFFFF"/>
              </a:solidFill>
            </a:endParaRPr>
          </a:p>
          <a:p>
            <a:pPr>
              <a:buClr>
                <a:srgbClr val="E9BF7B"/>
              </a:buClr>
            </a:pPr>
            <a:r>
              <a:rPr lang="en-US" dirty="0">
                <a:solidFill>
                  <a:srgbClr val="FEFFFF"/>
                </a:solidFill>
              </a:rPr>
              <a:t>Supervised Study Report</a:t>
            </a:r>
          </a:p>
          <a:p>
            <a:pPr>
              <a:buClr>
                <a:srgbClr val="E9BF7B"/>
              </a:buClr>
            </a:pPr>
            <a:r>
              <a:rPr lang="en-US" dirty="0">
                <a:solidFill>
                  <a:srgbClr val="FEFFFF"/>
                </a:solidFill>
              </a:rPr>
              <a:t>Academic Mentoring</a:t>
            </a:r>
          </a:p>
          <a:p>
            <a:pPr>
              <a:buClr>
                <a:srgbClr val="E9BF7B"/>
              </a:buClr>
            </a:pPr>
            <a:r>
              <a:rPr lang="en-US" dirty="0">
                <a:solidFill>
                  <a:srgbClr val="FEFFFF"/>
                </a:solidFill>
              </a:rPr>
              <a:t>Guidance/ support from subject teachers</a:t>
            </a:r>
          </a:p>
          <a:p>
            <a:pPr>
              <a:buClr>
                <a:srgbClr val="E9BF7B"/>
              </a:buClr>
            </a:pPr>
            <a:r>
              <a:rPr lang="en-US" dirty="0">
                <a:solidFill>
                  <a:srgbClr val="FEFFFF"/>
                </a:solidFill>
              </a:rPr>
              <a:t>One-to-one personal statement support</a:t>
            </a:r>
          </a:p>
          <a:p>
            <a:pPr>
              <a:buClr>
                <a:srgbClr val="E9BF7B"/>
              </a:buClr>
            </a:pPr>
            <a:endParaRPr lang="en-US" dirty="0">
              <a:solidFill>
                <a:srgbClr val="FEFFFF"/>
              </a:solidFill>
            </a:endParaRPr>
          </a:p>
        </p:txBody>
      </p:sp>
      <p:pic>
        <p:nvPicPr>
          <p:cNvPr id="5" name="Picture 0" descr="Langley Grammar School crest.gif"/>
          <p:cNvPicPr>
            <a:picLocks noChangeAspect="1" noChangeArrowheads="1"/>
          </p:cNvPicPr>
          <p:nvPr/>
        </p:nvPicPr>
        <p:blipFill>
          <a:blip r:embed="rId2" cstate="print">
            <a:alphaModFix amt="43000"/>
          </a:blip>
          <a:stretch>
            <a:fillRect/>
          </a:stretch>
        </p:blipFill>
        <p:spPr bwMode="auto">
          <a:xfrm>
            <a:off x="6017527" y="0"/>
            <a:ext cx="840473" cy="1044700"/>
          </a:xfrm>
          <a:prstGeom prst="rect">
            <a:avLst/>
          </a:prstGeom>
          <a:noFill/>
        </p:spPr>
      </p:pic>
      <p:pic>
        <p:nvPicPr>
          <p:cNvPr id="8" name="Content Placeholder 7" descr="A person holding a book&#10;&#10;Description automatically generated">
            <a:extLst>
              <a:ext uri="{FF2B5EF4-FFF2-40B4-BE49-F238E27FC236}">
                <a16:creationId xmlns:a16="http://schemas.microsoft.com/office/drawing/2014/main" id="{5075AAA7-8394-8E47-AB3E-70452D16D30E}"/>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5400000">
            <a:off x="3646977" y="1951967"/>
            <a:ext cx="3394075" cy="2262716"/>
          </a:xfrm>
        </p:spPr>
      </p:pic>
    </p:spTree>
    <p:extLst>
      <p:ext uri="{BB962C8B-B14F-4D97-AF65-F5344CB8AC3E}">
        <p14:creationId xmlns:p14="http://schemas.microsoft.com/office/powerpoint/2010/main" val="36022646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195" y="155090"/>
            <a:ext cx="4019549" cy="584200"/>
          </a:xfrm>
        </p:spPr>
        <p:txBody>
          <a:bodyPr anchor="ctr">
            <a:normAutofit/>
          </a:bodyPr>
          <a:lstStyle/>
          <a:p>
            <a:r>
              <a:rPr lang="en-GB" sz="2400" b="1" dirty="0">
                <a:solidFill>
                  <a:srgbClr val="FEFFFF"/>
                </a:solidFill>
                <a:latin typeface="Open Sans" pitchFamily="2" charset="0"/>
                <a:ea typeface="Open Sans" pitchFamily="2" charset="0"/>
                <a:cs typeface="Open Sans" pitchFamily="2" charset="0"/>
              </a:rPr>
              <a:t>Assessment Points</a:t>
            </a:r>
          </a:p>
        </p:txBody>
      </p:sp>
      <p:sp>
        <p:nvSpPr>
          <p:cNvPr id="3" name="Content Placeholder 2"/>
          <p:cNvSpPr>
            <a:spLocks noGrp="1"/>
          </p:cNvSpPr>
          <p:nvPr>
            <p:ph idx="1"/>
          </p:nvPr>
        </p:nvSpPr>
        <p:spPr>
          <a:xfrm>
            <a:off x="304799" y="1524000"/>
            <a:ext cx="4019550" cy="2909417"/>
          </a:xfrm>
        </p:spPr>
        <p:txBody>
          <a:bodyPr>
            <a:normAutofit fontScale="92500" lnSpcReduction="20000"/>
          </a:bodyPr>
          <a:lstStyle/>
          <a:p>
            <a:pPr>
              <a:buClr>
                <a:srgbClr val="E9BF7B"/>
              </a:buClr>
            </a:pPr>
            <a:r>
              <a:rPr lang="en-GB" dirty="0">
                <a:solidFill>
                  <a:srgbClr val="FEFFFF"/>
                </a:solidFill>
              </a:rPr>
              <a:t>W/B 21 September- UCAS predicted grades issued</a:t>
            </a:r>
          </a:p>
          <a:p>
            <a:pPr>
              <a:buClr>
                <a:srgbClr val="E9BF7B"/>
              </a:buClr>
            </a:pPr>
            <a:r>
              <a:rPr lang="en-GB" dirty="0">
                <a:solidFill>
                  <a:srgbClr val="FEFFFF"/>
                </a:solidFill>
              </a:rPr>
              <a:t>W/B 15 October- Parent Teacher Consultation 1</a:t>
            </a:r>
          </a:p>
          <a:p>
            <a:pPr>
              <a:buClr>
                <a:srgbClr val="E9BF7B"/>
              </a:buClr>
            </a:pPr>
            <a:r>
              <a:rPr lang="en-GB" dirty="0">
                <a:solidFill>
                  <a:srgbClr val="FEFFFF"/>
                </a:solidFill>
              </a:rPr>
              <a:t>W/B 04 January- Y13 Practice Exams</a:t>
            </a:r>
          </a:p>
          <a:p>
            <a:pPr>
              <a:buClr>
                <a:srgbClr val="E9BF7B"/>
              </a:buClr>
            </a:pPr>
            <a:r>
              <a:rPr lang="en-GB" dirty="0">
                <a:solidFill>
                  <a:srgbClr val="FEFFFF"/>
                </a:solidFill>
              </a:rPr>
              <a:t>Late February- Tutor/Student Reviews</a:t>
            </a:r>
          </a:p>
          <a:p>
            <a:pPr>
              <a:buClr>
                <a:srgbClr val="E9BF7B"/>
              </a:buClr>
            </a:pPr>
            <a:r>
              <a:rPr lang="en-GB" dirty="0">
                <a:solidFill>
                  <a:srgbClr val="FEFFFF"/>
                </a:solidFill>
              </a:rPr>
              <a:t>June- Public Examinations begin</a:t>
            </a:r>
          </a:p>
          <a:p>
            <a:pPr>
              <a:buClr>
                <a:srgbClr val="E9BF7B"/>
              </a:buClr>
            </a:pPr>
            <a:r>
              <a:rPr lang="en-GB" dirty="0">
                <a:solidFill>
                  <a:srgbClr val="FEFFFF"/>
                </a:solidFill>
              </a:rPr>
              <a:t>Thursday 12 August 2027 Results Day</a:t>
            </a:r>
          </a:p>
        </p:txBody>
      </p:sp>
      <p:pic>
        <p:nvPicPr>
          <p:cNvPr id="4" name="Picture 0" descr="Langley Grammar School crest.gif"/>
          <p:cNvPicPr>
            <a:picLocks noChangeAspect="1" noChangeArrowheads="1"/>
          </p:cNvPicPr>
          <p:nvPr/>
        </p:nvPicPr>
        <p:blipFill>
          <a:blip r:embed="rId2" cstate="print"/>
          <a:stretch>
            <a:fillRect/>
          </a:stretch>
        </p:blipFill>
        <p:spPr bwMode="auto">
          <a:xfrm>
            <a:off x="4901094" y="1922988"/>
            <a:ext cx="1688587" cy="2098897"/>
          </a:xfrm>
          <a:prstGeom prst="rect">
            <a:avLst/>
          </a:prstGeom>
          <a:noFill/>
        </p:spPr>
      </p:pic>
    </p:spTree>
    <p:extLst>
      <p:ext uri="{BB962C8B-B14F-4D97-AF65-F5344CB8AC3E}">
        <p14:creationId xmlns:p14="http://schemas.microsoft.com/office/powerpoint/2010/main" val="26626093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erson jumping up in the air&#10;&#10;Description automatically generated">
            <a:extLst>
              <a:ext uri="{FF2B5EF4-FFF2-40B4-BE49-F238E27FC236}">
                <a16:creationId xmlns:a16="http://schemas.microsoft.com/office/drawing/2014/main" id="{36B59335-6BF1-48B9-AA7E-69F68E527D68}"/>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t="18712" b="18712"/>
          <a:stretch/>
        </p:blipFill>
        <p:spPr>
          <a:xfrm rot="5400000">
            <a:off x="3171824" y="1457325"/>
            <a:ext cx="5143500" cy="2228851"/>
          </a:xfrm>
          <a:prstGeom prst="rect">
            <a:avLst/>
          </a:prstGeom>
        </p:spPr>
      </p:pic>
      <p:sp>
        <p:nvSpPr>
          <p:cNvPr id="2" name="Title 1">
            <a:extLst>
              <a:ext uri="{FF2B5EF4-FFF2-40B4-BE49-F238E27FC236}">
                <a16:creationId xmlns:a16="http://schemas.microsoft.com/office/drawing/2014/main" id="{3B40E3BF-B5E6-8F47-AA84-3738A79BAC3C}"/>
              </a:ext>
            </a:extLst>
          </p:cNvPr>
          <p:cNvSpPr>
            <a:spLocks noGrp="1"/>
          </p:cNvSpPr>
          <p:nvPr>
            <p:ph type="title"/>
          </p:nvPr>
        </p:nvSpPr>
        <p:spPr>
          <a:xfrm>
            <a:off x="304799" y="281175"/>
            <a:ext cx="3755268" cy="584200"/>
          </a:xfrm>
        </p:spPr>
        <p:txBody>
          <a:bodyPr vert="horz" lIns="68580" tIns="34290" rIns="68580" bIns="34290" rtlCol="0" anchor="ctr">
            <a:normAutofit/>
          </a:bodyPr>
          <a:lstStyle/>
          <a:p>
            <a:pPr algn="l"/>
            <a:r>
              <a:rPr lang="en-US" sz="2400" b="1" dirty="0">
                <a:solidFill>
                  <a:srgbClr val="FEFFFF"/>
                </a:solidFill>
                <a:latin typeface="Open Sans" pitchFamily="2" charset="0"/>
                <a:ea typeface="Open Sans" pitchFamily="2" charset="0"/>
                <a:cs typeface="Open Sans" pitchFamily="2" charset="0"/>
              </a:rPr>
              <a:t>Good attendance is key</a:t>
            </a:r>
          </a:p>
        </p:txBody>
      </p:sp>
      <p:sp>
        <p:nvSpPr>
          <p:cNvPr id="3" name="Content Placeholder 2">
            <a:extLst>
              <a:ext uri="{FF2B5EF4-FFF2-40B4-BE49-F238E27FC236}">
                <a16:creationId xmlns:a16="http://schemas.microsoft.com/office/drawing/2014/main" id="{7C9CBF4C-0289-CF4F-8285-A7BCAF7BB3A3}"/>
              </a:ext>
            </a:extLst>
          </p:cNvPr>
          <p:cNvSpPr>
            <a:spLocks noGrp="1"/>
          </p:cNvSpPr>
          <p:nvPr>
            <p:ph sz="half" idx="1"/>
          </p:nvPr>
        </p:nvSpPr>
        <p:spPr>
          <a:xfrm>
            <a:off x="304799" y="1524000"/>
            <a:ext cx="4019550" cy="2909417"/>
          </a:xfrm>
        </p:spPr>
        <p:txBody>
          <a:bodyPr vert="horz" lIns="68580" tIns="34290" rIns="68580" bIns="34290" rtlCol="0">
            <a:normAutofit lnSpcReduction="10000"/>
          </a:bodyPr>
          <a:lstStyle/>
          <a:p>
            <a:pPr>
              <a:buClr>
                <a:srgbClr val="FAFF59"/>
              </a:buClr>
            </a:pPr>
            <a:r>
              <a:rPr lang="en-US">
                <a:solidFill>
                  <a:srgbClr val="FEFFFF"/>
                </a:solidFill>
              </a:rPr>
              <a:t>As close to 100% as possible</a:t>
            </a:r>
          </a:p>
          <a:p>
            <a:pPr>
              <a:buClr>
                <a:srgbClr val="FAFF59"/>
              </a:buClr>
            </a:pPr>
            <a:r>
              <a:rPr lang="en-US">
                <a:solidFill>
                  <a:srgbClr val="FEFFFF"/>
                </a:solidFill>
              </a:rPr>
              <a:t>Evidence shows poor attendance correlates to poor outcomes. All 4 students who underachieved in all 3 of their subjects attendance was a factor in all cases.</a:t>
            </a:r>
          </a:p>
          <a:p>
            <a:pPr>
              <a:buClr>
                <a:srgbClr val="FAFF59"/>
              </a:buClr>
            </a:pPr>
            <a:r>
              <a:rPr lang="en-US">
                <a:solidFill>
                  <a:srgbClr val="FEFFFF"/>
                </a:solidFill>
              </a:rPr>
              <a:t>Routine appointments outside school hours</a:t>
            </a:r>
          </a:p>
          <a:p>
            <a:pPr>
              <a:buClr>
                <a:srgbClr val="FAFF59"/>
              </a:buClr>
            </a:pPr>
            <a:r>
              <a:rPr lang="en-US">
                <a:solidFill>
                  <a:srgbClr val="FEFFFF"/>
                </a:solidFill>
              </a:rPr>
              <a:t>Applicant days/ interviews.</a:t>
            </a:r>
          </a:p>
        </p:txBody>
      </p:sp>
    </p:spTree>
    <p:extLst>
      <p:ext uri="{BB962C8B-B14F-4D97-AF65-F5344CB8AC3E}">
        <p14:creationId xmlns:p14="http://schemas.microsoft.com/office/powerpoint/2010/main" val="23585366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1F0DE-5CD6-1A4A-8894-EACFC672C08A}"/>
              </a:ext>
            </a:extLst>
          </p:cNvPr>
          <p:cNvSpPr>
            <a:spLocks noGrp="1"/>
          </p:cNvSpPr>
          <p:nvPr>
            <p:ph type="title"/>
          </p:nvPr>
        </p:nvSpPr>
        <p:spPr>
          <a:xfrm>
            <a:off x="374900" y="281175"/>
            <a:ext cx="4019549" cy="584200"/>
          </a:xfrm>
        </p:spPr>
        <p:txBody>
          <a:bodyPr vert="horz" lIns="68580" tIns="34290" rIns="68580" bIns="34290" rtlCol="0" anchor="ctr">
            <a:normAutofit/>
          </a:bodyPr>
          <a:lstStyle/>
          <a:p>
            <a:pPr algn="l"/>
            <a:r>
              <a:rPr lang="en-US" sz="2400" b="1" dirty="0">
                <a:solidFill>
                  <a:srgbClr val="FEFFFF"/>
                </a:solidFill>
                <a:latin typeface="Open Sans" pitchFamily="2" charset="0"/>
                <a:ea typeface="Open Sans" pitchFamily="2" charset="0"/>
                <a:cs typeface="Open Sans" pitchFamily="2" charset="0"/>
              </a:rPr>
              <a:t>Attitude is key</a:t>
            </a:r>
          </a:p>
        </p:txBody>
      </p:sp>
      <p:sp>
        <p:nvSpPr>
          <p:cNvPr id="3" name="Content Placeholder 2">
            <a:extLst>
              <a:ext uri="{FF2B5EF4-FFF2-40B4-BE49-F238E27FC236}">
                <a16:creationId xmlns:a16="http://schemas.microsoft.com/office/drawing/2014/main" id="{C5DE85AF-DA88-8C4D-B2B2-118C40583FC0}"/>
              </a:ext>
            </a:extLst>
          </p:cNvPr>
          <p:cNvSpPr>
            <a:spLocks noGrp="1"/>
          </p:cNvSpPr>
          <p:nvPr>
            <p:ph sz="half" idx="1"/>
          </p:nvPr>
        </p:nvSpPr>
        <p:spPr>
          <a:xfrm>
            <a:off x="304799" y="1524000"/>
            <a:ext cx="3429611" cy="2909417"/>
          </a:xfrm>
        </p:spPr>
        <p:txBody>
          <a:bodyPr vert="horz" lIns="68580" tIns="34290" rIns="68580" bIns="34290" rtlCol="0">
            <a:normAutofit/>
          </a:bodyPr>
          <a:lstStyle/>
          <a:p>
            <a:pPr>
              <a:buClr>
                <a:srgbClr val="92BCE9"/>
              </a:buClr>
            </a:pPr>
            <a:r>
              <a:rPr lang="en-US" sz="1600" dirty="0">
                <a:solidFill>
                  <a:srgbClr val="FEFFFF"/>
                </a:solidFill>
              </a:rPr>
              <a:t>Getting Post 18 pathway applications in early</a:t>
            </a:r>
          </a:p>
          <a:p>
            <a:pPr>
              <a:buClr>
                <a:srgbClr val="92BCE9"/>
              </a:buClr>
            </a:pPr>
            <a:r>
              <a:rPr lang="en-US" sz="1600" dirty="0">
                <a:solidFill>
                  <a:srgbClr val="FEFFFF"/>
                </a:solidFill>
              </a:rPr>
              <a:t>Unremitting approach</a:t>
            </a:r>
          </a:p>
          <a:p>
            <a:pPr>
              <a:buClr>
                <a:srgbClr val="92BCE9"/>
              </a:buClr>
            </a:pPr>
            <a:r>
              <a:rPr lang="en-US" sz="1600" b="1" dirty="0">
                <a:solidFill>
                  <a:srgbClr val="FEFFFF"/>
                </a:solidFill>
              </a:rPr>
              <a:t>Proactive with teachers</a:t>
            </a:r>
          </a:p>
          <a:p>
            <a:pPr>
              <a:buClr>
                <a:srgbClr val="92BCE9"/>
              </a:buClr>
            </a:pPr>
            <a:r>
              <a:rPr lang="en-US" sz="1600" dirty="0">
                <a:solidFill>
                  <a:srgbClr val="FEFFFF"/>
                </a:solidFill>
              </a:rPr>
              <a:t>Completing additional work to tasks set by the teacher, which is shown to the teacher.</a:t>
            </a:r>
          </a:p>
          <a:p>
            <a:pPr>
              <a:buClr>
                <a:srgbClr val="92BCE9"/>
              </a:buClr>
            </a:pPr>
            <a:r>
              <a:rPr lang="en-US" sz="1600" dirty="0">
                <a:solidFill>
                  <a:srgbClr val="FEFFFF"/>
                </a:solidFill>
              </a:rPr>
              <a:t>Spreadsheet of past papers and their scores</a:t>
            </a:r>
          </a:p>
          <a:p>
            <a:pPr>
              <a:buClr>
                <a:srgbClr val="92BCE9"/>
              </a:buClr>
            </a:pPr>
            <a:endParaRPr lang="en-US" dirty="0">
              <a:solidFill>
                <a:srgbClr val="FEFFFF"/>
              </a:solidFill>
            </a:endParaRPr>
          </a:p>
        </p:txBody>
      </p:sp>
      <p:pic>
        <p:nvPicPr>
          <p:cNvPr id="8" name="Content Placeholder 7" descr="A person in a suit holding a computer&#10;&#10;Description automatically generated">
            <a:extLst>
              <a:ext uri="{FF2B5EF4-FFF2-40B4-BE49-F238E27FC236}">
                <a16:creationId xmlns:a16="http://schemas.microsoft.com/office/drawing/2014/main" id="{CAB1ED96-ABEE-724A-9DC4-A31C5EA1A8D8}"/>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rot="5400000">
            <a:off x="3626845" y="1915790"/>
            <a:ext cx="3394075" cy="2262716"/>
          </a:xfrm>
        </p:spPr>
      </p:pic>
    </p:spTree>
    <p:extLst>
      <p:ext uri="{BB962C8B-B14F-4D97-AF65-F5344CB8AC3E}">
        <p14:creationId xmlns:p14="http://schemas.microsoft.com/office/powerpoint/2010/main" val="33179022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a:xfrm>
            <a:off x="222195" y="180497"/>
            <a:ext cx="5943600" cy="702078"/>
          </a:xfrm>
        </p:spPr>
        <p:txBody>
          <a:bodyPr>
            <a:normAutofit fontScale="90000"/>
          </a:bodyPr>
          <a:lstStyle/>
          <a:p>
            <a:pPr eaLnBrk="1" hangingPunct="1"/>
            <a:r>
              <a:rPr lang="en-GB" b="1" dirty="0">
                <a:solidFill>
                  <a:schemeClr val="bg1"/>
                </a:solidFill>
                <a:effectLst/>
                <a:latin typeface="Open Sans" pitchFamily="2" charset="0"/>
                <a:ea typeface="Open Sans" pitchFamily="2" charset="0"/>
                <a:cs typeface="Open Sans" pitchFamily="2" charset="0"/>
              </a:rPr>
              <a:t>Making progress at A Level</a:t>
            </a:r>
            <a:br>
              <a:rPr lang="en-GB" b="1" dirty="0">
                <a:solidFill>
                  <a:schemeClr val="bg1"/>
                </a:solidFill>
                <a:effectLst/>
                <a:latin typeface="Open Sans" pitchFamily="2" charset="0"/>
                <a:ea typeface="Open Sans" pitchFamily="2" charset="0"/>
                <a:cs typeface="Open Sans" pitchFamily="2" charset="0"/>
              </a:rPr>
            </a:br>
            <a:r>
              <a:rPr lang="en-GB" b="1" dirty="0">
                <a:solidFill>
                  <a:schemeClr val="bg1"/>
                </a:solidFill>
                <a:effectLst/>
                <a:latin typeface="Open Sans" pitchFamily="2" charset="0"/>
                <a:ea typeface="Open Sans" pitchFamily="2" charset="0"/>
                <a:cs typeface="Open Sans" pitchFamily="2" charset="0"/>
              </a:rPr>
              <a:t>Make it happen!</a:t>
            </a:r>
            <a:endParaRPr lang="en-US" b="1" dirty="0">
              <a:solidFill>
                <a:schemeClr val="bg1"/>
              </a:solidFill>
              <a:effectLst/>
              <a:latin typeface="Open Sans" pitchFamily="2" charset="0"/>
              <a:ea typeface="Open Sans" pitchFamily="2" charset="0"/>
              <a:cs typeface="Open Sans" pitchFamily="2" charset="0"/>
            </a:endParaRPr>
          </a:p>
        </p:txBody>
      </p:sp>
      <p:pic>
        <p:nvPicPr>
          <p:cNvPr id="14" name="Picture 0" descr="Langley Grammar School crest.gif"/>
          <p:cNvPicPr>
            <a:picLocks noChangeAspect="1" noChangeArrowheads="1"/>
          </p:cNvPicPr>
          <p:nvPr/>
        </p:nvPicPr>
        <p:blipFill>
          <a:blip r:embed="rId3" cstate="print">
            <a:alphaModFix amt="41000"/>
          </a:blip>
          <a:srcRect/>
          <a:stretch>
            <a:fillRect/>
          </a:stretch>
        </p:blipFill>
        <p:spPr bwMode="auto">
          <a:xfrm>
            <a:off x="5981557" y="10513"/>
            <a:ext cx="876443" cy="1042046"/>
          </a:xfrm>
          <a:prstGeom prst="rect">
            <a:avLst/>
          </a:prstGeom>
          <a:noFill/>
          <a:ln w="9525">
            <a:noFill/>
            <a:miter lim="800000"/>
            <a:headEnd/>
            <a:tailEnd/>
          </a:ln>
        </p:spPr>
      </p:pic>
      <p:graphicFrame>
        <p:nvGraphicFramePr>
          <p:cNvPr id="12" name="Diagram 11">
            <a:extLst>
              <a:ext uri="{FF2B5EF4-FFF2-40B4-BE49-F238E27FC236}">
                <a16:creationId xmlns:a16="http://schemas.microsoft.com/office/drawing/2014/main" id="{3EE90D4E-5410-3445-BB9F-7100ABC11A05}"/>
              </a:ext>
            </a:extLst>
          </p:cNvPr>
          <p:cNvGraphicFramePr/>
          <p:nvPr>
            <p:extLst>
              <p:ext uri="{D42A27DB-BD31-4B8C-83A1-F6EECF244321}">
                <p14:modId xmlns:p14="http://schemas.microsoft.com/office/powerpoint/2010/main" val="644655307"/>
              </p:ext>
            </p:extLst>
          </p:nvPr>
        </p:nvGraphicFramePr>
        <p:xfrm>
          <a:off x="985720" y="1350110"/>
          <a:ext cx="4581150" cy="37933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740874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AutoShape 2"/>
          <p:cNvSpPr>
            <a:spLocks noGrp="1" noChangeArrowheads="1"/>
          </p:cNvSpPr>
          <p:nvPr>
            <p:ph type="title"/>
          </p:nvPr>
        </p:nvSpPr>
        <p:spPr/>
        <p:txBody>
          <a:bodyPr>
            <a:normAutofit/>
          </a:bodyPr>
          <a:lstStyle/>
          <a:p>
            <a:pPr algn="l" eaLnBrk="1" hangingPunct="1"/>
            <a:r>
              <a:rPr lang="en-GB" sz="2400" b="1" dirty="0">
                <a:solidFill>
                  <a:schemeClr val="bg1"/>
                </a:solidFill>
                <a:latin typeface="Open Sans" pitchFamily="2" charset="0"/>
                <a:ea typeface="Open Sans" pitchFamily="2" charset="0"/>
                <a:cs typeface="Open Sans" pitchFamily="2" charset="0"/>
              </a:rPr>
              <a:t>Independent Learning</a:t>
            </a:r>
            <a:endParaRPr lang="en-US" sz="2400" b="1" dirty="0">
              <a:solidFill>
                <a:schemeClr val="bg1"/>
              </a:solidFill>
              <a:latin typeface="Open Sans" pitchFamily="2" charset="0"/>
              <a:ea typeface="Open Sans" pitchFamily="2" charset="0"/>
              <a:cs typeface="Open Sans" pitchFamily="2" charset="0"/>
            </a:endParaRPr>
          </a:p>
        </p:txBody>
      </p:sp>
      <p:graphicFrame>
        <p:nvGraphicFramePr>
          <p:cNvPr id="12292" name="Content Placeholder 3">
            <a:extLst>
              <a:ext uri="{FF2B5EF4-FFF2-40B4-BE49-F238E27FC236}">
                <a16:creationId xmlns:a16="http://schemas.microsoft.com/office/drawing/2014/main" id="{741BD8D9-30DE-AEEA-E447-9E7541E39E63}"/>
              </a:ext>
            </a:extLst>
          </p:cNvPr>
          <p:cNvGraphicFramePr>
            <a:graphicFrameLocks noGrp="1"/>
          </p:cNvGraphicFramePr>
          <p:nvPr>
            <p:ph sz="half" idx="2"/>
            <p:extLst>
              <p:ext uri="{D42A27DB-BD31-4B8C-83A1-F6EECF244321}">
                <p14:modId xmlns:p14="http://schemas.microsoft.com/office/powerpoint/2010/main" val="1584805807"/>
              </p:ext>
            </p:extLst>
          </p:nvPr>
        </p:nvGraphicFramePr>
        <p:xfrm>
          <a:off x="3486150" y="1200151"/>
          <a:ext cx="3028950" cy="339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296653" y="1977684"/>
            <a:ext cx="184731" cy="300082"/>
          </a:xfrm>
          <a:prstGeom prst="rect">
            <a:avLst/>
          </a:prstGeom>
          <a:noFill/>
        </p:spPr>
        <p:txBody>
          <a:bodyPr wrap="none" rtlCol="0">
            <a:spAutoFit/>
          </a:bodyPr>
          <a:lstStyle/>
          <a:p>
            <a:endParaRPr lang="en-GB" sz="1350" dirty="0"/>
          </a:p>
        </p:txBody>
      </p:sp>
      <p:pic>
        <p:nvPicPr>
          <p:cNvPr id="16" name="Picture 0" descr="Langley Grammar School crest.gif"/>
          <p:cNvPicPr>
            <a:picLocks noChangeAspect="1" noChangeArrowheads="1"/>
          </p:cNvPicPr>
          <p:nvPr/>
        </p:nvPicPr>
        <p:blipFill>
          <a:blip r:embed="rId8" cstate="print">
            <a:alphaModFix amt="49000"/>
          </a:blip>
          <a:srcRect/>
          <a:stretch>
            <a:fillRect/>
          </a:stretch>
        </p:blipFill>
        <p:spPr bwMode="auto">
          <a:xfrm>
            <a:off x="5981557" y="0"/>
            <a:ext cx="876443" cy="1042046"/>
          </a:xfrm>
          <a:prstGeom prst="rect">
            <a:avLst/>
          </a:prstGeom>
          <a:noFill/>
          <a:ln w="9525">
            <a:noFill/>
            <a:miter lim="800000"/>
            <a:headEnd/>
            <a:tailEnd/>
          </a:ln>
        </p:spPr>
      </p:pic>
      <p:pic>
        <p:nvPicPr>
          <p:cNvPr id="5" name="Content Placeholder 4" descr="A group of people in uniform&#10;&#10;Description automatically generated">
            <a:extLst>
              <a:ext uri="{FF2B5EF4-FFF2-40B4-BE49-F238E27FC236}">
                <a16:creationId xmlns:a16="http://schemas.microsoft.com/office/drawing/2014/main" id="{110A8023-94CC-6C48-BFD8-A333DF7B36A9}"/>
              </a:ext>
            </a:extLst>
          </p:cNvPr>
          <p:cNvPicPr>
            <a:picLocks noGrp="1" noChangeAspect="1"/>
          </p:cNvPicPr>
          <p:nvPr>
            <p:ph sz="half" idx="1"/>
          </p:nvPr>
        </p:nvPicPr>
        <p:blipFill>
          <a:blip r:embed="rId9" cstate="print">
            <a:extLst>
              <a:ext uri="{28A0092B-C50C-407E-A947-70E740481C1C}">
                <a14:useLocalDpi xmlns:a14="http://schemas.microsoft.com/office/drawing/2010/main" val="0"/>
              </a:ext>
            </a:extLst>
          </a:blip>
          <a:stretch>
            <a:fillRect/>
          </a:stretch>
        </p:blipFill>
        <p:spPr>
          <a:xfrm>
            <a:off x="71306" y="1502815"/>
            <a:ext cx="3893978" cy="2595985"/>
          </a:xfrm>
        </p:spPr>
      </p:pic>
    </p:spTree>
    <p:extLst>
      <p:ext uri="{BB962C8B-B14F-4D97-AF65-F5344CB8AC3E}">
        <p14:creationId xmlns:p14="http://schemas.microsoft.com/office/powerpoint/2010/main" val="11456293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AutoShape 2"/>
          <p:cNvSpPr>
            <a:spLocks noGrp="1" noChangeArrowheads="1"/>
          </p:cNvSpPr>
          <p:nvPr>
            <p:ph type="title"/>
          </p:nvPr>
        </p:nvSpPr>
        <p:spPr>
          <a:xfrm>
            <a:off x="527604" y="160718"/>
            <a:ext cx="6019621" cy="1026114"/>
          </a:xfrm>
        </p:spPr>
        <p:txBody>
          <a:bodyPr/>
          <a:lstStyle/>
          <a:p>
            <a:pPr eaLnBrk="1" hangingPunct="1"/>
            <a:r>
              <a:rPr lang="en-GB" b="1" dirty="0">
                <a:solidFill>
                  <a:schemeClr val="bg1"/>
                </a:solidFill>
                <a:latin typeface="Open Sans" pitchFamily="2" charset="0"/>
                <a:ea typeface="Open Sans" pitchFamily="2" charset="0"/>
                <a:cs typeface="Open Sans" pitchFamily="2" charset="0"/>
              </a:rPr>
              <a:t>Support from home</a:t>
            </a:r>
            <a:endParaRPr lang="en-US" b="1" dirty="0">
              <a:solidFill>
                <a:schemeClr val="bg1"/>
              </a:solidFill>
              <a:latin typeface="Open Sans" pitchFamily="2" charset="0"/>
              <a:ea typeface="Open Sans" pitchFamily="2" charset="0"/>
              <a:cs typeface="Open Sans" pitchFamily="2" charset="0"/>
            </a:endParaRPr>
          </a:p>
        </p:txBody>
      </p:sp>
      <p:graphicFrame>
        <p:nvGraphicFramePr>
          <p:cNvPr id="14341" name="Rectangle 3">
            <a:extLst>
              <a:ext uri="{FF2B5EF4-FFF2-40B4-BE49-F238E27FC236}">
                <a16:creationId xmlns:a16="http://schemas.microsoft.com/office/drawing/2014/main" id="{BB4CC457-ADC0-49F4-8100-3EB0602BB997}"/>
              </a:ext>
            </a:extLst>
          </p:cNvPr>
          <p:cNvGraphicFramePr>
            <a:graphicFrameLocks noGrp="1"/>
          </p:cNvGraphicFramePr>
          <p:nvPr>
            <p:ph idx="1"/>
            <p:extLst>
              <p:ext uri="{D42A27DB-BD31-4B8C-83A1-F6EECF244321}">
                <p14:modId xmlns:p14="http://schemas.microsoft.com/office/powerpoint/2010/main" val="1690192457"/>
              </p:ext>
            </p:extLst>
          </p:nvPr>
        </p:nvGraphicFramePr>
        <p:xfrm>
          <a:off x="375026" y="1339445"/>
          <a:ext cx="6172200" cy="3536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0" descr="Langley Grammar School crest.gif"/>
          <p:cNvPicPr>
            <a:picLocks noChangeAspect="1" noChangeArrowheads="1"/>
          </p:cNvPicPr>
          <p:nvPr/>
        </p:nvPicPr>
        <p:blipFill>
          <a:blip r:embed="rId7" cstate="print">
            <a:alphaModFix amt="54000"/>
          </a:blip>
          <a:srcRect/>
          <a:stretch>
            <a:fillRect/>
          </a:stretch>
        </p:blipFill>
        <p:spPr bwMode="auto">
          <a:xfrm>
            <a:off x="6002592" y="-24235"/>
            <a:ext cx="876443" cy="1042046"/>
          </a:xfrm>
          <a:prstGeom prst="rect">
            <a:avLst/>
          </a:prstGeom>
          <a:noFill/>
          <a:ln w="9525">
            <a:noFill/>
            <a:miter lim="800000"/>
            <a:headEnd/>
            <a:tailEnd/>
          </a:ln>
        </p:spPr>
      </p:pic>
    </p:spTree>
    <p:extLst>
      <p:ext uri="{BB962C8B-B14F-4D97-AF65-F5344CB8AC3E}">
        <p14:creationId xmlns:p14="http://schemas.microsoft.com/office/powerpoint/2010/main" val="3503583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F2CA6-6E1A-2043-A7D5-803CEBBACC04}"/>
              </a:ext>
            </a:extLst>
          </p:cNvPr>
          <p:cNvSpPr>
            <a:spLocks noGrp="1"/>
          </p:cNvSpPr>
          <p:nvPr>
            <p:ph type="title"/>
          </p:nvPr>
        </p:nvSpPr>
        <p:spPr>
          <a:xfrm>
            <a:off x="629712" y="305554"/>
            <a:ext cx="4941899" cy="960668"/>
          </a:xfrm>
        </p:spPr>
        <p:txBody>
          <a:bodyPr>
            <a:normAutofit/>
          </a:bodyPr>
          <a:lstStyle/>
          <a:p>
            <a:r>
              <a:rPr lang="en-US" sz="2400" b="1" dirty="0">
                <a:solidFill>
                  <a:schemeClr val="bg1"/>
                </a:solidFill>
                <a:latin typeface="Open Sans" pitchFamily="2" charset="0"/>
                <a:ea typeface="Open Sans" pitchFamily="2" charset="0"/>
                <a:cs typeface="Open Sans" pitchFamily="2" charset="0"/>
              </a:rPr>
              <a:t>How should they </a:t>
            </a:r>
            <a:r>
              <a:rPr lang="en-US" sz="2400" b="1" dirty="0" err="1">
                <a:solidFill>
                  <a:schemeClr val="bg1"/>
                </a:solidFill>
                <a:latin typeface="Open Sans" pitchFamily="2" charset="0"/>
                <a:ea typeface="Open Sans" pitchFamily="2" charset="0"/>
                <a:cs typeface="Open Sans" pitchFamily="2" charset="0"/>
              </a:rPr>
              <a:t>organise</a:t>
            </a:r>
            <a:r>
              <a:rPr lang="en-US" sz="2400" b="1" dirty="0">
                <a:solidFill>
                  <a:schemeClr val="bg1"/>
                </a:solidFill>
                <a:latin typeface="Open Sans" pitchFamily="2" charset="0"/>
                <a:ea typeface="Open Sans" pitchFamily="2" charset="0"/>
                <a:cs typeface="Open Sans" pitchFamily="2" charset="0"/>
              </a:rPr>
              <a:t> their time?</a:t>
            </a:r>
          </a:p>
        </p:txBody>
      </p:sp>
      <p:pic>
        <p:nvPicPr>
          <p:cNvPr id="5" name="Content Placeholder 4" descr="A screenshot of a cell phone&#10;&#10;Description automatically generated">
            <a:extLst>
              <a:ext uri="{FF2B5EF4-FFF2-40B4-BE49-F238E27FC236}">
                <a16:creationId xmlns:a16="http://schemas.microsoft.com/office/drawing/2014/main" id="{73329756-EF35-E248-B73C-E9C32EAC13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9713" y="1229506"/>
            <a:ext cx="5598575" cy="3394472"/>
          </a:xfrm>
        </p:spPr>
      </p:pic>
      <p:sp>
        <p:nvSpPr>
          <p:cNvPr id="4" name="TextBox 3"/>
          <p:cNvSpPr txBox="1"/>
          <p:nvPr/>
        </p:nvSpPr>
        <p:spPr>
          <a:xfrm>
            <a:off x="2078851" y="4623978"/>
            <a:ext cx="2442015" cy="300082"/>
          </a:xfrm>
          <a:prstGeom prst="rect">
            <a:avLst/>
          </a:prstGeom>
          <a:noFill/>
        </p:spPr>
        <p:txBody>
          <a:bodyPr wrap="none" rtlCol="0">
            <a:spAutoFit/>
          </a:bodyPr>
          <a:lstStyle/>
          <a:p>
            <a:r>
              <a:rPr lang="en-GB" sz="1350" dirty="0"/>
              <a:t>Student Handbook/ </a:t>
            </a:r>
            <a:r>
              <a:rPr lang="en-GB" sz="1350" dirty="0" err="1"/>
              <a:t>iStudiez</a:t>
            </a:r>
            <a:r>
              <a:rPr lang="en-GB" sz="1350" dirty="0"/>
              <a:t> Pro</a:t>
            </a:r>
          </a:p>
        </p:txBody>
      </p:sp>
      <p:pic>
        <p:nvPicPr>
          <p:cNvPr id="6" name="Picture 0" descr="Langley Grammar School crest.gif">
            <a:extLst>
              <a:ext uri="{FF2B5EF4-FFF2-40B4-BE49-F238E27FC236}">
                <a16:creationId xmlns:a16="http://schemas.microsoft.com/office/drawing/2014/main" id="{585CEE00-ED97-6E48-B513-CC67258E150B}"/>
              </a:ext>
            </a:extLst>
          </p:cNvPr>
          <p:cNvPicPr>
            <a:picLocks noChangeAspect="1" noChangeArrowheads="1"/>
          </p:cNvPicPr>
          <p:nvPr/>
        </p:nvPicPr>
        <p:blipFill>
          <a:blip r:embed="rId3" cstate="print">
            <a:alphaModFix amt="54000"/>
          </a:blip>
          <a:srcRect/>
          <a:stretch>
            <a:fillRect/>
          </a:stretch>
        </p:blipFill>
        <p:spPr bwMode="auto">
          <a:xfrm>
            <a:off x="6002592" y="-24235"/>
            <a:ext cx="876443" cy="1042046"/>
          </a:xfrm>
          <a:prstGeom prst="rect">
            <a:avLst/>
          </a:prstGeom>
          <a:noFill/>
          <a:ln w="9525">
            <a:noFill/>
            <a:miter lim="800000"/>
            <a:headEnd/>
            <a:tailEnd/>
          </a:ln>
        </p:spPr>
      </p:pic>
    </p:spTree>
    <p:extLst>
      <p:ext uri="{BB962C8B-B14F-4D97-AF65-F5344CB8AC3E}">
        <p14:creationId xmlns:p14="http://schemas.microsoft.com/office/powerpoint/2010/main" val="6354025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99" y="417983"/>
            <a:ext cx="4345839" cy="584200"/>
          </a:xfrm>
        </p:spPr>
        <p:txBody>
          <a:bodyPr anchor="ctr">
            <a:normAutofit/>
          </a:bodyPr>
          <a:lstStyle/>
          <a:p>
            <a:r>
              <a:rPr lang="en-GB" sz="2400" b="1" dirty="0">
                <a:solidFill>
                  <a:srgbClr val="FEFFFF"/>
                </a:solidFill>
                <a:latin typeface="Open Sans" pitchFamily="2" charset="0"/>
                <a:ea typeface="Open Sans" pitchFamily="2" charset="0"/>
                <a:cs typeface="Open Sans" pitchFamily="2" charset="0"/>
              </a:rPr>
              <a:t>What is the UCAS Process? </a:t>
            </a:r>
          </a:p>
        </p:txBody>
      </p:sp>
      <p:sp>
        <p:nvSpPr>
          <p:cNvPr id="3" name="Content Placeholder 2"/>
          <p:cNvSpPr>
            <a:spLocks noGrp="1"/>
          </p:cNvSpPr>
          <p:nvPr>
            <p:ph idx="1"/>
          </p:nvPr>
        </p:nvSpPr>
        <p:spPr>
          <a:xfrm>
            <a:off x="304799" y="1524000"/>
            <a:ext cx="4019550" cy="2909417"/>
          </a:xfrm>
        </p:spPr>
        <p:txBody>
          <a:bodyPr>
            <a:normAutofit fontScale="77500" lnSpcReduction="20000"/>
          </a:bodyPr>
          <a:lstStyle/>
          <a:p>
            <a:pPr>
              <a:buClr>
                <a:srgbClr val="E9BF7B"/>
              </a:buClr>
            </a:pPr>
            <a:r>
              <a:rPr lang="en-GB" dirty="0">
                <a:solidFill>
                  <a:srgbClr val="FEFFFF"/>
                </a:solidFill>
              </a:rPr>
              <a:t>Predicted Grades out now</a:t>
            </a:r>
          </a:p>
          <a:p>
            <a:pPr>
              <a:buClr>
                <a:srgbClr val="E9BF7B"/>
              </a:buClr>
            </a:pPr>
            <a:r>
              <a:rPr lang="en-GB" dirty="0">
                <a:solidFill>
                  <a:srgbClr val="FEFFFF"/>
                </a:solidFill>
              </a:rPr>
              <a:t>Students complete the UCAS form online and print a hard copy to submit to us. Date logged</a:t>
            </a:r>
          </a:p>
          <a:p>
            <a:pPr>
              <a:buClr>
                <a:srgbClr val="E9BF7B"/>
              </a:buClr>
            </a:pPr>
            <a:r>
              <a:rPr lang="en-GB" dirty="0">
                <a:solidFill>
                  <a:srgbClr val="FEFFFF"/>
                </a:solidFill>
              </a:rPr>
              <a:t>Process of writing the reference 3 weeks</a:t>
            </a:r>
          </a:p>
          <a:p>
            <a:pPr>
              <a:buClr>
                <a:srgbClr val="E9BF7B"/>
              </a:buClr>
            </a:pPr>
            <a:r>
              <a:rPr lang="en-GB" dirty="0">
                <a:solidFill>
                  <a:srgbClr val="FEFFFF"/>
                </a:solidFill>
              </a:rPr>
              <a:t>We show them the reference</a:t>
            </a:r>
          </a:p>
          <a:p>
            <a:pPr>
              <a:buClr>
                <a:srgbClr val="E9BF7B"/>
              </a:buClr>
            </a:pPr>
            <a:r>
              <a:rPr lang="en-GB" dirty="0">
                <a:solidFill>
                  <a:srgbClr val="FEFFFF"/>
                </a:solidFill>
              </a:rPr>
              <a:t>They wait to hear… offers, interviews…</a:t>
            </a:r>
          </a:p>
          <a:p>
            <a:pPr>
              <a:buClr>
                <a:srgbClr val="E9BF7B"/>
              </a:buClr>
            </a:pPr>
            <a:r>
              <a:rPr lang="en-GB" dirty="0">
                <a:solidFill>
                  <a:srgbClr val="FEFFFF"/>
                </a:solidFill>
              </a:rPr>
              <a:t>Select a firm and an insurance- June deadline</a:t>
            </a:r>
          </a:p>
          <a:p>
            <a:pPr>
              <a:buClr>
                <a:srgbClr val="E9BF7B"/>
              </a:buClr>
            </a:pPr>
            <a:r>
              <a:rPr lang="en-GB" dirty="0">
                <a:solidFill>
                  <a:srgbClr val="FEFFFF"/>
                </a:solidFill>
              </a:rPr>
              <a:t>Student finance applied for by May 31 2027</a:t>
            </a:r>
          </a:p>
          <a:p>
            <a:pPr>
              <a:buClr>
                <a:srgbClr val="E9BF7B"/>
              </a:buClr>
            </a:pPr>
            <a:r>
              <a:rPr lang="en-GB" dirty="0">
                <a:solidFill>
                  <a:srgbClr val="FEFFFF"/>
                </a:solidFill>
              </a:rPr>
              <a:t>Results day confirm their option</a:t>
            </a:r>
          </a:p>
          <a:p>
            <a:pPr marL="0" indent="0">
              <a:buClr>
                <a:srgbClr val="E9BF7B"/>
              </a:buClr>
              <a:buNone/>
            </a:pPr>
            <a:endParaRPr lang="en-GB" dirty="0">
              <a:solidFill>
                <a:srgbClr val="FEFFFF"/>
              </a:solidFill>
            </a:endParaRPr>
          </a:p>
        </p:txBody>
      </p:sp>
      <p:pic>
        <p:nvPicPr>
          <p:cNvPr id="4" name="Picture 0" descr="Langley Grammar School crest.gif"/>
          <p:cNvPicPr>
            <a:picLocks noChangeAspect="1" noChangeArrowheads="1"/>
          </p:cNvPicPr>
          <p:nvPr/>
        </p:nvPicPr>
        <p:blipFill>
          <a:blip r:embed="rId2" cstate="print"/>
          <a:stretch>
            <a:fillRect/>
          </a:stretch>
        </p:blipFill>
        <p:spPr bwMode="auto">
          <a:xfrm>
            <a:off x="5185051" y="1524001"/>
            <a:ext cx="1120673" cy="1392986"/>
          </a:xfrm>
          <a:prstGeom prst="rect">
            <a:avLst/>
          </a:prstGeom>
          <a:noFill/>
        </p:spPr>
      </p:pic>
      <p:pic>
        <p:nvPicPr>
          <p:cNvPr id="2052" name="Picture 4" descr="UCAS | At the heart of connecting people to higher education">
            <a:extLst>
              <a:ext uri="{FF2B5EF4-FFF2-40B4-BE49-F238E27FC236}">
                <a16:creationId xmlns:a16="http://schemas.microsoft.com/office/drawing/2014/main" id="{FB7BE169-6CAA-3341-BAEE-A8495AD1292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02140" y="3450666"/>
            <a:ext cx="1688586" cy="559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035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391FD-66AB-C740-AA23-341364118705}"/>
              </a:ext>
            </a:extLst>
          </p:cNvPr>
          <p:cNvSpPr>
            <a:spLocks noGrp="1"/>
          </p:cNvSpPr>
          <p:nvPr>
            <p:ph type="title"/>
          </p:nvPr>
        </p:nvSpPr>
        <p:spPr/>
        <p:txBody>
          <a:bodyPr>
            <a:normAutofit fontScale="90000"/>
          </a:bodyPr>
          <a:lstStyle/>
          <a:p>
            <a:r>
              <a:rPr lang="en-US" b="1" dirty="0">
                <a:effectLst/>
                <a:latin typeface="Open Sans" pitchFamily="2" charset="0"/>
                <a:ea typeface="Open Sans" pitchFamily="2" charset="0"/>
                <a:cs typeface="Open Sans" pitchFamily="2" charset="0"/>
              </a:rPr>
              <a:t>Key elements to the UCAS Application Form</a:t>
            </a:r>
          </a:p>
        </p:txBody>
      </p:sp>
      <p:graphicFrame>
        <p:nvGraphicFramePr>
          <p:cNvPr id="4" name="Content Placeholder 2">
            <a:extLst>
              <a:ext uri="{FF2B5EF4-FFF2-40B4-BE49-F238E27FC236}">
                <a16:creationId xmlns:a16="http://schemas.microsoft.com/office/drawing/2014/main" id="{696E7924-EED7-2947-A2A5-E5966644A874}"/>
              </a:ext>
            </a:extLst>
          </p:cNvPr>
          <p:cNvGraphicFramePr>
            <a:graphicFrameLocks noGrp="1"/>
          </p:cNvGraphicFramePr>
          <p:nvPr>
            <p:ph idx="1"/>
            <p:extLst>
              <p:ext uri="{D42A27DB-BD31-4B8C-83A1-F6EECF244321}">
                <p14:modId xmlns:p14="http://schemas.microsoft.com/office/powerpoint/2010/main" val="425032004"/>
              </p:ext>
            </p:extLst>
          </p:nvPr>
        </p:nvGraphicFramePr>
        <p:xfrm>
          <a:off x="1443835" y="1207128"/>
          <a:ext cx="4689475" cy="3563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46546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AutoShape 2"/>
          <p:cNvSpPr>
            <a:spLocks noGrp="1" noChangeArrowheads="1"/>
          </p:cNvSpPr>
          <p:nvPr>
            <p:ph type="title"/>
          </p:nvPr>
        </p:nvSpPr>
        <p:spPr>
          <a:xfrm>
            <a:off x="166306" y="114789"/>
            <a:ext cx="6172200" cy="857250"/>
          </a:xfrm>
        </p:spPr>
        <p:txBody>
          <a:bodyPr>
            <a:noAutofit/>
          </a:bodyPr>
          <a:lstStyle/>
          <a:p>
            <a:pPr algn="l" eaLnBrk="1" hangingPunct="1"/>
            <a:r>
              <a:rPr lang="en-GB" sz="2400" b="1" dirty="0">
                <a:solidFill>
                  <a:schemeClr val="bg1"/>
                </a:solidFill>
                <a:latin typeface="Open Sans" pitchFamily="2" charset="0"/>
                <a:ea typeface="Open Sans" pitchFamily="2" charset="0"/>
                <a:cs typeface="Open Sans" pitchFamily="2" charset="0"/>
              </a:rPr>
              <a:t>Key UCAS </a:t>
            </a:r>
            <a:br>
              <a:rPr lang="en-GB" sz="2400" b="1" dirty="0">
                <a:solidFill>
                  <a:schemeClr val="bg1"/>
                </a:solidFill>
                <a:latin typeface="Open Sans" pitchFamily="2" charset="0"/>
                <a:ea typeface="Open Sans" pitchFamily="2" charset="0"/>
                <a:cs typeface="Open Sans" pitchFamily="2" charset="0"/>
              </a:rPr>
            </a:br>
            <a:r>
              <a:rPr lang="en-GB" sz="2400" b="1" dirty="0">
                <a:solidFill>
                  <a:schemeClr val="bg1"/>
                </a:solidFill>
                <a:latin typeface="Open Sans" pitchFamily="2" charset="0"/>
                <a:ea typeface="Open Sans" pitchFamily="2" charset="0"/>
                <a:cs typeface="Open Sans" pitchFamily="2" charset="0"/>
              </a:rPr>
              <a:t>Submission Dates 2026/27</a:t>
            </a:r>
            <a:endParaRPr lang="en-US" sz="2400" b="1" dirty="0">
              <a:solidFill>
                <a:schemeClr val="bg1"/>
              </a:solidFill>
              <a:latin typeface="Open Sans" pitchFamily="2" charset="0"/>
              <a:ea typeface="Open Sans" pitchFamily="2" charset="0"/>
              <a:cs typeface="Open Sans" pitchFamily="2" charset="0"/>
            </a:endParaRPr>
          </a:p>
        </p:txBody>
      </p:sp>
      <p:sp>
        <p:nvSpPr>
          <p:cNvPr id="17411" name="Rectangle 3"/>
          <p:cNvSpPr>
            <a:spLocks noGrp="1" noChangeArrowheads="1"/>
          </p:cNvSpPr>
          <p:nvPr>
            <p:ph sz="half" idx="1"/>
          </p:nvPr>
        </p:nvSpPr>
        <p:spPr>
          <a:xfrm>
            <a:off x="458401" y="1641718"/>
            <a:ext cx="4650354" cy="1476660"/>
          </a:xfrm>
          <a:solidFill>
            <a:schemeClr val="bg1"/>
          </a:solidFill>
        </p:spPr>
        <p:txBody>
          <a:bodyPr>
            <a:normAutofit/>
          </a:bodyPr>
          <a:lstStyle/>
          <a:p>
            <a:r>
              <a:rPr lang="en-GB" sz="1600" dirty="0"/>
              <a:t>Oxbridge, Medicine, Dentistry, Veterinary Science by </a:t>
            </a:r>
            <a:r>
              <a:rPr lang="en-GB" sz="1600" b="1" dirty="0">
                <a:solidFill>
                  <a:srgbClr val="FF0000"/>
                </a:solidFill>
              </a:rPr>
              <a:t>23 September</a:t>
            </a:r>
          </a:p>
          <a:p>
            <a:pPr algn="l"/>
            <a:r>
              <a:rPr lang="en-GB" sz="1600" dirty="0"/>
              <a:t>Other competitive courses (Russell Group universities) by </a:t>
            </a:r>
            <a:r>
              <a:rPr lang="en-GB" sz="1600" b="1" dirty="0">
                <a:solidFill>
                  <a:srgbClr val="FF0000"/>
                </a:solidFill>
              </a:rPr>
              <a:t>09 October</a:t>
            </a:r>
          </a:p>
          <a:p>
            <a:pPr algn="l"/>
            <a:r>
              <a:rPr lang="en-GB" sz="1600" dirty="0"/>
              <a:t>All other UCAS applications by </a:t>
            </a:r>
            <a:r>
              <a:rPr lang="en-GB" sz="1600" b="1" dirty="0">
                <a:solidFill>
                  <a:srgbClr val="FF0000"/>
                </a:solidFill>
              </a:rPr>
              <a:t>6 November</a:t>
            </a:r>
          </a:p>
        </p:txBody>
      </p:sp>
      <p:sp>
        <p:nvSpPr>
          <p:cNvPr id="6" name="Content Placeholder 5"/>
          <p:cNvSpPr>
            <a:spLocks noGrp="1"/>
          </p:cNvSpPr>
          <p:nvPr>
            <p:ph sz="half" idx="2"/>
          </p:nvPr>
        </p:nvSpPr>
        <p:spPr>
          <a:xfrm>
            <a:off x="458401" y="3588708"/>
            <a:ext cx="3028950" cy="1371599"/>
          </a:xfrm>
          <a:solidFill>
            <a:schemeClr val="bg1"/>
          </a:solidFill>
        </p:spPr>
        <p:txBody>
          <a:bodyPr>
            <a:normAutofit/>
          </a:bodyPr>
          <a:lstStyle/>
          <a:p>
            <a:r>
              <a:rPr lang="en-GB" sz="1600" dirty="0"/>
              <a:t>Early Applicants by </a:t>
            </a:r>
            <a:r>
              <a:rPr lang="en-GB" sz="1600" dirty="0">
                <a:solidFill>
                  <a:srgbClr val="FF0000"/>
                </a:solidFill>
              </a:rPr>
              <a:t>18.00 on 15 October</a:t>
            </a:r>
          </a:p>
          <a:p>
            <a:r>
              <a:rPr lang="en-GB" sz="1600" dirty="0"/>
              <a:t>All others by </a:t>
            </a:r>
            <a:r>
              <a:rPr lang="en-GB" sz="1600" dirty="0">
                <a:solidFill>
                  <a:srgbClr val="FF0000"/>
                </a:solidFill>
              </a:rPr>
              <a:t>18:00 on 13 January 2027</a:t>
            </a:r>
          </a:p>
        </p:txBody>
      </p:sp>
      <p:sp>
        <p:nvSpPr>
          <p:cNvPr id="4" name="Text Placeholder 3"/>
          <p:cNvSpPr>
            <a:spLocks noGrp="1"/>
          </p:cNvSpPr>
          <p:nvPr>
            <p:ph type="body" sz="quarter" idx="4294967295"/>
          </p:nvPr>
        </p:nvSpPr>
        <p:spPr>
          <a:xfrm>
            <a:off x="493675" y="3155315"/>
            <a:ext cx="3030537" cy="479425"/>
          </a:xfrm>
        </p:spPr>
        <p:txBody>
          <a:bodyPr>
            <a:normAutofit/>
          </a:bodyPr>
          <a:lstStyle/>
          <a:p>
            <a:pPr marL="0" indent="0">
              <a:buNone/>
            </a:pPr>
            <a:r>
              <a:rPr lang="en-GB" sz="1800" b="1" dirty="0">
                <a:solidFill>
                  <a:schemeClr val="bg1"/>
                </a:solidFill>
              </a:rPr>
              <a:t>UCAS Deadlines</a:t>
            </a:r>
          </a:p>
        </p:txBody>
      </p:sp>
      <p:pic>
        <p:nvPicPr>
          <p:cNvPr id="5" name="Picture 0" descr="Langley Grammar School crest.gif"/>
          <p:cNvPicPr>
            <a:picLocks noChangeAspect="1" noChangeArrowheads="1"/>
          </p:cNvPicPr>
          <p:nvPr/>
        </p:nvPicPr>
        <p:blipFill>
          <a:blip r:embed="rId3" cstate="print">
            <a:alphaModFix amt="41000"/>
          </a:blip>
          <a:srcRect/>
          <a:stretch>
            <a:fillRect/>
          </a:stretch>
        </p:blipFill>
        <p:spPr bwMode="auto">
          <a:xfrm>
            <a:off x="5968866" y="0"/>
            <a:ext cx="876443" cy="1042046"/>
          </a:xfrm>
          <a:prstGeom prst="rect">
            <a:avLst/>
          </a:prstGeom>
          <a:noFill/>
          <a:ln w="9525">
            <a:noFill/>
            <a:miter lim="800000"/>
            <a:headEnd/>
            <a:tailEnd/>
          </a:ln>
        </p:spPr>
      </p:pic>
      <p:pic>
        <p:nvPicPr>
          <p:cNvPr id="1026" name="Picture 2" descr="https://www.ucas.com/sites/default/files/md-1210_open_graph_u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37012" y="3405516"/>
            <a:ext cx="3320988" cy="1737984"/>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3">
            <a:extLst>
              <a:ext uri="{FF2B5EF4-FFF2-40B4-BE49-F238E27FC236}">
                <a16:creationId xmlns:a16="http://schemas.microsoft.com/office/drawing/2014/main" id="{46912CBF-0476-C544-9BA2-186E377EE796}"/>
              </a:ext>
            </a:extLst>
          </p:cNvPr>
          <p:cNvSpPr txBox="1">
            <a:spLocks/>
          </p:cNvSpPr>
          <p:nvPr/>
        </p:nvSpPr>
        <p:spPr>
          <a:xfrm>
            <a:off x="837061" y="1140347"/>
            <a:ext cx="2154929" cy="441567"/>
          </a:xfrm>
          <a:prstGeom prst="rect">
            <a:avLst/>
          </a:prstGeom>
        </p:spPr>
        <p:txBody>
          <a:bodyPr vert="horz" lIns="68580" tIns="34290" rIns="68580" bIns="34290" rtlCol="0" anchor="b">
            <a:noAutofit/>
          </a:bodyPr>
          <a:lstStyle>
            <a:lvl1pPr marL="0" indent="0" algn="l" defTabSz="457200" rtl="0" eaLnBrk="1" latinLnBrk="0" hangingPunct="1">
              <a:spcBef>
                <a:spcPts val="1000"/>
              </a:spcBef>
              <a:spcAft>
                <a:spcPts val="0"/>
              </a:spcAft>
              <a:buClr>
                <a:schemeClr val="accent1"/>
              </a:buClr>
              <a:buFont typeface="Wingdings 3" charset="2"/>
              <a:buNone/>
              <a:defRPr sz="2400" b="0" kern="1200">
                <a:solidFill>
                  <a:schemeClr val="tx1">
                    <a:lumMod val="75000"/>
                    <a:lumOff val="2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Font typeface="Wingdings 3" charset="2"/>
              <a:buNone/>
              <a:defRPr sz="2000" b="1"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Font typeface="Wingdings 3" charset="2"/>
              <a:buNone/>
              <a:defRPr sz="1800" b="1"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Font typeface="Wingdings 3" charset="2"/>
              <a:buNone/>
              <a:defRPr sz="1600" b="1"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Font typeface="Wingdings 3" charset="2"/>
              <a:buNone/>
              <a:defRPr sz="1600" b="1"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Font typeface="Wingdings 3" charset="2"/>
              <a:buNone/>
              <a:defRPr sz="1600" b="1"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Font typeface="Wingdings 3" charset="2"/>
              <a:buNone/>
              <a:defRPr sz="1600" b="1"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Font typeface="Wingdings 3" charset="2"/>
              <a:buNone/>
              <a:defRPr sz="1600" b="1"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Font typeface="Wingdings 3" charset="2"/>
              <a:buNone/>
              <a:defRPr sz="1600" b="1" kern="1200">
                <a:solidFill>
                  <a:schemeClr val="tx1">
                    <a:lumMod val="75000"/>
                    <a:lumOff val="25000"/>
                  </a:schemeClr>
                </a:solidFill>
                <a:latin typeface="+mn-lt"/>
                <a:ea typeface="+mn-ea"/>
                <a:cs typeface="+mn-cs"/>
              </a:defRPr>
            </a:lvl9pPr>
          </a:lstStyle>
          <a:p>
            <a:pPr algn="ctr" fontAlgn="auto"/>
            <a:endParaRPr lang="en-GB" sz="1800" b="1" dirty="0">
              <a:solidFill>
                <a:schemeClr val="bg2">
                  <a:lumMod val="75000"/>
                </a:schemeClr>
              </a:solidFill>
            </a:endParaRPr>
          </a:p>
        </p:txBody>
      </p:sp>
      <p:sp>
        <p:nvSpPr>
          <p:cNvPr id="10" name="TextBox 9">
            <a:extLst>
              <a:ext uri="{FF2B5EF4-FFF2-40B4-BE49-F238E27FC236}">
                <a16:creationId xmlns:a16="http://schemas.microsoft.com/office/drawing/2014/main" id="{0FC1A64A-77EA-BA4E-B10B-00F855C797D8}"/>
              </a:ext>
            </a:extLst>
          </p:cNvPr>
          <p:cNvSpPr txBox="1"/>
          <p:nvPr/>
        </p:nvSpPr>
        <p:spPr>
          <a:xfrm>
            <a:off x="432440" y="1249519"/>
            <a:ext cx="3433572" cy="369332"/>
          </a:xfrm>
          <a:prstGeom prst="rect">
            <a:avLst/>
          </a:prstGeom>
          <a:noFill/>
        </p:spPr>
        <p:txBody>
          <a:bodyPr wrap="square">
            <a:spAutoFit/>
          </a:bodyPr>
          <a:lstStyle/>
          <a:p>
            <a:pPr fontAlgn="auto"/>
            <a:r>
              <a:rPr lang="en-GB" sz="1800" b="1" dirty="0">
                <a:solidFill>
                  <a:schemeClr val="bg1"/>
                </a:solidFill>
              </a:rPr>
              <a:t>School Deadlines</a:t>
            </a:r>
          </a:p>
        </p:txBody>
      </p:sp>
    </p:spTree>
    <p:extLst>
      <p:ext uri="{BB962C8B-B14F-4D97-AF65-F5344CB8AC3E}">
        <p14:creationId xmlns:p14="http://schemas.microsoft.com/office/powerpoint/2010/main" val="8992925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61DF-9B8D-5043-8A3B-CB142071F70D}"/>
              </a:ext>
            </a:extLst>
          </p:cNvPr>
          <p:cNvSpPr>
            <a:spLocks noGrp="1"/>
          </p:cNvSpPr>
          <p:nvPr>
            <p:ph type="title"/>
          </p:nvPr>
        </p:nvSpPr>
        <p:spPr>
          <a:xfrm>
            <a:off x="304801" y="590550"/>
            <a:ext cx="4019549" cy="584200"/>
          </a:xfrm>
        </p:spPr>
        <p:txBody>
          <a:bodyPr vert="horz" lIns="68580" tIns="34290" rIns="68580" bIns="34290" rtlCol="0" anchor="ctr">
            <a:normAutofit/>
          </a:bodyPr>
          <a:lstStyle/>
          <a:p>
            <a:r>
              <a:rPr lang="en-US" sz="2400" b="1" dirty="0">
                <a:solidFill>
                  <a:srgbClr val="FEFFFF"/>
                </a:solidFill>
                <a:latin typeface="Open Sans" pitchFamily="2" charset="0"/>
                <a:ea typeface="Open Sans" pitchFamily="2" charset="0"/>
                <a:cs typeface="Open Sans" pitchFamily="2" charset="0"/>
              </a:rPr>
              <a:t> Self Release</a:t>
            </a:r>
          </a:p>
        </p:txBody>
      </p:sp>
      <p:sp>
        <p:nvSpPr>
          <p:cNvPr id="3" name="Content Placeholder 2">
            <a:extLst>
              <a:ext uri="{FF2B5EF4-FFF2-40B4-BE49-F238E27FC236}">
                <a16:creationId xmlns:a16="http://schemas.microsoft.com/office/drawing/2014/main" id="{BF749059-8A32-2945-AC90-B175C7BE4A06}"/>
              </a:ext>
            </a:extLst>
          </p:cNvPr>
          <p:cNvSpPr>
            <a:spLocks noGrp="1"/>
          </p:cNvSpPr>
          <p:nvPr>
            <p:ph sz="half" idx="1"/>
          </p:nvPr>
        </p:nvSpPr>
        <p:spPr>
          <a:xfrm>
            <a:off x="144164" y="1524000"/>
            <a:ext cx="4180185" cy="3106712"/>
          </a:xfrm>
        </p:spPr>
        <p:txBody>
          <a:bodyPr vert="horz" lIns="68580" tIns="34290" rIns="68580" bIns="34290" rtlCol="0">
            <a:normAutofit fontScale="77500" lnSpcReduction="20000"/>
          </a:bodyPr>
          <a:lstStyle/>
          <a:p>
            <a:pPr marL="0" indent="0">
              <a:lnSpc>
                <a:spcPct val="90000"/>
              </a:lnSpc>
              <a:buClr>
                <a:srgbClr val="84A8D0"/>
              </a:buClr>
            </a:pPr>
            <a:endParaRPr lang="en-US" sz="1050" dirty="0">
              <a:solidFill>
                <a:srgbClr val="FEFFFF"/>
              </a:solidFill>
            </a:endParaRPr>
          </a:p>
          <a:p>
            <a:pPr marL="0" indent="0">
              <a:lnSpc>
                <a:spcPct val="90000"/>
              </a:lnSpc>
              <a:buClr>
                <a:srgbClr val="84A8D0"/>
              </a:buClr>
              <a:buNone/>
            </a:pPr>
            <a:r>
              <a:rPr lang="en-US" dirty="0">
                <a:solidFill>
                  <a:srgbClr val="FEFFFF"/>
                </a:solidFill>
              </a:rPr>
              <a:t>If your son/ daughter has an offer in the UCAS cycle</a:t>
            </a:r>
          </a:p>
          <a:p>
            <a:pPr marL="0" indent="0">
              <a:lnSpc>
                <a:spcPct val="90000"/>
              </a:lnSpc>
              <a:buClr>
                <a:srgbClr val="84A8D0"/>
              </a:buClr>
              <a:buNone/>
            </a:pPr>
            <a:endParaRPr lang="en-US" dirty="0">
              <a:solidFill>
                <a:srgbClr val="FEFFFF"/>
              </a:solidFill>
            </a:endParaRPr>
          </a:p>
          <a:p>
            <a:pPr marL="0" indent="0">
              <a:lnSpc>
                <a:spcPct val="90000"/>
              </a:lnSpc>
              <a:buClr>
                <a:srgbClr val="84A8D0"/>
              </a:buClr>
              <a:buNone/>
            </a:pPr>
            <a:r>
              <a:rPr lang="en-US" dirty="0">
                <a:solidFill>
                  <a:srgbClr val="FEFFFF"/>
                </a:solidFill>
              </a:rPr>
              <a:t>Achieves better grades than this offer</a:t>
            </a:r>
          </a:p>
          <a:p>
            <a:pPr marL="0" indent="0">
              <a:lnSpc>
                <a:spcPct val="90000"/>
              </a:lnSpc>
              <a:buClr>
                <a:srgbClr val="84A8D0"/>
              </a:buClr>
              <a:buNone/>
            </a:pPr>
            <a:endParaRPr lang="en-US" dirty="0">
              <a:solidFill>
                <a:srgbClr val="FEFFFF"/>
              </a:solidFill>
            </a:endParaRPr>
          </a:p>
          <a:p>
            <a:pPr marL="0" indent="0">
              <a:lnSpc>
                <a:spcPct val="90000"/>
              </a:lnSpc>
              <a:buClr>
                <a:srgbClr val="84A8D0"/>
              </a:buClr>
              <a:buNone/>
            </a:pPr>
            <a:r>
              <a:rPr lang="en-US" dirty="0">
                <a:solidFill>
                  <a:srgbClr val="FEFFFF"/>
                </a:solidFill>
              </a:rPr>
              <a:t>Can phone around as many universities that have places in adjustment.</a:t>
            </a:r>
          </a:p>
          <a:p>
            <a:pPr marL="0" indent="0">
              <a:lnSpc>
                <a:spcPct val="90000"/>
              </a:lnSpc>
              <a:buClr>
                <a:srgbClr val="84A8D0"/>
              </a:buClr>
              <a:buNone/>
            </a:pPr>
            <a:endParaRPr lang="en-US" dirty="0">
              <a:solidFill>
                <a:srgbClr val="FEFFFF"/>
              </a:solidFill>
            </a:endParaRPr>
          </a:p>
          <a:p>
            <a:pPr marL="0" indent="0">
              <a:lnSpc>
                <a:spcPct val="90000"/>
              </a:lnSpc>
              <a:buClr>
                <a:srgbClr val="84A8D0"/>
              </a:buClr>
              <a:buNone/>
            </a:pPr>
            <a:r>
              <a:rPr lang="en-US" dirty="0">
                <a:solidFill>
                  <a:srgbClr val="FEFFFF"/>
                </a:solidFill>
              </a:rPr>
              <a:t>If students decide they no longer want to go to their insurance choice.</a:t>
            </a:r>
          </a:p>
          <a:p>
            <a:pPr marL="0" indent="0">
              <a:lnSpc>
                <a:spcPct val="90000"/>
              </a:lnSpc>
              <a:buClr>
                <a:srgbClr val="84A8D0"/>
              </a:buClr>
              <a:buNone/>
            </a:pPr>
            <a:endParaRPr lang="en-US" dirty="0">
              <a:solidFill>
                <a:srgbClr val="FEFFFF"/>
              </a:solidFill>
            </a:endParaRPr>
          </a:p>
          <a:p>
            <a:pPr marL="0" indent="0">
              <a:lnSpc>
                <a:spcPct val="90000"/>
              </a:lnSpc>
              <a:buClr>
                <a:srgbClr val="84A8D0"/>
              </a:buClr>
              <a:buNone/>
            </a:pPr>
            <a:r>
              <a:rPr lang="en-US" dirty="0" err="1">
                <a:solidFill>
                  <a:srgbClr val="FEFFFF"/>
                </a:solidFill>
              </a:rPr>
              <a:t>Opt</a:t>
            </a:r>
            <a:r>
              <a:rPr lang="en-US" dirty="0">
                <a:solidFill>
                  <a:srgbClr val="FEFFFF"/>
                </a:solidFill>
              </a:rPr>
              <a:t> to self release on results day and opt to go through clearing.</a:t>
            </a:r>
          </a:p>
          <a:p>
            <a:pPr marL="0" indent="0">
              <a:lnSpc>
                <a:spcPct val="90000"/>
              </a:lnSpc>
              <a:buClr>
                <a:srgbClr val="84A8D0"/>
              </a:buClr>
            </a:pPr>
            <a:endParaRPr lang="en-US" sz="1050" dirty="0">
              <a:solidFill>
                <a:srgbClr val="FEFFFF"/>
              </a:solidFill>
            </a:endParaRPr>
          </a:p>
        </p:txBody>
      </p:sp>
      <p:pic>
        <p:nvPicPr>
          <p:cNvPr id="8" name="Picture 7" descr="A person in a suit and tie&#10;&#10;Description automatically generated">
            <a:extLst>
              <a:ext uri="{FF2B5EF4-FFF2-40B4-BE49-F238E27FC236}">
                <a16:creationId xmlns:a16="http://schemas.microsoft.com/office/drawing/2014/main" id="{D2BC6B0D-682C-A54F-8784-FCE8FDBFC2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696841" y="1985316"/>
            <a:ext cx="3793390" cy="2528927"/>
          </a:xfrm>
          <a:prstGeom prst="rect">
            <a:avLst/>
          </a:prstGeom>
        </p:spPr>
      </p:pic>
    </p:spTree>
    <p:extLst>
      <p:ext uri="{BB962C8B-B14F-4D97-AF65-F5344CB8AC3E}">
        <p14:creationId xmlns:p14="http://schemas.microsoft.com/office/powerpoint/2010/main" val="8726785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195" y="307564"/>
            <a:ext cx="5109364" cy="737136"/>
          </a:xfrm>
        </p:spPr>
        <p:txBody>
          <a:bodyPr vert="horz" lIns="68580" tIns="34290" rIns="68580" bIns="34290" rtlCol="0" anchor="ctr">
            <a:normAutofit/>
          </a:bodyPr>
          <a:lstStyle/>
          <a:p>
            <a:pPr algn="l">
              <a:lnSpc>
                <a:spcPct val="90000"/>
              </a:lnSpc>
            </a:pPr>
            <a:r>
              <a:rPr lang="en-US" sz="2400" b="1" dirty="0">
                <a:solidFill>
                  <a:srgbClr val="FEFFFF"/>
                </a:solidFill>
                <a:latin typeface="Open Sans" pitchFamily="2" charset="0"/>
                <a:ea typeface="Open Sans" pitchFamily="2" charset="0"/>
                <a:cs typeface="Open Sans" pitchFamily="2" charset="0"/>
              </a:rPr>
              <a:t>What if they do not achieve their offers?</a:t>
            </a:r>
          </a:p>
        </p:txBody>
      </p:sp>
      <p:sp>
        <p:nvSpPr>
          <p:cNvPr id="4" name="Content Placeholder 3"/>
          <p:cNvSpPr>
            <a:spLocks noGrp="1"/>
          </p:cNvSpPr>
          <p:nvPr>
            <p:ph sz="half" idx="1"/>
          </p:nvPr>
        </p:nvSpPr>
        <p:spPr>
          <a:xfrm>
            <a:off x="158466" y="1502305"/>
            <a:ext cx="4019550" cy="3338325"/>
          </a:xfrm>
        </p:spPr>
        <p:txBody>
          <a:bodyPr vert="horz" lIns="68580" tIns="34290" rIns="68580" bIns="34290" rtlCol="0">
            <a:normAutofit fontScale="92500" lnSpcReduction="20000"/>
          </a:bodyPr>
          <a:lstStyle/>
          <a:p>
            <a:pPr marL="0" indent="0">
              <a:lnSpc>
                <a:spcPct val="90000"/>
              </a:lnSpc>
              <a:buClr>
                <a:srgbClr val="C8A56E"/>
              </a:buClr>
              <a:buNone/>
            </a:pPr>
            <a:r>
              <a:rPr lang="en-US" sz="2000" b="1" dirty="0">
                <a:solidFill>
                  <a:srgbClr val="FEFFFF"/>
                </a:solidFill>
              </a:rPr>
              <a:t>Clearing</a:t>
            </a:r>
          </a:p>
          <a:p>
            <a:pPr>
              <a:lnSpc>
                <a:spcPct val="90000"/>
              </a:lnSpc>
              <a:buClr>
                <a:srgbClr val="C8A56E"/>
              </a:buClr>
            </a:pPr>
            <a:r>
              <a:rPr lang="en-US" sz="1900" dirty="0">
                <a:solidFill>
                  <a:srgbClr val="FEFFFF"/>
                </a:solidFill>
              </a:rPr>
              <a:t>Track delivers the news early on results day.</a:t>
            </a:r>
          </a:p>
          <a:p>
            <a:pPr>
              <a:lnSpc>
                <a:spcPct val="90000"/>
              </a:lnSpc>
              <a:buClr>
                <a:srgbClr val="C8A56E"/>
              </a:buClr>
            </a:pPr>
            <a:r>
              <a:rPr lang="en-US" sz="1900" dirty="0">
                <a:solidFill>
                  <a:srgbClr val="FEFFFF"/>
                </a:solidFill>
              </a:rPr>
              <a:t>Clearing number.</a:t>
            </a:r>
          </a:p>
          <a:p>
            <a:pPr>
              <a:lnSpc>
                <a:spcPct val="90000"/>
              </a:lnSpc>
              <a:buClr>
                <a:srgbClr val="C8A56E"/>
              </a:buClr>
            </a:pPr>
            <a:r>
              <a:rPr lang="en-US" sz="1900" dirty="0">
                <a:solidFill>
                  <a:srgbClr val="FEFFFF"/>
                </a:solidFill>
              </a:rPr>
              <a:t>UCAS website and university websites display vacancies. </a:t>
            </a:r>
          </a:p>
          <a:p>
            <a:pPr marL="0" indent="0">
              <a:lnSpc>
                <a:spcPct val="90000"/>
              </a:lnSpc>
              <a:buClr>
                <a:srgbClr val="C8A56E"/>
              </a:buClr>
              <a:buNone/>
            </a:pPr>
            <a:endParaRPr lang="en-US" sz="1900" dirty="0">
              <a:solidFill>
                <a:srgbClr val="FEFFFF"/>
              </a:solidFill>
            </a:endParaRPr>
          </a:p>
          <a:p>
            <a:pPr marL="0" indent="0">
              <a:lnSpc>
                <a:spcPct val="90000"/>
              </a:lnSpc>
              <a:buClr>
                <a:srgbClr val="C8A56E"/>
              </a:buClr>
              <a:buNone/>
            </a:pPr>
            <a:r>
              <a:rPr lang="en-US" sz="2000" b="1" dirty="0">
                <a:solidFill>
                  <a:srgbClr val="FEFFFF"/>
                </a:solidFill>
              </a:rPr>
              <a:t>Applying the following year</a:t>
            </a:r>
          </a:p>
          <a:p>
            <a:pPr marL="0" indent="0">
              <a:lnSpc>
                <a:spcPct val="90000"/>
              </a:lnSpc>
              <a:buClr>
                <a:srgbClr val="C8A56E"/>
              </a:buClr>
              <a:buNone/>
            </a:pPr>
            <a:r>
              <a:rPr lang="en-US" sz="1900" i="1" dirty="0">
                <a:solidFill>
                  <a:srgbClr val="FEFFFF"/>
                </a:solidFill>
              </a:rPr>
              <a:t>Is it worth it?</a:t>
            </a:r>
          </a:p>
          <a:p>
            <a:pPr>
              <a:lnSpc>
                <a:spcPct val="90000"/>
              </a:lnSpc>
              <a:buClr>
                <a:srgbClr val="C8A56E"/>
              </a:buClr>
            </a:pPr>
            <a:r>
              <a:rPr lang="en-US" sz="1900" dirty="0" err="1">
                <a:solidFill>
                  <a:srgbClr val="FEFFFF"/>
                </a:solidFill>
              </a:rPr>
              <a:t>Resits</a:t>
            </a:r>
            <a:r>
              <a:rPr lang="en-US" sz="1900" dirty="0">
                <a:solidFill>
                  <a:srgbClr val="FEFFFF"/>
                </a:solidFill>
              </a:rPr>
              <a:t> and UCAS support we only have limited resources.</a:t>
            </a:r>
          </a:p>
          <a:p>
            <a:pPr>
              <a:lnSpc>
                <a:spcPct val="90000"/>
              </a:lnSpc>
              <a:buClr>
                <a:srgbClr val="C8A56E"/>
              </a:buClr>
            </a:pPr>
            <a:r>
              <a:rPr lang="en-US" sz="1900" dirty="0">
                <a:solidFill>
                  <a:srgbClr val="FEFFFF"/>
                </a:solidFill>
              </a:rPr>
              <a:t>Making good use of their Gap Year.</a:t>
            </a:r>
          </a:p>
          <a:p>
            <a:pPr>
              <a:lnSpc>
                <a:spcPct val="90000"/>
              </a:lnSpc>
              <a:buClr>
                <a:srgbClr val="C8A56E"/>
              </a:buClr>
            </a:pPr>
            <a:r>
              <a:rPr lang="en-US" sz="1900" dirty="0">
                <a:solidFill>
                  <a:srgbClr val="FEFFFF"/>
                </a:solidFill>
              </a:rPr>
              <a:t>Better to apply this year for something- opens doors.</a:t>
            </a:r>
          </a:p>
          <a:p>
            <a:pPr>
              <a:lnSpc>
                <a:spcPct val="90000"/>
              </a:lnSpc>
              <a:buClr>
                <a:srgbClr val="C8A56E"/>
              </a:buClr>
            </a:pPr>
            <a:endParaRPr lang="en-US" sz="1125" dirty="0">
              <a:solidFill>
                <a:srgbClr val="FEFFFF"/>
              </a:solidFill>
            </a:endParaRPr>
          </a:p>
          <a:p>
            <a:pPr marL="0" indent="0">
              <a:lnSpc>
                <a:spcPct val="90000"/>
              </a:lnSpc>
              <a:buClr>
                <a:srgbClr val="C8A56E"/>
              </a:buClr>
            </a:pPr>
            <a:endParaRPr lang="en-US" sz="1125" dirty="0">
              <a:solidFill>
                <a:srgbClr val="FEFFFF"/>
              </a:solidFill>
            </a:endParaRPr>
          </a:p>
        </p:txBody>
      </p:sp>
      <p:pic>
        <p:nvPicPr>
          <p:cNvPr id="1026" name="Picture 2" descr="14,600+ Education Pathways Stock Illustrations, Royalty-Free Vector  Graphics &amp; Clip Art - iStock">
            <a:extLst>
              <a:ext uri="{FF2B5EF4-FFF2-40B4-BE49-F238E27FC236}">
                <a16:creationId xmlns:a16="http://schemas.microsoft.com/office/drawing/2014/main" id="{A03D0B96-F16F-9E46-838A-2E4758F0EE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2237"/>
          <a:stretch/>
        </p:blipFill>
        <p:spPr bwMode="auto">
          <a:xfrm>
            <a:off x="4262015" y="1805175"/>
            <a:ext cx="2595985" cy="333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0825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p:cNvSpPr txBox="1">
            <a:spLocks noChangeArrowheads="1"/>
          </p:cNvSpPr>
          <p:nvPr/>
        </p:nvSpPr>
        <p:spPr>
          <a:xfrm>
            <a:off x="0" y="3813888"/>
            <a:ext cx="6858000" cy="1329612"/>
          </a:xfrm>
          <a:prstGeom prst="rect">
            <a:avLst/>
          </a:prstGeom>
          <a:solidFill>
            <a:srgbClr val="276B7D"/>
          </a:solidFill>
        </p:spPr>
        <p:style>
          <a:lnRef idx="0">
            <a:schemeClr val="accent5"/>
          </a:lnRef>
          <a:fillRef idx="3">
            <a:schemeClr val="accent5"/>
          </a:fillRef>
          <a:effectRef idx="3">
            <a:schemeClr val="accent5"/>
          </a:effectRef>
          <a:fontRef idx="minor">
            <a:schemeClr val="lt1"/>
          </a:fontRef>
        </p:style>
        <p:txBody>
          <a:bodyPr vert="horz" lIns="68580" tIns="34290" rIns="68580" bIns="34290" rtlCol="0" anchor="ctr">
            <a:normAutofit/>
          </a:bodyPr>
          <a:lstStyle/>
          <a:p>
            <a:pPr algn="ctr" defTabSz="685800">
              <a:spcBef>
                <a:spcPct val="0"/>
              </a:spcBef>
              <a:defRPr/>
            </a:pPr>
            <a:r>
              <a:rPr lang="en-GB" sz="3300" b="1" dirty="0">
                <a:solidFill>
                  <a:schemeClr val="accent5">
                    <a:lumMod val="20000"/>
                    <a:lumOff val="80000"/>
                  </a:schemeClr>
                </a:solidFill>
                <a:latin typeface="Open Sans" pitchFamily="2" charset="0"/>
                <a:ea typeface="Open Sans" pitchFamily="2" charset="0"/>
                <a:cs typeface="Open Sans" pitchFamily="2" charset="0"/>
              </a:rPr>
              <a:t>Summary and Questions</a:t>
            </a:r>
            <a:endParaRPr lang="en-US" sz="3300" b="1" dirty="0">
              <a:solidFill>
                <a:schemeClr val="accent5">
                  <a:lumMod val="20000"/>
                  <a:lumOff val="80000"/>
                </a:schemeClr>
              </a:solidFill>
              <a:latin typeface="Open Sans" pitchFamily="2" charset="0"/>
              <a:ea typeface="Open Sans" pitchFamily="2" charset="0"/>
              <a:cs typeface="Open Sans" pitchFamily="2" charset="0"/>
            </a:endParaRPr>
          </a:p>
        </p:txBody>
      </p:sp>
      <p:pic>
        <p:nvPicPr>
          <p:cNvPr id="5" name="Picture 0" descr="Langley Grammar School crest.gif">
            <a:extLst>
              <a:ext uri="{FF2B5EF4-FFF2-40B4-BE49-F238E27FC236}">
                <a16:creationId xmlns:a16="http://schemas.microsoft.com/office/drawing/2014/main" id="{899680D6-F33D-1C47-A824-116F5295ABCD}"/>
              </a:ext>
            </a:extLst>
          </p:cNvPr>
          <p:cNvPicPr>
            <a:picLocks noChangeAspect="1" noChangeArrowheads="1"/>
          </p:cNvPicPr>
          <p:nvPr/>
        </p:nvPicPr>
        <p:blipFill>
          <a:blip r:embed="rId2" cstate="print">
            <a:alphaModFix amt="39000"/>
          </a:blip>
          <a:srcRect/>
          <a:stretch>
            <a:fillRect/>
          </a:stretch>
        </p:blipFill>
        <p:spPr bwMode="auto">
          <a:xfrm>
            <a:off x="1970838" y="461445"/>
            <a:ext cx="2808312" cy="3338937"/>
          </a:xfrm>
          <a:prstGeom prst="rect">
            <a:avLst/>
          </a:prstGeom>
          <a:noFill/>
          <a:ln w="9525">
            <a:noFill/>
            <a:miter lim="800000"/>
            <a:headEnd/>
            <a:tailEnd/>
          </a:ln>
        </p:spPr>
      </p:pic>
    </p:spTree>
    <p:extLst>
      <p:ext uri="{BB962C8B-B14F-4D97-AF65-F5344CB8AC3E}">
        <p14:creationId xmlns:p14="http://schemas.microsoft.com/office/powerpoint/2010/main" val="26576374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1150</Words>
  <Application>Microsoft Office PowerPoint</Application>
  <PresentationFormat>Custom</PresentationFormat>
  <Paragraphs>150</Paragraphs>
  <Slides>28</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Open Sans</vt:lpstr>
      <vt:lpstr>Wingdings 3</vt:lpstr>
      <vt:lpstr>Office Theme</vt:lpstr>
      <vt:lpstr>Year 13 Raising Achievement Evening 10 September 2026 </vt:lpstr>
      <vt:lpstr>Mobile Phones &amp; Smart Devices</vt:lpstr>
      <vt:lpstr>2026 A Level Outcomes</vt:lpstr>
      <vt:lpstr>ALPS Value Added  2024-26</vt:lpstr>
      <vt:lpstr>Where are they going?</vt:lpstr>
      <vt:lpstr>What are they reading?</vt:lpstr>
      <vt:lpstr>First Steps</vt:lpstr>
      <vt:lpstr>PowerPoint Presentation</vt:lpstr>
      <vt:lpstr>Predicted Grades</vt:lpstr>
      <vt:lpstr>Inflating Predicted Grades</vt:lpstr>
      <vt:lpstr>Predicted Grades at Langley Grammar School</vt:lpstr>
      <vt:lpstr>How realistically optimistic are we?</vt:lpstr>
      <vt:lpstr>UCAS References</vt:lpstr>
      <vt:lpstr>Post 18 Pathways</vt:lpstr>
      <vt:lpstr>What is happening?</vt:lpstr>
      <vt:lpstr>Assessment Points</vt:lpstr>
      <vt:lpstr>Good attendance is key</vt:lpstr>
      <vt:lpstr>Attitude is key</vt:lpstr>
      <vt:lpstr>Making progress at A Level Make it happen!</vt:lpstr>
      <vt:lpstr>Independent Learning</vt:lpstr>
      <vt:lpstr>Support from home</vt:lpstr>
      <vt:lpstr>How should they organise their time?</vt:lpstr>
      <vt:lpstr>What is the UCAS Process? </vt:lpstr>
      <vt:lpstr>Key elements to the UCAS Application Form</vt:lpstr>
      <vt:lpstr>Key UCAS  Submission Dates 2026/27</vt:lpstr>
      <vt:lpstr> Self Release</vt:lpstr>
      <vt:lpstr>What if they do not achieve their offers?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2023-09-19T21:11:00Z</dcterms:created>
  <dcterms:modified xsi:type="dcterms:W3CDTF">2026-09-09T20:15:36Z</dcterms:modified>
</cp:coreProperties>
</file>