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95" r:id="rId2"/>
    <p:sldId id="396" r:id="rId3"/>
    <p:sldId id="499" r:id="rId4"/>
    <p:sldId id="513" r:id="rId5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8000"/>
    <a:srgbClr val="0A42C0"/>
    <a:srgbClr val="FFCC66"/>
    <a:srgbClr val="DCD20A"/>
    <a:srgbClr val="E0D60A"/>
    <a:srgbClr val="F4E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1" d="100"/>
          <a:sy n="71" d="100"/>
        </p:scale>
        <p:origin x="13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3C289-F052-4A80-8ABA-0C2A605106A8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B314F-AF0D-4A55-A99C-F6F7E1BA08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11B9E-07F5-4E42-8937-8054CF681E0D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DAD98-3B94-438C-8924-A51F566603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5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EB51-E5DF-430A-9B90-8E70B02E23F7}" type="datetimeFigureOut">
              <a:rPr lang="en-US" smtClean="0"/>
              <a:pPr/>
              <a:t>10/5/2020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3" y="2600324"/>
            <a:ext cx="4804315" cy="3277961"/>
          </a:xfrm>
        </p:spPr>
        <p:txBody>
          <a:bodyPr anchor="t">
            <a:normAutofit/>
          </a:bodyPr>
          <a:lstStyle/>
          <a:p>
            <a:pPr algn="l"/>
            <a:r>
              <a:rPr lang="en-GB" sz="4700" b="1" dirty="0"/>
              <a:t>MATHS</a:t>
            </a:r>
            <a:br>
              <a:rPr lang="en-GB" sz="4700" b="1" dirty="0"/>
            </a:br>
            <a:r>
              <a:rPr lang="en-GB" sz="4700" b="1" dirty="0"/>
              <a:t/>
            </a:r>
            <a:br>
              <a:rPr lang="en-GB" sz="4700" b="1" dirty="0"/>
            </a:br>
            <a:r>
              <a:rPr lang="en-GB" sz="4200" b="1" i="1" dirty="0">
                <a:solidFill>
                  <a:prstClr val="white"/>
                </a:solidFill>
              </a:rPr>
              <a:t>How to support your son/daughter</a:t>
            </a:r>
            <a:endParaRPr lang="en-GB" sz="4700" b="1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3504" y="1300450"/>
            <a:ext cx="3125532" cy="1155525"/>
          </a:xfrm>
        </p:spPr>
        <p:txBody>
          <a:bodyPr anchor="b">
            <a:normAutofit/>
          </a:bodyPr>
          <a:lstStyle/>
          <a:p>
            <a:pPr algn="l"/>
            <a:endParaRPr lang="en-GB" sz="170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BA7D7A-E2D8-4A04-AAA6-17915AE2E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73" y="1223203"/>
            <a:ext cx="7284872" cy="64633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Volume of subject content increased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472" y="2423532"/>
            <a:ext cx="8473004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 of content has increased, with harder topics being introduced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tique Olive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524" y="3618890"/>
            <a:ext cx="8568952" cy="1754326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Greater emphasis 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mathematical reasoning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more marks now being allocated to these higher-order skills.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will be required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memorise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formulae - fewer formulae will be provided in examinations.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498" y="5373216"/>
            <a:ext cx="8473004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time for examinations has increased.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exams are sat at the end of the course.</a:t>
            </a:r>
          </a:p>
        </p:txBody>
      </p:sp>
      <p:pic>
        <p:nvPicPr>
          <p:cNvPr id="7" name="Picture 6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7302" y="233401"/>
            <a:ext cx="960044" cy="119160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5C4A32-CEC8-4ED2-94A4-7D56C67C07ED}"/>
              </a:ext>
            </a:extLst>
          </p:cNvPr>
          <p:cNvSpPr/>
          <p:nvPr/>
        </p:nvSpPr>
        <p:spPr>
          <a:xfrm>
            <a:off x="316638" y="1933612"/>
            <a:ext cx="8568952" cy="46166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‘Big fat Maths’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64080-8918-4517-8516-E6475631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8" y="224730"/>
            <a:ext cx="7211145" cy="811494"/>
          </a:xfrm>
        </p:spPr>
        <p:txBody>
          <a:bodyPr/>
          <a:lstStyle/>
          <a:p>
            <a:pPr algn="l"/>
            <a:r>
              <a:rPr lang="en-GB" b="1" dirty="0">
                <a:solidFill>
                  <a:prstClr val="black"/>
                </a:solidFill>
              </a:rPr>
              <a:t>Changes from the ‘old’ course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439503-0C52-4810-906A-88D1C7B84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939" y="556169"/>
            <a:ext cx="7560840" cy="83099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Lessons learnt so far….</a:t>
            </a: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2656"/>
            <a:ext cx="1104060" cy="1370356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8AD3-B0D1-4C79-8E54-493C842F8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9184"/>
            <a:ext cx="8229600" cy="44763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dirty="0">
                <a:latin typeface="Antique Olive" pitchFamily="34" charset="0"/>
              </a:rPr>
              <a:t>Skills in </a:t>
            </a:r>
            <a:r>
              <a:rPr lang="en-GB" sz="2800" b="1" dirty="0">
                <a:latin typeface="Antique Olive" pitchFamily="34" charset="0"/>
              </a:rPr>
              <a:t>basic number </a:t>
            </a:r>
            <a:r>
              <a:rPr lang="en-GB" sz="2800" dirty="0">
                <a:latin typeface="Antique Olive" pitchFamily="34" charset="0"/>
              </a:rPr>
              <a:t>and </a:t>
            </a:r>
            <a:r>
              <a:rPr lang="en-GB" sz="2800" b="1" dirty="0">
                <a:latin typeface="Antique Olive" pitchFamily="34" charset="0"/>
              </a:rPr>
              <a:t>algebra</a:t>
            </a:r>
            <a:r>
              <a:rPr lang="en-GB" sz="2800" dirty="0">
                <a:latin typeface="Antique Olive" pitchFamily="34" charset="0"/>
              </a:rPr>
              <a:t> are vital.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200" dirty="0">
              <a:latin typeface="Antique Olive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latin typeface="Antique Olive" pitchFamily="34" charset="0"/>
              </a:rPr>
              <a:t>Topics are </a:t>
            </a:r>
            <a:r>
              <a:rPr lang="en-GB" sz="2800" b="1" dirty="0">
                <a:latin typeface="Antique Olive" pitchFamily="34" charset="0"/>
              </a:rPr>
              <a:t>integrated</a:t>
            </a:r>
            <a:r>
              <a:rPr lang="en-GB" sz="2800" dirty="0">
                <a:latin typeface="Antique Olive" pitchFamily="34" charset="0"/>
              </a:rPr>
              <a:t> more. There are less questions on just Trigonometry for example, or just Volumes</a:t>
            </a:r>
          </a:p>
          <a:p>
            <a:pPr>
              <a:spcBef>
                <a:spcPts val="0"/>
              </a:spcBef>
              <a:defRPr/>
            </a:pPr>
            <a:endParaRPr lang="en-GB" sz="1200" dirty="0">
              <a:latin typeface="Antique Olive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latin typeface="Antique Olive" pitchFamily="34" charset="0"/>
              </a:rPr>
              <a:t>More marks available for </a:t>
            </a:r>
            <a:r>
              <a:rPr lang="en-GB" sz="2800" b="1" dirty="0">
                <a:latin typeface="Antique Olive" pitchFamily="34" charset="0"/>
              </a:rPr>
              <a:t>Mathematical Communication</a:t>
            </a:r>
            <a:r>
              <a:rPr lang="en-GB" sz="2800" dirty="0">
                <a:latin typeface="Antique Olive" pitchFamily="34" charset="0"/>
              </a:rPr>
              <a:t>, so showing full methods with correct notation is important.</a:t>
            </a:r>
          </a:p>
          <a:p>
            <a:pPr>
              <a:spcBef>
                <a:spcPts val="0"/>
              </a:spcBef>
              <a:defRPr/>
            </a:pPr>
            <a:endParaRPr lang="en-GB" sz="1200" dirty="0">
              <a:latin typeface="Antique Olive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latin typeface="Antique Olive" pitchFamily="34" charset="0"/>
              </a:rPr>
              <a:t>Questions at the top end require </a:t>
            </a:r>
            <a:r>
              <a:rPr lang="en-GB" sz="2800" b="1" dirty="0">
                <a:latin typeface="Antique Olive" pitchFamily="34" charset="0"/>
              </a:rPr>
              <a:t>good comprehension</a:t>
            </a:r>
            <a:r>
              <a:rPr lang="en-GB" sz="2800" dirty="0">
                <a:latin typeface="Antique Olive" pitchFamily="34" charset="0"/>
              </a:rPr>
              <a:t> and </a:t>
            </a:r>
            <a:r>
              <a:rPr lang="en-GB" sz="2800" b="1" dirty="0">
                <a:latin typeface="Antique Olive" pitchFamily="34" charset="0"/>
              </a:rPr>
              <a:t>problem solving </a:t>
            </a:r>
            <a:r>
              <a:rPr lang="en-GB" sz="2800" dirty="0">
                <a:latin typeface="Antique Olive" pitchFamily="34" charset="0"/>
              </a:rPr>
              <a:t>skills.</a:t>
            </a:r>
          </a:p>
          <a:p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8213A3-B71F-4072-9E9D-AA1114C56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50769"/>
            <a:ext cx="8136904" cy="92333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Support at home….</a:t>
            </a: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16632"/>
            <a:ext cx="960044" cy="119160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68F7-B4B9-48D3-82B8-DB1BCE7A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Talk to your children about what they are learning in class</a:t>
            </a:r>
          </a:p>
          <a:p>
            <a:r>
              <a:rPr lang="en-US" dirty="0"/>
              <a:t>Year 10 Reflection sheets/folders of previous unit tests</a:t>
            </a:r>
          </a:p>
          <a:p>
            <a:r>
              <a:rPr lang="en-US" dirty="0"/>
              <a:t>Encourage them to regularly check on their ‘areas of improvement’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Past papers</a:t>
            </a:r>
          </a:p>
          <a:p>
            <a:r>
              <a:rPr lang="en-US" dirty="0"/>
              <a:t>Taking more responsibility for their own learning, being more pro-active.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21BB0E-83CC-45C6-AF54-16C11F7D9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201</Words>
  <Application>Microsoft Office PowerPoint</Application>
  <PresentationFormat>On-screen Show (4:3)</PresentationFormat>
  <Paragraphs>25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Antique Olive</vt:lpstr>
      <vt:lpstr>Arial</vt:lpstr>
      <vt:lpstr>Calibri</vt:lpstr>
      <vt:lpstr>Office Theme</vt:lpstr>
      <vt:lpstr>MATHS  How to support your son/daughter</vt:lpstr>
      <vt:lpstr>Changes from the ‘old’ course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Langley Grammar School</dc:title>
  <dc:creator>stjconstable</dc:creator>
  <cp:lastModifiedBy>David Harding</cp:lastModifiedBy>
  <cp:revision>232</cp:revision>
  <cp:lastPrinted>2018-10-02T16:30:16Z</cp:lastPrinted>
  <dcterms:created xsi:type="dcterms:W3CDTF">2011-09-18T16:55:34Z</dcterms:created>
  <dcterms:modified xsi:type="dcterms:W3CDTF">2020-10-05T19:10:37Z</dcterms:modified>
</cp:coreProperties>
</file>