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851" r:id="rId2"/>
  </p:sldMasterIdLst>
  <p:notesMasterIdLst>
    <p:notesMasterId r:id="rId36"/>
  </p:notesMasterIdLst>
  <p:handoutMasterIdLst>
    <p:handoutMasterId r:id="rId37"/>
  </p:handoutMasterIdLst>
  <p:sldIdLst>
    <p:sldId id="286" r:id="rId3"/>
    <p:sldId id="326" r:id="rId4"/>
    <p:sldId id="327" r:id="rId5"/>
    <p:sldId id="307" r:id="rId6"/>
    <p:sldId id="308" r:id="rId7"/>
    <p:sldId id="257" r:id="rId8"/>
    <p:sldId id="285" r:id="rId9"/>
    <p:sldId id="273" r:id="rId10"/>
    <p:sldId id="311" r:id="rId11"/>
    <p:sldId id="320" r:id="rId12"/>
    <p:sldId id="322" r:id="rId13"/>
    <p:sldId id="323" r:id="rId14"/>
    <p:sldId id="319" r:id="rId15"/>
    <p:sldId id="312" r:id="rId16"/>
    <p:sldId id="299" r:id="rId17"/>
    <p:sldId id="300" r:id="rId18"/>
    <p:sldId id="289" r:id="rId19"/>
    <p:sldId id="288" r:id="rId20"/>
    <p:sldId id="297" r:id="rId21"/>
    <p:sldId id="313" r:id="rId22"/>
    <p:sldId id="314" r:id="rId23"/>
    <p:sldId id="276" r:id="rId24"/>
    <p:sldId id="277" r:id="rId25"/>
    <p:sldId id="264" r:id="rId26"/>
    <p:sldId id="325" r:id="rId27"/>
    <p:sldId id="309" r:id="rId28"/>
    <p:sldId id="301" r:id="rId29"/>
    <p:sldId id="304" r:id="rId30"/>
    <p:sldId id="317" r:id="rId31"/>
    <p:sldId id="283" r:id="rId32"/>
    <p:sldId id="324" r:id="rId33"/>
    <p:sldId id="306" r:id="rId34"/>
    <p:sldId id="291" r:id="rId35"/>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76B7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45" autoAdjust="0"/>
    <p:restoredTop sz="94632"/>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c:v>
                </c:pt>
              </c:strCache>
            </c:strRef>
          </c:tx>
          <c:spPr>
            <a:solidFill>
              <a:srgbClr val="92D050"/>
            </a:solidFill>
            <a:ln>
              <a:noFill/>
            </a:ln>
            <a:effectLst/>
          </c:spPr>
          <c:invertIfNegative val="0"/>
          <c:cat>
            <c:strRef>
              <c:f>Sheet1!$A$2:$A$17</c:f>
              <c:strCache>
                <c:ptCount val="16"/>
                <c:pt idx="0">
                  <c:v>UCL</c:v>
                </c:pt>
                <c:pt idx="1">
                  <c:v>Southampton</c:v>
                </c:pt>
                <c:pt idx="2">
                  <c:v>Nottingham</c:v>
                </c:pt>
                <c:pt idx="3">
                  <c:v>Warwick</c:v>
                </c:pt>
                <c:pt idx="4">
                  <c:v>Queen Mary's</c:v>
                </c:pt>
                <c:pt idx="5">
                  <c:v>Royal Holloway</c:v>
                </c:pt>
                <c:pt idx="6">
                  <c:v>Imperial College</c:v>
                </c:pt>
                <c:pt idx="7">
                  <c:v>Kings college</c:v>
                </c:pt>
                <c:pt idx="8">
                  <c:v>Birmingham</c:v>
                </c:pt>
                <c:pt idx="9">
                  <c:v>Oxford</c:v>
                </c:pt>
                <c:pt idx="10">
                  <c:v>Loughborough</c:v>
                </c:pt>
                <c:pt idx="11">
                  <c:v>Bath</c:v>
                </c:pt>
                <c:pt idx="12">
                  <c:v>Reading</c:v>
                </c:pt>
                <c:pt idx="13">
                  <c:v>Leicester</c:v>
                </c:pt>
                <c:pt idx="14">
                  <c:v>Cambridge</c:v>
                </c:pt>
                <c:pt idx="15">
                  <c:v>Cardiff</c:v>
                </c:pt>
              </c:strCache>
            </c:strRef>
          </c:cat>
          <c:val>
            <c:numRef>
              <c:f>Sheet1!$B$2:$B$17</c:f>
              <c:numCache>
                <c:formatCode>General</c:formatCode>
                <c:ptCount val="16"/>
                <c:pt idx="0">
                  <c:v>15</c:v>
                </c:pt>
                <c:pt idx="1">
                  <c:v>9</c:v>
                </c:pt>
                <c:pt idx="2">
                  <c:v>9</c:v>
                </c:pt>
                <c:pt idx="3">
                  <c:v>8</c:v>
                </c:pt>
                <c:pt idx="4">
                  <c:v>8</c:v>
                </c:pt>
                <c:pt idx="5">
                  <c:v>8</c:v>
                </c:pt>
                <c:pt idx="6">
                  <c:v>7</c:v>
                </c:pt>
                <c:pt idx="7">
                  <c:v>6</c:v>
                </c:pt>
                <c:pt idx="8">
                  <c:v>5</c:v>
                </c:pt>
                <c:pt idx="9">
                  <c:v>5</c:v>
                </c:pt>
                <c:pt idx="10">
                  <c:v>5</c:v>
                </c:pt>
                <c:pt idx="11">
                  <c:v>5</c:v>
                </c:pt>
                <c:pt idx="12">
                  <c:v>5</c:v>
                </c:pt>
                <c:pt idx="13">
                  <c:v>5</c:v>
                </c:pt>
                <c:pt idx="14">
                  <c:v>3</c:v>
                </c:pt>
                <c:pt idx="15">
                  <c:v>3</c:v>
                </c:pt>
              </c:numCache>
            </c:numRef>
          </c:val>
          <c:extLst>
            <c:ext xmlns:c16="http://schemas.microsoft.com/office/drawing/2014/chart" uri="{C3380CC4-5D6E-409C-BE32-E72D297353CC}">
              <c16:uniqueId val="{00000000-2593-F948-B1D6-D71F2883B47A}"/>
            </c:ext>
          </c:extLst>
        </c:ser>
        <c:dLbls>
          <c:showLegendKey val="0"/>
          <c:showVal val="0"/>
          <c:showCatName val="0"/>
          <c:showSerName val="0"/>
          <c:showPercent val="0"/>
          <c:showBubbleSize val="0"/>
        </c:dLbls>
        <c:gapWidth val="219"/>
        <c:overlap val="-27"/>
        <c:axId val="1973868207"/>
        <c:axId val="1973765839"/>
      </c:barChart>
      <c:catAx>
        <c:axId val="197386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3765839"/>
        <c:crosses val="autoZero"/>
        <c:auto val="1"/>
        <c:lblAlgn val="ctr"/>
        <c:lblOffset val="100"/>
        <c:noMultiLvlLbl val="0"/>
      </c:catAx>
      <c:valAx>
        <c:axId val="1973765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3868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 Grade</c:v>
                </c:pt>
              </c:strCache>
            </c:strRef>
          </c:tx>
          <c:spPr>
            <a:solidFill>
              <a:schemeClr val="accent1"/>
            </a:solidFill>
            <a:ln>
              <a:noFill/>
            </a:ln>
            <a:effectLst/>
          </c:spPr>
          <c:invertIfNegative val="0"/>
          <c:cat>
            <c:strRef>
              <c:f>Sheet1!$A$2:$A$20</c:f>
              <c:strCache>
                <c:ptCount val="19"/>
                <c:pt idx="0">
                  <c:v>Art &amp; Design</c:v>
                </c:pt>
                <c:pt idx="1">
                  <c:v>Biology</c:v>
                </c:pt>
                <c:pt idx="2">
                  <c:v>Chemistry</c:v>
                </c:pt>
                <c:pt idx="3">
                  <c:v>Computing</c:v>
                </c:pt>
                <c:pt idx="4">
                  <c:v>Economics</c:v>
                </c:pt>
                <c:pt idx="5">
                  <c:v>English Literature</c:v>
                </c:pt>
                <c:pt idx="6">
                  <c:v>French</c:v>
                </c:pt>
                <c:pt idx="7">
                  <c:v>Geography</c:v>
                </c:pt>
                <c:pt idx="8">
                  <c:v>History</c:v>
                </c:pt>
                <c:pt idx="9">
                  <c:v>Mathematics</c:v>
                </c:pt>
                <c:pt idx="10">
                  <c:v>Mathematics Further</c:v>
                </c:pt>
                <c:pt idx="11">
                  <c:v>Music</c:v>
                </c:pt>
                <c:pt idx="12">
                  <c:v>Philosophy &amp; Ethics</c:v>
                </c:pt>
                <c:pt idx="13">
                  <c:v>Physics</c:v>
                </c:pt>
                <c:pt idx="14">
                  <c:v>Product Design</c:v>
                </c:pt>
                <c:pt idx="15">
                  <c:v>Psychology</c:v>
                </c:pt>
                <c:pt idx="16">
                  <c:v>Sociology</c:v>
                </c:pt>
                <c:pt idx="17">
                  <c:v>Theatre Studies</c:v>
                </c:pt>
                <c:pt idx="18">
                  <c:v>Summary</c:v>
                </c:pt>
              </c:strCache>
            </c:strRef>
          </c:cat>
          <c:val>
            <c:numRef>
              <c:f>Sheet1!$B$2:$B$20</c:f>
              <c:numCache>
                <c:formatCode>General</c:formatCode>
                <c:ptCount val="19"/>
                <c:pt idx="0">
                  <c:v>47.1</c:v>
                </c:pt>
                <c:pt idx="1">
                  <c:v>43.9</c:v>
                </c:pt>
                <c:pt idx="2">
                  <c:v>40.5</c:v>
                </c:pt>
                <c:pt idx="3">
                  <c:v>30</c:v>
                </c:pt>
                <c:pt idx="4">
                  <c:v>39</c:v>
                </c:pt>
                <c:pt idx="5">
                  <c:v>36.700000000000003</c:v>
                </c:pt>
                <c:pt idx="6">
                  <c:v>40</c:v>
                </c:pt>
                <c:pt idx="7">
                  <c:v>45</c:v>
                </c:pt>
                <c:pt idx="8">
                  <c:v>31.5</c:v>
                </c:pt>
                <c:pt idx="9">
                  <c:v>39</c:v>
                </c:pt>
                <c:pt idx="10">
                  <c:v>41.3</c:v>
                </c:pt>
                <c:pt idx="11">
                  <c:v>26.7</c:v>
                </c:pt>
                <c:pt idx="12">
                  <c:v>42.5</c:v>
                </c:pt>
                <c:pt idx="13">
                  <c:v>38.799999999999997</c:v>
                </c:pt>
                <c:pt idx="14">
                  <c:v>40</c:v>
                </c:pt>
                <c:pt idx="15">
                  <c:v>37.5</c:v>
                </c:pt>
                <c:pt idx="16">
                  <c:v>42.9</c:v>
                </c:pt>
                <c:pt idx="17">
                  <c:v>36.700000000000003</c:v>
                </c:pt>
                <c:pt idx="18">
                  <c:v>38.299999999999997</c:v>
                </c:pt>
              </c:numCache>
            </c:numRef>
          </c:val>
          <c:extLst>
            <c:ext xmlns:c16="http://schemas.microsoft.com/office/drawing/2014/chart" uri="{C3380CC4-5D6E-409C-BE32-E72D297353CC}">
              <c16:uniqueId val="{00000000-7128-BD43-B8A4-573A9910780F}"/>
            </c:ext>
          </c:extLst>
        </c:ser>
        <c:ser>
          <c:idx val="1"/>
          <c:order val="1"/>
          <c:tx>
            <c:strRef>
              <c:f>Sheet1!$C$1</c:f>
              <c:strCache>
                <c:ptCount val="1"/>
                <c:pt idx="0">
                  <c:v>UCAS Prediction</c:v>
                </c:pt>
              </c:strCache>
            </c:strRef>
          </c:tx>
          <c:spPr>
            <a:solidFill>
              <a:schemeClr val="accent2"/>
            </a:solidFill>
            <a:ln>
              <a:noFill/>
            </a:ln>
            <a:effectLst/>
          </c:spPr>
          <c:invertIfNegative val="0"/>
          <c:cat>
            <c:strRef>
              <c:f>Sheet1!$A$2:$A$20</c:f>
              <c:strCache>
                <c:ptCount val="19"/>
                <c:pt idx="0">
                  <c:v>Art &amp; Design</c:v>
                </c:pt>
                <c:pt idx="1">
                  <c:v>Biology</c:v>
                </c:pt>
                <c:pt idx="2">
                  <c:v>Chemistry</c:v>
                </c:pt>
                <c:pt idx="3">
                  <c:v>Computing</c:v>
                </c:pt>
                <c:pt idx="4">
                  <c:v>Economics</c:v>
                </c:pt>
                <c:pt idx="5">
                  <c:v>English Literature</c:v>
                </c:pt>
                <c:pt idx="6">
                  <c:v>French</c:v>
                </c:pt>
                <c:pt idx="7">
                  <c:v>Geography</c:v>
                </c:pt>
                <c:pt idx="8">
                  <c:v>History</c:v>
                </c:pt>
                <c:pt idx="9">
                  <c:v>Mathematics</c:v>
                </c:pt>
                <c:pt idx="10">
                  <c:v>Mathematics Further</c:v>
                </c:pt>
                <c:pt idx="11">
                  <c:v>Music</c:v>
                </c:pt>
                <c:pt idx="12">
                  <c:v>Philosophy &amp; Ethics</c:v>
                </c:pt>
                <c:pt idx="13">
                  <c:v>Physics</c:v>
                </c:pt>
                <c:pt idx="14">
                  <c:v>Product Design</c:v>
                </c:pt>
                <c:pt idx="15">
                  <c:v>Psychology</c:v>
                </c:pt>
                <c:pt idx="16">
                  <c:v>Sociology</c:v>
                </c:pt>
                <c:pt idx="17">
                  <c:v>Theatre Studies</c:v>
                </c:pt>
                <c:pt idx="18">
                  <c:v>Summary</c:v>
                </c:pt>
              </c:strCache>
            </c:strRef>
          </c:cat>
          <c:val>
            <c:numRef>
              <c:f>Sheet1!$C$2:$C$20</c:f>
              <c:numCache>
                <c:formatCode>General</c:formatCode>
                <c:ptCount val="19"/>
                <c:pt idx="0">
                  <c:v>50</c:v>
                </c:pt>
                <c:pt idx="1">
                  <c:v>46.2</c:v>
                </c:pt>
                <c:pt idx="2">
                  <c:v>42.6</c:v>
                </c:pt>
                <c:pt idx="3">
                  <c:v>49.5</c:v>
                </c:pt>
                <c:pt idx="4">
                  <c:v>44.8</c:v>
                </c:pt>
                <c:pt idx="5">
                  <c:v>41.3</c:v>
                </c:pt>
                <c:pt idx="6">
                  <c:v>40</c:v>
                </c:pt>
                <c:pt idx="7">
                  <c:v>48.6</c:v>
                </c:pt>
                <c:pt idx="8">
                  <c:v>38.5</c:v>
                </c:pt>
                <c:pt idx="9">
                  <c:v>47.1</c:v>
                </c:pt>
                <c:pt idx="10">
                  <c:v>50</c:v>
                </c:pt>
                <c:pt idx="11">
                  <c:v>46.7</c:v>
                </c:pt>
                <c:pt idx="12">
                  <c:v>42.5</c:v>
                </c:pt>
                <c:pt idx="13">
                  <c:v>41</c:v>
                </c:pt>
                <c:pt idx="14">
                  <c:v>50</c:v>
                </c:pt>
                <c:pt idx="15">
                  <c:v>45</c:v>
                </c:pt>
                <c:pt idx="16">
                  <c:v>46.3</c:v>
                </c:pt>
                <c:pt idx="17">
                  <c:v>42.9</c:v>
                </c:pt>
                <c:pt idx="18">
                  <c:v>45.1</c:v>
                </c:pt>
              </c:numCache>
            </c:numRef>
          </c:val>
          <c:extLst>
            <c:ext xmlns:c16="http://schemas.microsoft.com/office/drawing/2014/chart" uri="{C3380CC4-5D6E-409C-BE32-E72D297353CC}">
              <c16:uniqueId val="{00000001-7128-BD43-B8A4-573A9910780F}"/>
            </c:ext>
          </c:extLst>
        </c:ser>
        <c:dLbls>
          <c:showLegendKey val="0"/>
          <c:showVal val="0"/>
          <c:showCatName val="0"/>
          <c:showSerName val="0"/>
          <c:showPercent val="0"/>
          <c:showBubbleSize val="0"/>
        </c:dLbls>
        <c:gapWidth val="219"/>
        <c:overlap val="-26"/>
        <c:axId val="9481704"/>
        <c:axId val="9482096"/>
      </c:barChart>
      <c:catAx>
        <c:axId val="948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82096"/>
        <c:crosses val="autoZero"/>
        <c:auto val="1"/>
        <c:lblAlgn val="ctr"/>
        <c:lblOffset val="100"/>
        <c:noMultiLvlLbl val="0"/>
      </c:catAx>
      <c:valAx>
        <c:axId val="948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81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29.png"/><Relationship Id="rId6" Type="http://schemas.openxmlformats.org/officeDocument/2006/relationships/image" Target="../media/image35.svg"/><Relationship Id="rId5" Type="http://schemas.openxmlformats.org/officeDocument/2006/relationships/image" Target="../media/image31.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29.png"/><Relationship Id="rId6" Type="http://schemas.openxmlformats.org/officeDocument/2006/relationships/image" Target="../media/image35.svg"/><Relationship Id="rId5" Type="http://schemas.openxmlformats.org/officeDocument/2006/relationships/image" Target="../media/image31.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A0780-1928-4084-8E74-BA819ECCA16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3E76D30-8BE0-47E3-8499-FD0EE4D42DF0}">
      <dgm:prSet/>
      <dgm:spPr/>
      <dgm:t>
        <a:bodyPr/>
        <a:lstStyle/>
        <a:p>
          <a:r>
            <a:rPr lang="en-GB" dirty="0"/>
            <a:t>A*-A grades 71.5%</a:t>
          </a:r>
          <a:endParaRPr lang="en-US" dirty="0"/>
        </a:p>
      </dgm:t>
    </dgm:pt>
    <dgm:pt modelId="{12E97CC7-C1D7-45F2-89E8-5756106E298E}" type="parTrans" cxnId="{3969E2DF-40D1-49C0-A66E-A3EDA8CB47FE}">
      <dgm:prSet/>
      <dgm:spPr/>
      <dgm:t>
        <a:bodyPr/>
        <a:lstStyle/>
        <a:p>
          <a:endParaRPr lang="en-US"/>
        </a:p>
      </dgm:t>
    </dgm:pt>
    <dgm:pt modelId="{988BC6C4-898C-43EA-B3CB-20F52659ACCD}" type="sibTrans" cxnId="{3969E2DF-40D1-49C0-A66E-A3EDA8CB47FE}">
      <dgm:prSet/>
      <dgm:spPr/>
      <dgm:t>
        <a:bodyPr/>
        <a:lstStyle/>
        <a:p>
          <a:endParaRPr lang="en-US"/>
        </a:p>
      </dgm:t>
    </dgm:pt>
    <dgm:pt modelId="{33918137-BE48-4BF3-9CE7-9A40D3451393}">
      <dgm:prSet/>
      <dgm:spPr/>
      <dgm:t>
        <a:bodyPr/>
        <a:lstStyle/>
        <a:p>
          <a:r>
            <a:rPr lang="en-GB" dirty="0"/>
            <a:t>A*-B grades 85%</a:t>
          </a:r>
          <a:endParaRPr lang="en-US" dirty="0"/>
        </a:p>
      </dgm:t>
    </dgm:pt>
    <dgm:pt modelId="{4DED5EF4-EB1A-43F0-A80F-9B89EE341D31}" type="parTrans" cxnId="{CF9518C5-DFC5-432F-B3CC-C3FFB048F11C}">
      <dgm:prSet/>
      <dgm:spPr/>
      <dgm:t>
        <a:bodyPr/>
        <a:lstStyle/>
        <a:p>
          <a:endParaRPr lang="en-US"/>
        </a:p>
      </dgm:t>
    </dgm:pt>
    <dgm:pt modelId="{080558BA-1C3F-497E-81E7-B666125530D7}" type="sibTrans" cxnId="{CF9518C5-DFC5-432F-B3CC-C3FFB048F11C}">
      <dgm:prSet/>
      <dgm:spPr/>
      <dgm:t>
        <a:bodyPr/>
        <a:lstStyle/>
        <a:p>
          <a:endParaRPr lang="en-US"/>
        </a:p>
      </dgm:t>
    </dgm:pt>
    <dgm:pt modelId="{AC1019A3-5F70-4398-875D-70B1706829EC}">
      <dgm:prSet/>
      <dgm:spPr/>
      <dgm:t>
        <a:bodyPr/>
        <a:lstStyle/>
        <a:p>
          <a:r>
            <a:rPr lang="en-GB"/>
            <a:t>A</a:t>
          </a:r>
          <a:r>
            <a:rPr lang="en-GB" smtClean="0"/>
            <a:t>*-C </a:t>
          </a:r>
          <a:r>
            <a:rPr lang="en-GB"/>
            <a:t>grades </a:t>
          </a:r>
          <a:r>
            <a:rPr lang="en-GB" smtClean="0"/>
            <a:t>94%</a:t>
          </a:r>
          <a:endParaRPr lang="en-US" dirty="0"/>
        </a:p>
      </dgm:t>
    </dgm:pt>
    <dgm:pt modelId="{96BDD9E4-E9DA-457D-BF5D-84815C31F518}" type="parTrans" cxnId="{95F068EC-0F89-4509-8E96-95E3F323DD9B}">
      <dgm:prSet/>
      <dgm:spPr/>
      <dgm:t>
        <a:bodyPr/>
        <a:lstStyle/>
        <a:p>
          <a:endParaRPr lang="en-US"/>
        </a:p>
      </dgm:t>
    </dgm:pt>
    <dgm:pt modelId="{740BCAB6-47AC-4DA0-A781-AFA6632B5248}" type="sibTrans" cxnId="{95F068EC-0F89-4509-8E96-95E3F323DD9B}">
      <dgm:prSet/>
      <dgm:spPr/>
      <dgm:t>
        <a:bodyPr/>
        <a:lstStyle/>
        <a:p>
          <a:endParaRPr lang="en-US"/>
        </a:p>
      </dgm:t>
    </dgm:pt>
    <dgm:pt modelId="{01026351-B2A6-4D34-B68B-DBDEBA4DB12B}">
      <dgm:prSet/>
      <dgm:spPr/>
      <dgm:t>
        <a:bodyPr/>
        <a:lstStyle/>
        <a:p>
          <a:r>
            <a:rPr lang="en-GB" dirty="0"/>
            <a:t>140 achieved their first choice</a:t>
          </a:r>
          <a:endParaRPr lang="en-US" dirty="0"/>
        </a:p>
      </dgm:t>
    </dgm:pt>
    <dgm:pt modelId="{A2D86DD3-CB78-4A39-9F25-FD8AD3943ED6}" type="parTrans" cxnId="{E5790A86-FD47-42A7-BD69-E8FA27FDCE01}">
      <dgm:prSet/>
      <dgm:spPr/>
      <dgm:t>
        <a:bodyPr/>
        <a:lstStyle/>
        <a:p>
          <a:endParaRPr lang="en-US"/>
        </a:p>
      </dgm:t>
    </dgm:pt>
    <dgm:pt modelId="{9BCA18BE-39C4-415F-A123-6C63D8BDF12B}" type="sibTrans" cxnId="{E5790A86-FD47-42A7-BD69-E8FA27FDCE01}">
      <dgm:prSet/>
      <dgm:spPr/>
      <dgm:t>
        <a:bodyPr/>
        <a:lstStyle/>
        <a:p>
          <a:endParaRPr lang="en-US"/>
        </a:p>
      </dgm:t>
    </dgm:pt>
    <dgm:pt modelId="{9870708E-A4AA-4A5D-9ECF-1F437B5670E8}">
      <dgm:prSet/>
      <dgm:spPr/>
      <dgm:t>
        <a:bodyPr/>
        <a:lstStyle/>
        <a:p>
          <a:r>
            <a:rPr lang="en-GB" dirty="0"/>
            <a:t>57% Russell Group Universities</a:t>
          </a:r>
          <a:endParaRPr lang="en-US" dirty="0"/>
        </a:p>
      </dgm:t>
    </dgm:pt>
    <dgm:pt modelId="{67CF6A0F-1A4A-4144-962C-B218E27C3ABF}" type="parTrans" cxnId="{9132C615-A1B7-4296-B316-88A122CF9A6D}">
      <dgm:prSet/>
      <dgm:spPr/>
      <dgm:t>
        <a:bodyPr/>
        <a:lstStyle/>
        <a:p>
          <a:endParaRPr lang="en-US"/>
        </a:p>
      </dgm:t>
    </dgm:pt>
    <dgm:pt modelId="{E7C9D9F4-1EFC-4156-9ADC-1E8C95CFBBE8}" type="sibTrans" cxnId="{9132C615-A1B7-4296-B316-88A122CF9A6D}">
      <dgm:prSet/>
      <dgm:spPr/>
      <dgm:t>
        <a:bodyPr/>
        <a:lstStyle/>
        <a:p>
          <a:endParaRPr lang="en-US"/>
        </a:p>
      </dgm:t>
    </dgm:pt>
    <dgm:pt modelId="{2609C571-1F0E-4A53-8A3B-FF0D2425FB71}">
      <dgm:prSet/>
      <dgm:spPr/>
      <dgm:t>
        <a:bodyPr/>
        <a:lstStyle/>
        <a:p>
          <a:r>
            <a:rPr lang="en-US" dirty="0" smtClean="0"/>
            <a:t>8 to Oxbridge</a:t>
          </a:r>
          <a:endParaRPr lang="en-US" dirty="0"/>
        </a:p>
      </dgm:t>
    </dgm:pt>
    <dgm:pt modelId="{C1617C69-2077-456C-95F4-51C6AEB32D88}" type="parTrans" cxnId="{0AFB8E6F-765F-442A-B7AD-F85209DF43EF}">
      <dgm:prSet/>
      <dgm:spPr/>
    </dgm:pt>
    <dgm:pt modelId="{B7CC3B75-DB1A-4D26-880C-FF6A885ABA48}" type="sibTrans" cxnId="{0AFB8E6F-765F-442A-B7AD-F85209DF43EF}">
      <dgm:prSet/>
      <dgm:spPr/>
    </dgm:pt>
    <dgm:pt modelId="{195E9C04-808E-9C4C-A532-1F07BC8FE563}" type="pres">
      <dgm:prSet presAssocID="{F93A0780-1928-4084-8E74-BA819ECCA166}" presName="linear" presStyleCnt="0">
        <dgm:presLayoutVars>
          <dgm:animLvl val="lvl"/>
          <dgm:resizeHandles val="exact"/>
        </dgm:presLayoutVars>
      </dgm:prSet>
      <dgm:spPr/>
      <dgm:t>
        <a:bodyPr/>
        <a:lstStyle/>
        <a:p>
          <a:endParaRPr lang="en-US"/>
        </a:p>
      </dgm:t>
    </dgm:pt>
    <dgm:pt modelId="{0AC3FCE7-52C1-E24F-B2D3-566378C3C0FE}" type="pres">
      <dgm:prSet presAssocID="{E3E76D30-8BE0-47E3-8499-FD0EE4D42DF0}" presName="parentText" presStyleLbl="node1" presStyleIdx="0" presStyleCnt="6">
        <dgm:presLayoutVars>
          <dgm:chMax val="0"/>
          <dgm:bulletEnabled val="1"/>
        </dgm:presLayoutVars>
      </dgm:prSet>
      <dgm:spPr/>
      <dgm:t>
        <a:bodyPr/>
        <a:lstStyle/>
        <a:p>
          <a:endParaRPr lang="en-US"/>
        </a:p>
      </dgm:t>
    </dgm:pt>
    <dgm:pt modelId="{42236D69-6FFB-DF4B-BBCF-3A1C965938E2}" type="pres">
      <dgm:prSet presAssocID="{988BC6C4-898C-43EA-B3CB-20F52659ACCD}" presName="spacer" presStyleCnt="0"/>
      <dgm:spPr/>
    </dgm:pt>
    <dgm:pt modelId="{E18A77E9-9859-4644-BE4E-556BAEAE82AD}" type="pres">
      <dgm:prSet presAssocID="{33918137-BE48-4BF3-9CE7-9A40D3451393}" presName="parentText" presStyleLbl="node1" presStyleIdx="1" presStyleCnt="6">
        <dgm:presLayoutVars>
          <dgm:chMax val="0"/>
          <dgm:bulletEnabled val="1"/>
        </dgm:presLayoutVars>
      </dgm:prSet>
      <dgm:spPr/>
      <dgm:t>
        <a:bodyPr/>
        <a:lstStyle/>
        <a:p>
          <a:endParaRPr lang="en-US"/>
        </a:p>
      </dgm:t>
    </dgm:pt>
    <dgm:pt modelId="{1A2A10EC-EF21-494E-A5FE-659B053C2C48}" type="pres">
      <dgm:prSet presAssocID="{080558BA-1C3F-497E-81E7-B666125530D7}" presName="spacer" presStyleCnt="0"/>
      <dgm:spPr/>
    </dgm:pt>
    <dgm:pt modelId="{AEB08596-33FC-AA44-A065-91E30D801E5D}" type="pres">
      <dgm:prSet presAssocID="{AC1019A3-5F70-4398-875D-70B1706829EC}" presName="parentText" presStyleLbl="node1" presStyleIdx="2" presStyleCnt="6">
        <dgm:presLayoutVars>
          <dgm:chMax val="0"/>
          <dgm:bulletEnabled val="1"/>
        </dgm:presLayoutVars>
      </dgm:prSet>
      <dgm:spPr/>
      <dgm:t>
        <a:bodyPr/>
        <a:lstStyle/>
        <a:p>
          <a:endParaRPr lang="en-US"/>
        </a:p>
      </dgm:t>
    </dgm:pt>
    <dgm:pt modelId="{51D956DF-34F5-5A43-A93B-93568EF7FA21}" type="pres">
      <dgm:prSet presAssocID="{740BCAB6-47AC-4DA0-A781-AFA6632B5248}" presName="spacer" presStyleCnt="0"/>
      <dgm:spPr/>
    </dgm:pt>
    <dgm:pt modelId="{164B8266-B67C-AA47-9D0F-92F50CB74BB2}" type="pres">
      <dgm:prSet presAssocID="{01026351-B2A6-4D34-B68B-DBDEBA4DB12B}" presName="parentText" presStyleLbl="node1" presStyleIdx="3" presStyleCnt="6">
        <dgm:presLayoutVars>
          <dgm:chMax val="0"/>
          <dgm:bulletEnabled val="1"/>
        </dgm:presLayoutVars>
      </dgm:prSet>
      <dgm:spPr/>
      <dgm:t>
        <a:bodyPr/>
        <a:lstStyle/>
        <a:p>
          <a:endParaRPr lang="en-US"/>
        </a:p>
      </dgm:t>
    </dgm:pt>
    <dgm:pt modelId="{3BD728B9-7AD5-3746-9663-AA7C1FA014CC}" type="pres">
      <dgm:prSet presAssocID="{9BCA18BE-39C4-415F-A123-6C63D8BDF12B}" presName="spacer" presStyleCnt="0"/>
      <dgm:spPr/>
    </dgm:pt>
    <dgm:pt modelId="{F22D8BAA-61F4-3847-81CF-C4FA555C7D12}" type="pres">
      <dgm:prSet presAssocID="{9870708E-A4AA-4A5D-9ECF-1F437B5670E8}" presName="parentText" presStyleLbl="node1" presStyleIdx="4" presStyleCnt="6">
        <dgm:presLayoutVars>
          <dgm:chMax val="0"/>
          <dgm:bulletEnabled val="1"/>
        </dgm:presLayoutVars>
      </dgm:prSet>
      <dgm:spPr/>
      <dgm:t>
        <a:bodyPr/>
        <a:lstStyle/>
        <a:p>
          <a:endParaRPr lang="en-US"/>
        </a:p>
      </dgm:t>
    </dgm:pt>
    <dgm:pt modelId="{4DDC3C24-EE66-4A7A-A20D-1535451CD799}" type="pres">
      <dgm:prSet presAssocID="{E7C9D9F4-1EFC-4156-9ADC-1E8C95CFBBE8}" presName="spacer" presStyleCnt="0"/>
      <dgm:spPr/>
    </dgm:pt>
    <dgm:pt modelId="{89849069-402C-486E-ACC6-464131F09317}" type="pres">
      <dgm:prSet presAssocID="{2609C571-1F0E-4A53-8A3B-FF0D2425FB71}" presName="parentText" presStyleLbl="node1" presStyleIdx="5" presStyleCnt="6">
        <dgm:presLayoutVars>
          <dgm:chMax val="0"/>
          <dgm:bulletEnabled val="1"/>
        </dgm:presLayoutVars>
      </dgm:prSet>
      <dgm:spPr/>
      <dgm:t>
        <a:bodyPr/>
        <a:lstStyle/>
        <a:p>
          <a:endParaRPr lang="en-US"/>
        </a:p>
      </dgm:t>
    </dgm:pt>
  </dgm:ptLst>
  <dgm:cxnLst>
    <dgm:cxn modelId="{4E326F5D-3ED8-EA47-85F5-B5BC218ACE03}" type="presOf" srcId="{33918137-BE48-4BF3-9CE7-9A40D3451393}" destId="{E18A77E9-9859-4644-BE4E-556BAEAE82AD}" srcOrd="0" destOrd="0" presId="urn:microsoft.com/office/officeart/2005/8/layout/vList2"/>
    <dgm:cxn modelId="{95F068EC-0F89-4509-8E96-95E3F323DD9B}" srcId="{F93A0780-1928-4084-8E74-BA819ECCA166}" destId="{AC1019A3-5F70-4398-875D-70B1706829EC}" srcOrd="2" destOrd="0" parTransId="{96BDD9E4-E9DA-457D-BF5D-84815C31F518}" sibTransId="{740BCAB6-47AC-4DA0-A781-AFA6632B5248}"/>
    <dgm:cxn modelId="{E5790A86-FD47-42A7-BD69-E8FA27FDCE01}" srcId="{F93A0780-1928-4084-8E74-BA819ECCA166}" destId="{01026351-B2A6-4D34-B68B-DBDEBA4DB12B}" srcOrd="3" destOrd="0" parTransId="{A2D86DD3-CB78-4A39-9F25-FD8AD3943ED6}" sibTransId="{9BCA18BE-39C4-415F-A123-6C63D8BDF12B}"/>
    <dgm:cxn modelId="{8B1CA811-77A8-C741-AA29-9F36026A3736}" type="presOf" srcId="{9870708E-A4AA-4A5D-9ECF-1F437B5670E8}" destId="{F22D8BAA-61F4-3847-81CF-C4FA555C7D12}" srcOrd="0" destOrd="0" presId="urn:microsoft.com/office/officeart/2005/8/layout/vList2"/>
    <dgm:cxn modelId="{0AFB8E6F-765F-442A-B7AD-F85209DF43EF}" srcId="{F93A0780-1928-4084-8E74-BA819ECCA166}" destId="{2609C571-1F0E-4A53-8A3B-FF0D2425FB71}" srcOrd="5" destOrd="0" parTransId="{C1617C69-2077-456C-95F4-51C6AEB32D88}" sibTransId="{B7CC3B75-DB1A-4D26-880C-FF6A885ABA48}"/>
    <dgm:cxn modelId="{078416C2-2E61-44DA-9E6D-E828E24B1755}" type="presOf" srcId="{2609C571-1F0E-4A53-8A3B-FF0D2425FB71}" destId="{89849069-402C-486E-ACC6-464131F09317}" srcOrd="0" destOrd="0" presId="urn:microsoft.com/office/officeart/2005/8/layout/vList2"/>
    <dgm:cxn modelId="{43E5636B-C43F-104B-A70E-BAA5C56219E7}" type="presOf" srcId="{F93A0780-1928-4084-8E74-BA819ECCA166}" destId="{195E9C04-808E-9C4C-A532-1F07BC8FE563}" srcOrd="0" destOrd="0" presId="urn:microsoft.com/office/officeart/2005/8/layout/vList2"/>
    <dgm:cxn modelId="{CE78A2C2-030F-4943-8DD2-734272549726}" type="presOf" srcId="{AC1019A3-5F70-4398-875D-70B1706829EC}" destId="{AEB08596-33FC-AA44-A065-91E30D801E5D}" srcOrd="0" destOrd="0" presId="urn:microsoft.com/office/officeart/2005/8/layout/vList2"/>
    <dgm:cxn modelId="{CF9518C5-DFC5-432F-B3CC-C3FFB048F11C}" srcId="{F93A0780-1928-4084-8E74-BA819ECCA166}" destId="{33918137-BE48-4BF3-9CE7-9A40D3451393}" srcOrd="1" destOrd="0" parTransId="{4DED5EF4-EB1A-43F0-A80F-9B89EE341D31}" sibTransId="{080558BA-1C3F-497E-81E7-B666125530D7}"/>
    <dgm:cxn modelId="{3969E2DF-40D1-49C0-A66E-A3EDA8CB47FE}" srcId="{F93A0780-1928-4084-8E74-BA819ECCA166}" destId="{E3E76D30-8BE0-47E3-8499-FD0EE4D42DF0}" srcOrd="0" destOrd="0" parTransId="{12E97CC7-C1D7-45F2-89E8-5756106E298E}" sibTransId="{988BC6C4-898C-43EA-B3CB-20F52659ACCD}"/>
    <dgm:cxn modelId="{A1D35A69-078B-0B41-AB98-2EB456AAAB4B}" type="presOf" srcId="{01026351-B2A6-4D34-B68B-DBDEBA4DB12B}" destId="{164B8266-B67C-AA47-9D0F-92F50CB74BB2}" srcOrd="0" destOrd="0" presId="urn:microsoft.com/office/officeart/2005/8/layout/vList2"/>
    <dgm:cxn modelId="{3EC801A8-1520-9149-805F-10E31CD51E4E}" type="presOf" srcId="{E3E76D30-8BE0-47E3-8499-FD0EE4D42DF0}" destId="{0AC3FCE7-52C1-E24F-B2D3-566378C3C0FE}" srcOrd="0" destOrd="0" presId="urn:microsoft.com/office/officeart/2005/8/layout/vList2"/>
    <dgm:cxn modelId="{9132C615-A1B7-4296-B316-88A122CF9A6D}" srcId="{F93A0780-1928-4084-8E74-BA819ECCA166}" destId="{9870708E-A4AA-4A5D-9ECF-1F437B5670E8}" srcOrd="4" destOrd="0" parTransId="{67CF6A0F-1A4A-4144-962C-B218E27C3ABF}" sibTransId="{E7C9D9F4-1EFC-4156-9ADC-1E8C95CFBBE8}"/>
    <dgm:cxn modelId="{1B21FB6D-CFF3-C243-820F-2D37E7BB771F}" type="presParOf" srcId="{195E9C04-808E-9C4C-A532-1F07BC8FE563}" destId="{0AC3FCE7-52C1-E24F-B2D3-566378C3C0FE}" srcOrd="0" destOrd="0" presId="urn:microsoft.com/office/officeart/2005/8/layout/vList2"/>
    <dgm:cxn modelId="{D7E970FE-D539-AA4F-940F-982802E72815}" type="presParOf" srcId="{195E9C04-808E-9C4C-A532-1F07BC8FE563}" destId="{42236D69-6FFB-DF4B-BBCF-3A1C965938E2}" srcOrd="1" destOrd="0" presId="urn:microsoft.com/office/officeart/2005/8/layout/vList2"/>
    <dgm:cxn modelId="{068A79BF-6147-6845-99F1-1C47B9584E1D}" type="presParOf" srcId="{195E9C04-808E-9C4C-A532-1F07BC8FE563}" destId="{E18A77E9-9859-4644-BE4E-556BAEAE82AD}" srcOrd="2" destOrd="0" presId="urn:microsoft.com/office/officeart/2005/8/layout/vList2"/>
    <dgm:cxn modelId="{33D680DE-5723-B242-BFB5-F974BE3579F8}" type="presParOf" srcId="{195E9C04-808E-9C4C-A532-1F07BC8FE563}" destId="{1A2A10EC-EF21-494E-A5FE-659B053C2C48}" srcOrd="3" destOrd="0" presId="urn:microsoft.com/office/officeart/2005/8/layout/vList2"/>
    <dgm:cxn modelId="{08BE8F17-892B-D149-B1A2-07BD53246EDD}" type="presParOf" srcId="{195E9C04-808E-9C4C-A532-1F07BC8FE563}" destId="{AEB08596-33FC-AA44-A065-91E30D801E5D}" srcOrd="4" destOrd="0" presId="urn:microsoft.com/office/officeart/2005/8/layout/vList2"/>
    <dgm:cxn modelId="{5A237B28-8F44-7849-9CBF-F9EBADD1A6F2}" type="presParOf" srcId="{195E9C04-808E-9C4C-A532-1F07BC8FE563}" destId="{51D956DF-34F5-5A43-A93B-93568EF7FA21}" srcOrd="5" destOrd="0" presId="urn:microsoft.com/office/officeart/2005/8/layout/vList2"/>
    <dgm:cxn modelId="{B99606D2-1DD0-C34E-BDE7-F3AE8A11CF20}" type="presParOf" srcId="{195E9C04-808E-9C4C-A532-1F07BC8FE563}" destId="{164B8266-B67C-AA47-9D0F-92F50CB74BB2}" srcOrd="6" destOrd="0" presId="urn:microsoft.com/office/officeart/2005/8/layout/vList2"/>
    <dgm:cxn modelId="{9F348501-C1A8-C544-BF49-F4530A2A6183}" type="presParOf" srcId="{195E9C04-808E-9C4C-A532-1F07BC8FE563}" destId="{3BD728B9-7AD5-3746-9663-AA7C1FA014CC}" srcOrd="7" destOrd="0" presId="urn:microsoft.com/office/officeart/2005/8/layout/vList2"/>
    <dgm:cxn modelId="{2886442E-DEBA-064D-8EE2-D597BE915FD6}" type="presParOf" srcId="{195E9C04-808E-9C4C-A532-1F07BC8FE563}" destId="{F22D8BAA-61F4-3847-81CF-C4FA555C7D12}" srcOrd="8" destOrd="0" presId="urn:microsoft.com/office/officeart/2005/8/layout/vList2"/>
    <dgm:cxn modelId="{833A17A5-E98C-4C38-9CCF-2DF6B0517D4C}" type="presParOf" srcId="{195E9C04-808E-9C4C-A532-1F07BC8FE563}" destId="{4DDC3C24-EE66-4A7A-A20D-1535451CD799}" srcOrd="9" destOrd="0" presId="urn:microsoft.com/office/officeart/2005/8/layout/vList2"/>
    <dgm:cxn modelId="{18884E41-7D04-4239-92D3-2B88408CC63A}" type="presParOf" srcId="{195E9C04-808E-9C4C-A532-1F07BC8FE563}" destId="{89849069-402C-486E-ACC6-464131F0931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4DC4D-DC9F-4499-A7E9-E19FB30ADB4A}"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2D402B20-C697-4D3C-95CC-46A3E0817909}">
      <dgm:prSet/>
      <dgm:spPr/>
      <dgm:t>
        <a:bodyPr/>
        <a:lstStyle/>
        <a:p>
          <a:r>
            <a:rPr lang="en-US"/>
            <a:t>Review</a:t>
          </a:r>
        </a:p>
      </dgm:t>
    </dgm:pt>
    <dgm:pt modelId="{EDCE6DC4-7F5B-4A99-A6B8-1AE8AE45729A}" type="parTrans" cxnId="{28E40BD9-7D9C-47AB-BCD9-A898BBB7BF93}">
      <dgm:prSet/>
      <dgm:spPr/>
      <dgm:t>
        <a:bodyPr/>
        <a:lstStyle/>
        <a:p>
          <a:endParaRPr lang="en-US"/>
        </a:p>
      </dgm:t>
    </dgm:pt>
    <dgm:pt modelId="{CB740E13-E98A-4CB3-A172-2ED475B5A135}" type="sibTrans" cxnId="{28E40BD9-7D9C-47AB-BCD9-A898BBB7BF93}">
      <dgm:prSet/>
      <dgm:spPr/>
      <dgm:t>
        <a:bodyPr/>
        <a:lstStyle/>
        <a:p>
          <a:endParaRPr lang="en-US"/>
        </a:p>
      </dgm:t>
    </dgm:pt>
    <dgm:pt modelId="{BD25DBBC-69C9-4602-B074-70C5776610CB}">
      <dgm:prSet/>
      <dgm:spPr/>
      <dgm:t>
        <a:bodyPr/>
        <a:lstStyle/>
        <a:p>
          <a:r>
            <a:rPr lang="en-US" dirty="0"/>
            <a:t>Review Year 1 results to identify strengths and weaknesses.</a:t>
          </a:r>
        </a:p>
      </dgm:t>
    </dgm:pt>
    <dgm:pt modelId="{0DF468F8-FA24-459F-9D9E-E6F34AF11E82}" type="parTrans" cxnId="{5634E0D5-B4DD-4A1D-B3BF-7D27F4CD7090}">
      <dgm:prSet/>
      <dgm:spPr/>
      <dgm:t>
        <a:bodyPr/>
        <a:lstStyle/>
        <a:p>
          <a:endParaRPr lang="en-US"/>
        </a:p>
      </dgm:t>
    </dgm:pt>
    <dgm:pt modelId="{1BDF1423-BFD3-437A-992D-DC27A19D8EB8}" type="sibTrans" cxnId="{5634E0D5-B4DD-4A1D-B3BF-7D27F4CD7090}">
      <dgm:prSet/>
      <dgm:spPr/>
      <dgm:t>
        <a:bodyPr/>
        <a:lstStyle/>
        <a:p>
          <a:endParaRPr lang="en-US"/>
        </a:p>
      </dgm:t>
    </dgm:pt>
    <dgm:pt modelId="{0C273199-375B-490E-819A-670AF1B7BD06}">
      <dgm:prSet/>
      <dgm:spPr/>
      <dgm:t>
        <a:bodyPr/>
        <a:lstStyle/>
        <a:p>
          <a:r>
            <a:rPr lang="en-US"/>
            <a:t>Choose</a:t>
          </a:r>
        </a:p>
      </dgm:t>
    </dgm:pt>
    <dgm:pt modelId="{13B56F83-1D56-46F6-B7FA-7B199F30C761}" type="parTrans" cxnId="{DCDD7390-7037-46F1-BA7A-5C2FD6B1008A}">
      <dgm:prSet/>
      <dgm:spPr/>
      <dgm:t>
        <a:bodyPr/>
        <a:lstStyle/>
        <a:p>
          <a:endParaRPr lang="en-US"/>
        </a:p>
      </dgm:t>
    </dgm:pt>
    <dgm:pt modelId="{8FFB0AAA-0D1B-4CB8-87D3-81D9DE7E4784}" type="sibTrans" cxnId="{DCDD7390-7037-46F1-BA7A-5C2FD6B1008A}">
      <dgm:prSet/>
      <dgm:spPr/>
      <dgm:t>
        <a:bodyPr/>
        <a:lstStyle/>
        <a:p>
          <a:endParaRPr lang="en-US"/>
        </a:p>
      </dgm:t>
    </dgm:pt>
    <dgm:pt modelId="{D3440E21-24D9-4719-9709-F6C14ABB9DF6}">
      <dgm:prSet/>
      <dgm:spPr/>
      <dgm:t>
        <a:bodyPr/>
        <a:lstStyle/>
        <a:p>
          <a:r>
            <a:rPr lang="en-US"/>
            <a:t>Choose 3 (or 4) subjects to continue to A Level which build on Year 1 successes</a:t>
          </a:r>
        </a:p>
      </dgm:t>
    </dgm:pt>
    <dgm:pt modelId="{EFD235F3-F73D-4A4D-B31F-96C9979887A5}" type="parTrans" cxnId="{98423C22-B35B-40F4-B724-152FE8B6E92D}">
      <dgm:prSet/>
      <dgm:spPr/>
      <dgm:t>
        <a:bodyPr/>
        <a:lstStyle/>
        <a:p>
          <a:endParaRPr lang="en-US"/>
        </a:p>
      </dgm:t>
    </dgm:pt>
    <dgm:pt modelId="{B29A1D67-82B1-49F0-9FF1-421FE07D75E9}" type="sibTrans" cxnId="{98423C22-B35B-40F4-B724-152FE8B6E92D}">
      <dgm:prSet/>
      <dgm:spPr/>
      <dgm:t>
        <a:bodyPr/>
        <a:lstStyle/>
        <a:p>
          <a:endParaRPr lang="en-US"/>
        </a:p>
      </dgm:t>
    </dgm:pt>
    <dgm:pt modelId="{3DE72546-0E88-4E06-89CE-8511D28FF039}">
      <dgm:prSet/>
      <dgm:spPr/>
      <dgm:t>
        <a:bodyPr/>
        <a:lstStyle/>
        <a:p>
          <a:r>
            <a:rPr lang="en-US"/>
            <a:t>Review</a:t>
          </a:r>
        </a:p>
      </dgm:t>
    </dgm:pt>
    <dgm:pt modelId="{F36B55A7-F855-4F7A-BA5D-A29BA082601F}" type="parTrans" cxnId="{0F01D36C-3FC6-4593-89AE-6ED689EE4CB3}">
      <dgm:prSet/>
      <dgm:spPr/>
      <dgm:t>
        <a:bodyPr/>
        <a:lstStyle/>
        <a:p>
          <a:endParaRPr lang="en-US"/>
        </a:p>
      </dgm:t>
    </dgm:pt>
    <dgm:pt modelId="{41C877A2-E1A7-451D-A403-82D81D2D5B88}" type="sibTrans" cxnId="{0F01D36C-3FC6-4593-89AE-6ED689EE4CB3}">
      <dgm:prSet/>
      <dgm:spPr/>
      <dgm:t>
        <a:bodyPr/>
        <a:lstStyle/>
        <a:p>
          <a:endParaRPr lang="en-US"/>
        </a:p>
      </dgm:t>
    </dgm:pt>
    <dgm:pt modelId="{491A76CD-BFE7-48FE-B876-E0F95EEE49E8}">
      <dgm:prSet/>
      <dgm:spPr/>
      <dgm:t>
        <a:bodyPr/>
        <a:lstStyle/>
        <a:p>
          <a:r>
            <a:rPr lang="en-US"/>
            <a:t>Review approach last year- use of time, engagement with teachers outside lessons.</a:t>
          </a:r>
        </a:p>
      </dgm:t>
    </dgm:pt>
    <dgm:pt modelId="{EDE7D234-E4ED-4E28-907A-0696FE01BD17}" type="parTrans" cxnId="{0FE754C8-BEBC-4BA0-9558-DBB73FD7BCDB}">
      <dgm:prSet/>
      <dgm:spPr/>
      <dgm:t>
        <a:bodyPr/>
        <a:lstStyle/>
        <a:p>
          <a:endParaRPr lang="en-US"/>
        </a:p>
      </dgm:t>
    </dgm:pt>
    <dgm:pt modelId="{63B4581B-C197-4702-8E4F-50C9F4B92B64}" type="sibTrans" cxnId="{0FE754C8-BEBC-4BA0-9558-DBB73FD7BCDB}">
      <dgm:prSet/>
      <dgm:spPr/>
      <dgm:t>
        <a:bodyPr/>
        <a:lstStyle/>
        <a:p>
          <a:endParaRPr lang="en-US"/>
        </a:p>
      </dgm:t>
    </dgm:pt>
    <dgm:pt modelId="{55EAAE80-E1EA-5741-B1F2-D743AF3318DE}" type="pres">
      <dgm:prSet presAssocID="{2AC4DC4D-DC9F-4499-A7E9-E19FB30ADB4A}" presName="Name0" presStyleCnt="0">
        <dgm:presLayoutVars>
          <dgm:dir/>
          <dgm:animLvl val="lvl"/>
          <dgm:resizeHandles val="exact"/>
        </dgm:presLayoutVars>
      </dgm:prSet>
      <dgm:spPr/>
      <dgm:t>
        <a:bodyPr/>
        <a:lstStyle/>
        <a:p>
          <a:endParaRPr lang="en-US"/>
        </a:p>
      </dgm:t>
    </dgm:pt>
    <dgm:pt modelId="{A51E3200-12FA-9E46-8F7D-1D474228386A}" type="pres">
      <dgm:prSet presAssocID="{2D402B20-C697-4D3C-95CC-46A3E0817909}" presName="composite" presStyleCnt="0"/>
      <dgm:spPr/>
    </dgm:pt>
    <dgm:pt modelId="{995EDA61-1A4C-CE4F-B5F2-45C6E31A4D8D}" type="pres">
      <dgm:prSet presAssocID="{2D402B20-C697-4D3C-95CC-46A3E0817909}" presName="parTx" presStyleLbl="alignNode1" presStyleIdx="0" presStyleCnt="3">
        <dgm:presLayoutVars>
          <dgm:chMax val="0"/>
          <dgm:chPref val="0"/>
        </dgm:presLayoutVars>
      </dgm:prSet>
      <dgm:spPr/>
      <dgm:t>
        <a:bodyPr/>
        <a:lstStyle/>
        <a:p>
          <a:endParaRPr lang="en-US"/>
        </a:p>
      </dgm:t>
    </dgm:pt>
    <dgm:pt modelId="{92E31B08-7440-8C4F-B51D-BFEE6BE78EF4}" type="pres">
      <dgm:prSet presAssocID="{2D402B20-C697-4D3C-95CC-46A3E0817909}" presName="desTx" presStyleLbl="alignAccFollowNode1" presStyleIdx="0" presStyleCnt="3">
        <dgm:presLayoutVars/>
      </dgm:prSet>
      <dgm:spPr/>
      <dgm:t>
        <a:bodyPr/>
        <a:lstStyle/>
        <a:p>
          <a:endParaRPr lang="en-US"/>
        </a:p>
      </dgm:t>
    </dgm:pt>
    <dgm:pt modelId="{E9BB8D8E-AE57-2545-9251-2A4928644BF5}" type="pres">
      <dgm:prSet presAssocID="{CB740E13-E98A-4CB3-A172-2ED475B5A135}" presName="space" presStyleCnt="0"/>
      <dgm:spPr/>
    </dgm:pt>
    <dgm:pt modelId="{25BE4A29-62E7-AA45-917C-FF9D9776DBD7}" type="pres">
      <dgm:prSet presAssocID="{0C273199-375B-490E-819A-670AF1B7BD06}" presName="composite" presStyleCnt="0"/>
      <dgm:spPr/>
    </dgm:pt>
    <dgm:pt modelId="{0A1686EB-19CD-BF45-9C3C-D166FD06B745}" type="pres">
      <dgm:prSet presAssocID="{0C273199-375B-490E-819A-670AF1B7BD06}" presName="parTx" presStyleLbl="alignNode1" presStyleIdx="1" presStyleCnt="3">
        <dgm:presLayoutVars>
          <dgm:chMax val="0"/>
          <dgm:chPref val="0"/>
        </dgm:presLayoutVars>
      </dgm:prSet>
      <dgm:spPr/>
      <dgm:t>
        <a:bodyPr/>
        <a:lstStyle/>
        <a:p>
          <a:endParaRPr lang="en-US"/>
        </a:p>
      </dgm:t>
    </dgm:pt>
    <dgm:pt modelId="{AB99D272-682A-B747-92D6-3FAB51F533EC}" type="pres">
      <dgm:prSet presAssocID="{0C273199-375B-490E-819A-670AF1B7BD06}" presName="desTx" presStyleLbl="alignAccFollowNode1" presStyleIdx="1" presStyleCnt="3">
        <dgm:presLayoutVars/>
      </dgm:prSet>
      <dgm:spPr/>
      <dgm:t>
        <a:bodyPr/>
        <a:lstStyle/>
        <a:p>
          <a:endParaRPr lang="en-US"/>
        </a:p>
      </dgm:t>
    </dgm:pt>
    <dgm:pt modelId="{AD4294D3-EA89-824D-B5F6-21A7E2DE0257}" type="pres">
      <dgm:prSet presAssocID="{8FFB0AAA-0D1B-4CB8-87D3-81D9DE7E4784}" presName="space" presStyleCnt="0"/>
      <dgm:spPr/>
    </dgm:pt>
    <dgm:pt modelId="{69CFDBB2-E29B-8342-B07B-0C20CB4ED9F6}" type="pres">
      <dgm:prSet presAssocID="{3DE72546-0E88-4E06-89CE-8511D28FF039}" presName="composite" presStyleCnt="0"/>
      <dgm:spPr/>
    </dgm:pt>
    <dgm:pt modelId="{5575D874-B394-B24F-8EBB-84EC45164ACF}" type="pres">
      <dgm:prSet presAssocID="{3DE72546-0E88-4E06-89CE-8511D28FF039}" presName="parTx" presStyleLbl="alignNode1" presStyleIdx="2" presStyleCnt="3">
        <dgm:presLayoutVars>
          <dgm:chMax val="0"/>
          <dgm:chPref val="0"/>
        </dgm:presLayoutVars>
      </dgm:prSet>
      <dgm:spPr/>
      <dgm:t>
        <a:bodyPr/>
        <a:lstStyle/>
        <a:p>
          <a:endParaRPr lang="en-US"/>
        </a:p>
      </dgm:t>
    </dgm:pt>
    <dgm:pt modelId="{DE5ADEB9-69A3-8D44-9841-FD47E9E61B9B}" type="pres">
      <dgm:prSet presAssocID="{3DE72546-0E88-4E06-89CE-8511D28FF039}" presName="desTx" presStyleLbl="alignAccFollowNode1" presStyleIdx="2" presStyleCnt="3">
        <dgm:presLayoutVars/>
      </dgm:prSet>
      <dgm:spPr/>
      <dgm:t>
        <a:bodyPr/>
        <a:lstStyle/>
        <a:p>
          <a:endParaRPr lang="en-US"/>
        </a:p>
      </dgm:t>
    </dgm:pt>
  </dgm:ptLst>
  <dgm:cxnLst>
    <dgm:cxn modelId="{96482FE4-B245-024F-9607-7AA97F2D1A8F}" type="presOf" srcId="{2AC4DC4D-DC9F-4499-A7E9-E19FB30ADB4A}" destId="{55EAAE80-E1EA-5741-B1F2-D743AF3318DE}" srcOrd="0" destOrd="0" presId="urn:microsoft.com/office/officeart/2016/7/layout/ChevronBlockProcess"/>
    <dgm:cxn modelId="{0FE754C8-BEBC-4BA0-9558-DBB73FD7BCDB}" srcId="{3DE72546-0E88-4E06-89CE-8511D28FF039}" destId="{491A76CD-BFE7-48FE-B876-E0F95EEE49E8}" srcOrd="0" destOrd="0" parTransId="{EDE7D234-E4ED-4E28-907A-0696FE01BD17}" sibTransId="{63B4581B-C197-4702-8E4F-50C9F4B92B64}"/>
    <dgm:cxn modelId="{23B1D93E-466A-374A-87DE-BF023C65C262}" type="presOf" srcId="{D3440E21-24D9-4719-9709-F6C14ABB9DF6}" destId="{AB99D272-682A-B747-92D6-3FAB51F533EC}" srcOrd="0" destOrd="0" presId="urn:microsoft.com/office/officeart/2016/7/layout/ChevronBlockProcess"/>
    <dgm:cxn modelId="{E2EAD9DF-81C1-E345-AF44-A5CDA9B8CFBC}" type="presOf" srcId="{3DE72546-0E88-4E06-89CE-8511D28FF039}" destId="{5575D874-B394-B24F-8EBB-84EC45164ACF}" srcOrd="0" destOrd="0" presId="urn:microsoft.com/office/officeart/2016/7/layout/ChevronBlockProcess"/>
    <dgm:cxn modelId="{0F01D36C-3FC6-4593-89AE-6ED689EE4CB3}" srcId="{2AC4DC4D-DC9F-4499-A7E9-E19FB30ADB4A}" destId="{3DE72546-0E88-4E06-89CE-8511D28FF039}" srcOrd="2" destOrd="0" parTransId="{F36B55A7-F855-4F7A-BA5D-A29BA082601F}" sibTransId="{41C877A2-E1A7-451D-A403-82D81D2D5B88}"/>
    <dgm:cxn modelId="{28E40BD9-7D9C-47AB-BCD9-A898BBB7BF93}" srcId="{2AC4DC4D-DC9F-4499-A7E9-E19FB30ADB4A}" destId="{2D402B20-C697-4D3C-95CC-46A3E0817909}" srcOrd="0" destOrd="0" parTransId="{EDCE6DC4-7F5B-4A99-A6B8-1AE8AE45729A}" sibTransId="{CB740E13-E98A-4CB3-A172-2ED475B5A135}"/>
    <dgm:cxn modelId="{4B34E3A9-0269-6B41-8294-95D265EB21E6}" type="presOf" srcId="{0C273199-375B-490E-819A-670AF1B7BD06}" destId="{0A1686EB-19CD-BF45-9C3C-D166FD06B745}" srcOrd="0" destOrd="0" presId="urn:microsoft.com/office/officeart/2016/7/layout/ChevronBlockProcess"/>
    <dgm:cxn modelId="{5634E0D5-B4DD-4A1D-B3BF-7D27F4CD7090}" srcId="{2D402B20-C697-4D3C-95CC-46A3E0817909}" destId="{BD25DBBC-69C9-4602-B074-70C5776610CB}" srcOrd="0" destOrd="0" parTransId="{0DF468F8-FA24-459F-9D9E-E6F34AF11E82}" sibTransId="{1BDF1423-BFD3-437A-992D-DC27A19D8EB8}"/>
    <dgm:cxn modelId="{55AFF816-6CAD-6C4E-8DE6-5C6FFB02DF79}" type="presOf" srcId="{2D402B20-C697-4D3C-95CC-46A3E0817909}" destId="{995EDA61-1A4C-CE4F-B5F2-45C6E31A4D8D}" srcOrd="0" destOrd="0" presId="urn:microsoft.com/office/officeart/2016/7/layout/ChevronBlockProcess"/>
    <dgm:cxn modelId="{8E556E87-4F14-0A41-99AF-F5308CC6AEF5}" type="presOf" srcId="{BD25DBBC-69C9-4602-B074-70C5776610CB}" destId="{92E31B08-7440-8C4F-B51D-BFEE6BE78EF4}" srcOrd="0" destOrd="0" presId="urn:microsoft.com/office/officeart/2016/7/layout/ChevronBlockProcess"/>
    <dgm:cxn modelId="{98423C22-B35B-40F4-B724-152FE8B6E92D}" srcId="{0C273199-375B-490E-819A-670AF1B7BD06}" destId="{D3440E21-24D9-4719-9709-F6C14ABB9DF6}" srcOrd="0" destOrd="0" parTransId="{EFD235F3-F73D-4A4D-B31F-96C9979887A5}" sibTransId="{B29A1D67-82B1-49F0-9FF1-421FE07D75E9}"/>
    <dgm:cxn modelId="{F857DACE-0B1D-4044-B4E7-B8852DF05360}" type="presOf" srcId="{491A76CD-BFE7-48FE-B876-E0F95EEE49E8}" destId="{DE5ADEB9-69A3-8D44-9841-FD47E9E61B9B}" srcOrd="0" destOrd="0" presId="urn:microsoft.com/office/officeart/2016/7/layout/ChevronBlockProcess"/>
    <dgm:cxn modelId="{DCDD7390-7037-46F1-BA7A-5C2FD6B1008A}" srcId="{2AC4DC4D-DC9F-4499-A7E9-E19FB30ADB4A}" destId="{0C273199-375B-490E-819A-670AF1B7BD06}" srcOrd="1" destOrd="0" parTransId="{13B56F83-1D56-46F6-B7FA-7B199F30C761}" sibTransId="{8FFB0AAA-0D1B-4CB8-87D3-81D9DE7E4784}"/>
    <dgm:cxn modelId="{5F0FE447-BED2-6E42-AF4F-5865100FD64E}" type="presParOf" srcId="{55EAAE80-E1EA-5741-B1F2-D743AF3318DE}" destId="{A51E3200-12FA-9E46-8F7D-1D474228386A}" srcOrd="0" destOrd="0" presId="urn:microsoft.com/office/officeart/2016/7/layout/ChevronBlockProcess"/>
    <dgm:cxn modelId="{5027FF67-9C07-9442-BE94-D7E4B477646C}" type="presParOf" srcId="{A51E3200-12FA-9E46-8F7D-1D474228386A}" destId="{995EDA61-1A4C-CE4F-B5F2-45C6E31A4D8D}" srcOrd="0" destOrd="0" presId="urn:microsoft.com/office/officeart/2016/7/layout/ChevronBlockProcess"/>
    <dgm:cxn modelId="{38BCCD5B-7020-5643-ADE9-A43902FCE179}" type="presParOf" srcId="{A51E3200-12FA-9E46-8F7D-1D474228386A}" destId="{92E31B08-7440-8C4F-B51D-BFEE6BE78EF4}" srcOrd="1" destOrd="0" presId="urn:microsoft.com/office/officeart/2016/7/layout/ChevronBlockProcess"/>
    <dgm:cxn modelId="{06469E22-7E11-A64E-A72D-45C36E2A6F8F}" type="presParOf" srcId="{55EAAE80-E1EA-5741-B1F2-D743AF3318DE}" destId="{E9BB8D8E-AE57-2545-9251-2A4928644BF5}" srcOrd="1" destOrd="0" presId="urn:microsoft.com/office/officeart/2016/7/layout/ChevronBlockProcess"/>
    <dgm:cxn modelId="{991B5AF5-68FE-6543-A923-B4B1BC9307BB}" type="presParOf" srcId="{55EAAE80-E1EA-5741-B1F2-D743AF3318DE}" destId="{25BE4A29-62E7-AA45-917C-FF9D9776DBD7}" srcOrd="2" destOrd="0" presId="urn:microsoft.com/office/officeart/2016/7/layout/ChevronBlockProcess"/>
    <dgm:cxn modelId="{1B020CA1-2195-2043-A55F-BA6DA219ECE5}" type="presParOf" srcId="{25BE4A29-62E7-AA45-917C-FF9D9776DBD7}" destId="{0A1686EB-19CD-BF45-9C3C-D166FD06B745}" srcOrd="0" destOrd="0" presId="urn:microsoft.com/office/officeart/2016/7/layout/ChevronBlockProcess"/>
    <dgm:cxn modelId="{8A4F896A-49C1-464A-B074-E723F75DF397}" type="presParOf" srcId="{25BE4A29-62E7-AA45-917C-FF9D9776DBD7}" destId="{AB99D272-682A-B747-92D6-3FAB51F533EC}" srcOrd="1" destOrd="0" presId="urn:microsoft.com/office/officeart/2016/7/layout/ChevronBlockProcess"/>
    <dgm:cxn modelId="{98EB1C19-F67F-504A-BE74-57E37CB76E17}" type="presParOf" srcId="{55EAAE80-E1EA-5741-B1F2-D743AF3318DE}" destId="{AD4294D3-EA89-824D-B5F6-21A7E2DE0257}" srcOrd="3" destOrd="0" presId="urn:microsoft.com/office/officeart/2016/7/layout/ChevronBlockProcess"/>
    <dgm:cxn modelId="{E54D57A8-4DB2-7F4B-9995-094202B0F739}" type="presParOf" srcId="{55EAAE80-E1EA-5741-B1F2-D743AF3318DE}" destId="{69CFDBB2-E29B-8342-B07B-0C20CB4ED9F6}" srcOrd="4" destOrd="0" presId="urn:microsoft.com/office/officeart/2016/7/layout/ChevronBlockProcess"/>
    <dgm:cxn modelId="{42435494-969B-AB42-AF19-56ED974F4150}" type="presParOf" srcId="{69CFDBB2-E29B-8342-B07B-0C20CB4ED9F6}" destId="{5575D874-B394-B24F-8EBB-84EC45164ACF}" srcOrd="0" destOrd="0" presId="urn:microsoft.com/office/officeart/2016/7/layout/ChevronBlockProcess"/>
    <dgm:cxn modelId="{B3693168-D7D9-DA47-8B6B-E25D58AE2A6B}" type="presParOf" srcId="{69CFDBB2-E29B-8342-B07B-0C20CB4ED9F6}" destId="{DE5ADEB9-69A3-8D44-9841-FD47E9E61B9B}"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6CB0F-C535-4F71-A15B-B3759ABB6D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70AFAA-14DA-4FB2-B4B9-89B11E306678}">
      <dgm:prSet/>
      <dgm:spPr/>
      <dgm:t>
        <a:bodyPr/>
        <a:lstStyle/>
        <a:p>
          <a:r>
            <a:rPr lang="en-GB"/>
            <a:t>Reinforce the messages about personal organisation and regular commitment of time to personal study</a:t>
          </a:r>
          <a:endParaRPr lang="en-US"/>
        </a:p>
      </dgm:t>
    </dgm:pt>
    <dgm:pt modelId="{4F538773-6600-42B6-92EF-C4C5667B306B}" type="parTrans" cxnId="{93840837-449C-4083-935F-9B0918C195DD}">
      <dgm:prSet/>
      <dgm:spPr/>
      <dgm:t>
        <a:bodyPr/>
        <a:lstStyle/>
        <a:p>
          <a:endParaRPr lang="en-US"/>
        </a:p>
      </dgm:t>
    </dgm:pt>
    <dgm:pt modelId="{C6B788B4-718D-465D-BFCE-54A30FCC699C}" type="sibTrans" cxnId="{93840837-449C-4083-935F-9B0918C195DD}">
      <dgm:prSet/>
      <dgm:spPr/>
      <dgm:t>
        <a:bodyPr/>
        <a:lstStyle/>
        <a:p>
          <a:endParaRPr lang="en-US"/>
        </a:p>
      </dgm:t>
    </dgm:pt>
    <dgm:pt modelId="{5BD26D18-AFED-4FA7-B8D6-97DF3B953A3C}">
      <dgm:prSet/>
      <dgm:spPr/>
      <dgm:t>
        <a:bodyPr/>
        <a:lstStyle/>
        <a:p>
          <a:r>
            <a:rPr lang="en-GB"/>
            <a:t>Help to identify good times (and places) for study- is it best for them to be in their room?</a:t>
          </a:r>
          <a:endParaRPr lang="en-US"/>
        </a:p>
      </dgm:t>
    </dgm:pt>
    <dgm:pt modelId="{348976BA-2FE7-4F67-A4B3-0F1B1DCB7EE4}" type="parTrans" cxnId="{E87F5A65-7517-4B68-A35A-7C84E33B79D9}">
      <dgm:prSet/>
      <dgm:spPr/>
      <dgm:t>
        <a:bodyPr/>
        <a:lstStyle/>
        <a:p>
          <a:endParaRPr lang="en-US"/>
        </a:p>
      </dgm:t>
    </dgm:pt>
    <dgm:pt modelId="{4F626DBA-22FF-42D2-AD00-6397E669D911}" type="sibTrans" cxnId="{E87F5A65-7517-4B68-A35A-7C84E33B79D9}">
      <dgm:prSet/>
      <dgm:spPr/>
      <dgm:t>
        <a:bodyPr/>
        <a:lstStyle/>
        <a:p>
          <a:endParaRPr lang="en-US"/>
        </a:p>
      </dgm:t>
    </dgm:pt>
    <dgm:pt modelId="{09DEF012-8929-4D65-AFD3-CACFF9A5BF96}">
      <dgm:prSet/>
      <dgm:spPr/>
      <dgm:t>
        <a:bodyPr/>
        <a:lstStyle/>
        <a:p>
          <a:r>
            <a:rPr lang="en-GB"/>
            <a:t>Support good working practices e.g. an hour’s quality study followed by a ten minute break etc.</a:t>
          </a:r>
          <a:endParaRPr lang="en-US"/>
        </a:p>
      </dgm:t>
    </dgm:pt>
    <dgm:pt modelId="{487D83DF-A86D-4B1F-B5BD-B7D90B0D43A6}" type="parTrans" cxnId="{9C5A7E7B-C0B5-4BC8-92C2-5B84CAC6948B}">
      <dgm:prSet/>
      <dgm:spPr/>
      <dgm:t>
        <a:bodyPr/>
        <a:lstStyle/>
        <a:p>
          <a:endParaRPr lang="en-US"/>
        </a:p>
      </dgm:t>
    </dgm:pt>
    <dgm:pt modelId="{0E33BEC8-47B4-4524-88F4-E7CC431DA063}" type="sibTrans" cxnId="{9C5A7E7B-C0B5-4BC8-92C2-5B84CAC6948B}">
      <dgm:prSet/>
      <dgm:spPr/>
      <dgm:t>
        <a:bodyPr/>
        <a:lstStyle/>
        <a:p>
          <a:endParaRPr lang="en-US"/>
        </a:p>
      </dgm:t>
    </dgm:pt>
    <dgm:pt modelId="{AAAC1C49-5B51-4A6B-89AB-0313D157D7C5}">
      <dgm:prSet/>
      <dgm:spPr/>
      <dgm:t>
        <a:bodyPr/>
        <a:lstStyle/>
        <a:p>
          <a:r>
            <a:rPr lang="en-GB"/>
            <a:t>Reinforce focused study, no distractions</a:t>
          </a:r>
          <a:endParaRPr lang="en-US"/>
        </a:p>
      </dgm:t>
    </dgm:pt>
    <dgm:pt modelId="{F9817614-8096-4325-8383-E35ABB722E0F}" type="parTrans" cxnId="{7DD51E57-59FB-48C2-A90A-A682265FC202}">
      <dgm:prSet/>
      <dgm:spPr/>
      <dgm:t>
        <a:bodyPr/>
        <a:lstStyle/>
        <a:p>
          <a:endParaRPr lang="en-US"/>
        </a:p>
      </dgm:t>
    </dgm:pt>
    <dgm:pt modelId="{3669C04D-5EAC-4B67-8A5B-532011663D29}" type="sibTrans" cxnId="{7DD51E57-59FB-48C2-A90A-A682265FC202}">
      <dgm:prSet/>
      <dgm:spPr/>
      <dgm:t>
        <a:bodyPr/>
        <a:lstStyle/>
        <a:p>
          <a:endParaRPr lang="en-US"/>
        </a:p>
      </dgm:t>
    </dgm:pt>
    <dgm:pt modelId="{E22196F0-2D25-4DA4-8B00-F89EC8E380C3}">
      <dgm:prSet/>
      <dgm:spPr/>
      <dgm:t>
        <a:bodyPr/>
        <a:lstStyle/>
        <a:p>
          <a:r>
            <a:rPr lang="en-GB"/>
            <a:t>Ask them questions- have their asked their teachers how to reach the next grade? How many have they spoken to outside lessons this week.</a:t>
          </a:r>
          <a:endParaRPr lang="en-US"/>
        </a:p>
      </dgm:t>
    </dgm:pt>
    <dgm:pt modelId="{26F90268-0237-4995-B3BD-892AE89BF63D}" type="parTrans" cxnId="{26297575-D7E5-4A6B-A691-F6407D2C5E89}">
      <dgm:prSet/>
      <dgm:spPr/>
      <dgm:t>
        <a:bodyPr/>
        <a:lstStyle/>
        <a:p>
          <a:endParaRPr lang="en-US"/>
        </a:p>
      </dgm:t>
    </dgm:pt>
    <dgm:pt modelId="{83DCA34E-3D16-42A5-91EB-1B23E3FE02C9}" type="sibTrans" cxnId="{26297575-D7E5-4A6B-A691-F6407D2C5E89}">
      <dgm:prSet/>
      <dgm:spPr/>
      <dgm:t>
        <a:bodyPr/>
        <a:lstStyle/>
        <a:p>
          <a:endParaRPr lang="en-US"/>
        </a:p>
      </dgm:t>
    </dgm:pt>
    <dgm:pt modelId="{2A702780-F2E1-4631-A153-24B71A295569}">
      <dgm:prSet/>
      <dgm:spPr/>
      <dgm:t>
        <a:bodyPr/>
        <a:lstStyle/>
        <a:p>
          <a:r>
            <a:rPr lang="en-GB"/>
            <a:t>Have they started revision? That is their independent learning.</a:t>
          </a:r>
          <a:endParaRPr lang="en-US"/>
        </a:p>
      </dgm:t>
    </dgm:pt>
    <dgm:pt modelId="{7AEBF1B0-EA91-44AA-B192-998DC70402B0}" type="parTrans" cxnId="{818E29BB-362E-4AE3-9B9A-37164CF02B02}">
      <dgm:prSet/>
      <dgm:spPr/>
      <dgm:t>
        <a:bodyPr/>
        <a:lstStyle/>
        <a:p>
          <a:endParaRPr lang="en-US"/>
        </a:p>
      </dgm:t>
    </dgm:pt>
    <dgm:pt modelId="{AC6330B5-0E74-49C8-8161-E5AB877589AC}" type="sibTrans" cxnId="{818E29BB-362E-4AE3-9B9A-37164CF02B02}">
      <dgm:prSet/>
      <dgm:spPr/>
      <dgm:t>
        <a:bodyPr/>
        <a:lstStyle/>
        <a:p>
          <a:endParaRPr lang="en-US"/>
        </a:p>
      </dgm:t>
    </dgm:pt>
    <dgm:pt modelId="{38C74344-B8FC-4935-9978-3D60B304F3EF}">
      <dgm:prSet/>
      <dgm:spPr/>
      <dgm:t>
        <a:bodyPr/>
        <a:lstStyle/>
        <a:p>
          <a:r>
            <a:rPr lang="en-GB" dirty="0"/>
            <a:t>What is the plan for UCAS applications? Apply 2023, Adjustment, Apply 2024</a:t>
          </a:r>
          <a:endParaRPr lang="en-US" dirty="0"/>
        </a:p>
      </dgm:t>
    </dgm:pt>
    <dgm:pt modelId="{07D5046C-04FF-431D-87E9-A1550103AC9C}" type="parTrans" cxnId="{77838827-FE15-4D22-A28D-30598A2C84C1}">
      <dgm:prSet/>
      <dgm:spPr/>
      <dgm:t>
        <a:bodyPr/>
        <a:lstStyle/>
        <a:p>
          <a:endParaRPr lang="en-US"/>
        </a:p>
      </dgm:t>
    </dgm:pt>
    <dgm:pt modelId="{65C80B3F-515E-43B4-9C24-81B96247A042}" type="sibTrans" cxnId="{77838827-FE15-4D22-A28D-30598A2C84C1}">
      <dgm:prSet/>
      <dgm:spPr/>
      <dgm:t>
        <a:bodyPr/>
        <a:lstStyle/>
        <a:p>
          <a:endParaRPr lang="en-US"/>
        </a:p>
      </dgm:t>
    </dgm:pt>
    <dgm:pt modelId="{1E035235-A1EF-4D58-A8D9-7D4AB3FEEFAE}">
      <dgm:prSet/>
      <dgm:spPr/>
      <dgm:t>
        <a:bodyPr/>
        <a:lstStyle/>
        <a:p>
          <a:r>
            <a:rPr lang="en-US" dirty="0"/>
            <a:t>http://</a:t>
          </a:r>
          <a:r>
            <a:rPr lang="en-US" dirty="0" err="1"/>
            <a:t>www.ucas.com</a:t>
          </a:r>
          <a:r>
            <a:rPr lang="en-US" dirty="0"/>
            <a:t>/how-it-all-works/undergraduate/results/better-than-expected</a:t>
          </a:r>
        </a:p>
      </dgm:t>
    </dgm:pt>
    <dgm:pt modelId="{474EBF16-3A1E-45D8-BC5A-2BD347AB0665}" type="parTrans" cxnId="{E4C782CC-456D-43A9-BEC4-B99BB8057902}">
      <dgm:prSet/>
      <dgm:spPr/>
      <dgm:t>
        <a:bodyPr/>
        <a:lstStyle/>
        <a:p>
          <a:endParaRPr lang="en-US"/>
        </a:p>
      </dgm:t>
    </dgm:pt>
    <dgm:pt modelId="{09380E9C-001E-4D9A-9F00-2D9BCA73BDD4}" type="sibTrans" cxnId="{E4C782CC-456D-43A9-BEC4-B99BB8057902}">
      <dgm:prSet/>
      <dgm:spPr/>
      <dgm:t>
        <a:bodyPr/>
        <a:lstStyle/>
        <a:p>
          <a:endParaRPr lang="en-US"/>
        </a:p>
      </dgm:t>
    </dgm:pt>
    <dgm:pt modelId="{15FB9D18-C9B0-B74C-A9FC-4284D4960293}" type="pres">
      <dgm:prSet presAssocID="{3A06CB0F-C535-4F71-A15B-B3759ABB6D65}" presName="diagram" presStyleCnt="0">
        <dgm:presLayoutVars>
          <dgm:dir/>
          <dgm:resizeHandles val="exact"/>
        </dgm:presLayoutVars>
      </dgm:prSet>
      <dgm:spPr/>
      <dgm:t>
        <a:bodyPr/>
        <a:lstStyle/>
        <a:p>
          <a:endParaRPr lang="en-US"/>
        </a:p>
      </dgm:t>
    </dgm:pt>
    <dgm:pt modelId="{965E79AD-148E-DE46-8CC7-7D98A5EE3670}" type="pres">
      <dgm:prSet presAssocID="{EC70AFAA-14DA-4FB2-B4B9-89B11E306678}" presName="node" presStyleLbl="node1" presStyleIdx="0" presStyleCnt="8">
        <dgm:presLayoutVars>
          <dgm:bulletEnabled val="1"/>
        </dgm:presLayoutVars>
      </dgm:prSet>
      <dgm:spPr/>
      <dgm:t>
        <a:bodyPr/>
        <a:lstStyle/>
        <a:p>
          <a:endParaRPr lang="en-US"/>
        </a:p>
      </dgm:t>
    </dgm:pt>
    <dgm:pt modelId="{3AF38B5F-3BDA-2342-8517-D63C6758AFB0}" type="pres">
      <dgm:prSet presAssocID="{C6B788B4-718D-465D-BFCE-54A30FCC699C}" presName="sibTrans" presStyleCnt="0"/>
      <dgm:spPr/>
    </dgm:pt>
    <dgm:pt modelId="{917384EC-1EF8-024F-B0F4-67E0BAEDDD4C}" type="pres">
      <dgm:prSet presAssocID="{5BD26D18-AFED-4FA7-B8D6-97DF3B953A3C}" presName="node" presStyleLbl="node1" presStyleIdx="1" presStyleCnt="8">
        <dgm:presLayoutVars>
          <dgm:bulletEnabled val="1"/>
        </dgm:presLayoutVars>
      </dgm:prSet>
      <dgm:spPr/>
      <dgm:t>
        <a:bodyPr/>
        <a:lstStyle/>
        <a:p>
          <a:endParaRPr lang="en-US"/>
        </a:p>
      </dgm:t>
    </dgm:pt>
    <dgm:pt modelId="{3F884A99-F87C-9B4B-BACF-518D820DAA3F}" type="pres">
      <dgm:prSet presAssocID="{4F626DBA-22FF-42D2-AD00-6397E669D911}" presName="sibTrans" presStyleCnt="0"/>
      <dgm:spPr/>
    </dgm:pt>
    <dgm:pt modelId="{8D0DEA10-1973-EA45-9649-F60013A13A49}" type="pres">
      <dgm:prSet presAssocID="{09DEF012-8929-4D65-AFD3-CACFF9A5BF96}" presName="node" presStyleLbl="node1" presStyleIdx="2" presStyleCnt="8">
        <dgm:presLayoutVars>
          <dgm:bulletEnabled val="1"/>
        </dgm:presLayoutVars>
      </dgm:prSet>
      <dgm:spPr/>
      <dgm:t>
        <a:bodyPr/>
        <a:lstStyle/>
        <a:p>
          <a:endParaRPr lang="en-US"/>
        </a:p>
      </dgm:t>
    </dgm:pt>
    <dgm:pt modelId="{03AC2FFE-7087-DC45-9288-305677B0EDA0}" type="pres">
      <dgm:prSet presAssocID="{0E33BEC8-47B4-4524-88F4-E7CC431DA063}" presName="sibTrans" presStyleCnt="0"/>
      <dgm:spPr/>
    </dgm:pt>
    <dgm:pt modelId="{38EC085D-DD76-B542-BF6F-96380DF0B71F}" type="pres">
      <dgm:prSet presAssocID="{AAAC1C49-5B51-4A6B-89AB-0313D157D7C5}" presName="node" presStyleLbl="node1" presStyleIdx="3" presStyleCnt="8">
        <dgm:presLayoutVars>
          <dgm:bulletEnabled val="1"/>
        </dgm:presLayoutVars>
      </dgm:prSet>
      <dgm:spPr/>
      <dgm:t>
        <a:bodyPr/>
        <a:lstStyle/>
        <a:p>
          <a:endParaRPr lang="en-US"/>
        </a:p>
      </dgm:t>
    </dgm:pt>
    <dgm:pt modelId="{0BFC2BB2-1997-9E45-9312-B8EB49F680C3}" type="pres">
      <dgm:prSet presAssocID="{3669C04D-5EAC-4B67-8A5B-532011663D29}" presName="sibTrans" presStyleCnt="0"/>
      <dgm:spPr/>
    </dgm:pt>
    <dgm:pt modelId="{420C4109-E961-624B-8A78-2C3415B1FB92}" type="pres">
      <dgm:prSet presAssocID="{E22196F0-2D25-4DA4-8B00-F89EC8E380C3}" presName="node" presStyleLbl="node1" presStyleIdx="4" presStyleCnt="8">
        <dgm:presLayoutVars>
          <dgm:bulletEnabled val="1"/>
        </dgm:presLayoutVars>
      </dgm:prSet>
      <dgm:spPr/>
      <dgm:t>
        <a:bodyPr/>
        <a:lstStyle/>
        <a:p>
          <a:endParaRPr lang="en-US"/>
        </a:p>
      </dgm:t>
    </dgm:pt>
    <dgm:pt modelId="{849139A1-19D2-A741-895F-DDBA6AA75D6B}" type="pres">
      <dgm:prSet presAssocID="{83DCA34E-3D16-42A5-91EB-1B23E3FE02C9}" presName="sibTrans" presStyleCnt="0"/>
      <dgm:spPr/>
    </dgm:pt>
    <dgm:pt modelId="{2108B8FE-7D5B-D34D-B40C-9E5E10D46D9E}" type="pres">
      <dgm:prSet presAssocID="{2A702780-F2E1-4631-A153-24B71A295569}" presName="node" presStyleLbl="node1" presStyleIdx="5" presStyleCnt="8">
        <dgm:presLayoutVars>
          <dgm:bulletEnabled val="1"/>
        </dgm:presLayoutVars>
      </dgm:prSet>
      <dgm:spPr/>
      <dgm:t>
        <a:bodyPr/>
        <a:lstStyle/>
        <a:p>
          <a:endParaRPr lang="en-US"/>
        </a:p>
      </dgm:t>
    </dgm:pt>
    <dgm:pt modelId="{D6CDD95E-E6DA-A44C-B228-A71D332A094C}" type="pres">
      <dgm:prSet presAssocID="{AC6330B5-0E74-49C8-8161-E5AB877589AC}" presName="sibTrans" presStyleCnt="0"/>
      <dgm:spPr/>
    </dgm:pt>
    <dgm:pt modelId="{FCC865FC-F071-F741-81B6-73A91A5F981E}" type="pres">
      <dgm:prSet presAssocID="{38C74344-B8FC-4935-9978-3D60B304F3EF}" presName="node" presStyleLbl="node1" presStyleIdx="6" presStyleCnt="8">
        <dgm:presLayoutVars>
          <dgm:bulletEnabled val="1"/>
        </dgm:presLayoutVars>
      </dgm:prSet>
      <dgm:spPr/>
      <dgm:t>
        <a:bodyPr/>
        <a:lstStyle/>
        <a:p>
          <a:endParaRPr lang="en-US"/>
        </a:p>
      </dgm:t>
    </dgm:pt>
    <dgm:pt modelId="{E38566FA-DAED-DB41-BB37-D5BF145FB2BA}" type="pres">
      <dgm:prSet presAssocID="{65C80B3F-515E-43B4-9C24-81B96247A042}" presName="sibTrans" presStyleCnt="0"/>
      <dgm:spPr/>
    </dgm:pt>
    <dgm:pt modelId="{42EF8F2C-408C-7645-89AC-0E9B16C37CF9}" type="pres">
      <dgm:prSet presAssocID="{1E035235-A1EF-4D58-A8D9-7D4AB3FEEFAE}" presName="node" presStyleLbl="node1" presStyleIdx="7" presStyleCnt="8">
        <dgm:presLayoutVars>
          <dgm:bulletEnabled val="1"/>
        </dgm:presLayoutVars>
      </dgm:prSet>
      <dgm:spPr/>
      <dgm:t>
        <a:bodyPr/>
        <a:lstStyle/>
        <a:p>
          <a:endParaRPr lang="en-US"/>
        </a:p>
      </dgm:t>
    </dgm:pt>
  </dgm:ptLst>
  <dgm:cxnLst>
    <dgm:cxn modelId="{26297575-D7E5-4A6B-A691-F6407D2C5E89}" srcId="{3A06CB0F-C535-4F71-A15B-B3759ABB6D65}" destId="{E22196F0-2D25-4DA4-8B00-F89EC8E380C3}" srcOrd="4" destOrd="0" parTransId="{26F90268-0237-4995-B3BD-892AE89BF63D}" sibTransId="{83DCA34E-3D16-42A5-91EB-1B23E3FE02C9}"/>
    <dgm:cxn modelId="{5EFCDA8C-11A7-7B40-839F-AF1C301C39EC}" type="presOf" srcId="{38C74344-B8FC-4935-9978-3D60B304F3EF}" destId="{FCC865FC-F071-F741-81B6-73A91A5F981E}" srcOrd="0" destOrd="0" presId="urn:microsoft.com/office/officeart/2005/8/layout/default"/>
    <dgm:cxn modelId="{3B485FCD-E486-DE44-99E6-545F16BB1ADE}" type="presOf" srcId="{2A702780-F2E1-4631-A153-24B71A295569}" destId="{2108B8FE-7D5B-D34D-B40C-9E5E10D46D9E}" srcOrd="0" destOrd="0" presId="urn:microsoft.com/office/officeart/2005/8/layout/default"/>
    <dgm:cxn modelId="{7DD51E57-59FB-48C2-A90A-A682265FC202}" srcId="{3A06CB0F-C535-4F71-A15B-B3759ABB6D65}" destId="{AAAC1C49-5B51-4A6B-89AB-0313D157D7C5}" srcOrd="3" destOrd="0" parTransId="{F9817614-8096-4325-8383-E35ABB722E0F}" sibTransId="{3669C04D-5EAC-4B67-8A5B-532011663D29}"/>
    <dgm:cxn modelId="{594BACD0-A185-A640-ABD9-A2E9D836AC44}" type="presOf" srcId="{EC70AFAA-14DA-4FB2-B4B9-89B11E306678}" destId="{965E79AD-148E-DE46-8CC7-7D98A5EE3670}" srcOrd="0" destOrd="0" presId="urn:microsoft.com/office/officeart/2005/8/layout/default"/>
    <dgm:cxn modelId="{9C5A7E7B-C0B5-4BC8-92C2-5B84CAC6948B}" srcId="{3A06CB0F-C535-4F71-A15B-B3759ABB6D65}" destId="{09DEF012-8929-4D65-AFD3-CACFF9A5BF96}" srcOrd="2" destOrd="0" parTransId="{487D83DF-A86D-4B1F-B5BD-B7D90B0D43A6}" sibTransId="{0E33BEC8-47B4-4524-88F4-E7CC431DA063}"/>
    <dgm:cxn modelId="{6A353AFC-8160-264C-970A-D99528C21B63}" type="presOf" srcId="{1E035235-A1EF-4D58-A8D9-7D4AB3FEEFAE}" destId="{42EF8F2C-408C-7645-89AC-0E9B16C37CF9}" srcOrd="0" destOrd="0" presId="urn:microsoft.com/office/officeart/2005/8/layout/default"/>
    <dgm:cxn modelId="{39774B43-AE97-4340-905F-FC97195DC009}" type="presOf" srcId="{AAAC1C49-5B51-4A6B-89AB-0313D157D7C5}" destId="{38EC085D-DD76-B542-BF6F-96380DF0B71F}" srcOrd="0" destOrd="0" presId="urn:microsoft.com/office/officeart/2005/8/layout/default"/>
    <dgm:cxn modelId="{77838827-FE15-4D22-A28D-30598A2C84C1}" srcId="{3A06CB0F-C535-4F71-A15B-B3759ABB6D65}" destId="{38C74344-B8FC-4935-9978-3D60B304F3EF}" srcOrd="6" destOrd="0" parTransId="{07D5046C-04FF-431D-87E9-A1550103AC9C}" sibTransId="{65C80B3F-515E-43B4-9C24-81B96247A042}"/>
    <dgm:cxn modelId="{818E29BB-362E-4AE3-9B9A-37164CF02B02}" srcId="{3A06CB0F-C535-4F71-A15B-B3759ABB6D65}" destId="{2A702780-F2E1-4631-A153-24B71A295569}" srcOrd="5" destOrd="0" parTransId="{7AEBF1B0-EA91-44AA-B192-998DC70402B0}" sibTransId="{AC6330B5-0E74-49C8-8161-E5AB877589AC}"/>
    <dgm:cxn modelId="{9192779C-DA38-3843-9838-6B163C9616B1}" type="presOf" srcId="{3A06CB0F-C535-4F71-A15B-B3759ABB6D65}" destId="{15FB9D18-C9B0-B74C-A9FC-4284D4960293}" srcOrd="0" destOrd="0" presId="urn:microsoft.com/office/officeart/2005/8/layout/default"/>
    <dgm:cxn modelId="{3B013F44-1745-FC46-9ACD-794CF24E880C}" type="presOf" srcId="{5BD26D18-AFED-4FA7-B8D6-97DF3B953A3C}" destId="{917384EC-1EF8-024F-B0F4-67E0BAEDDD4C}" srcOrd="0" destOrd="0" presId="urn:microsoft.com/office/officeart/2005/8/layout/default"/>
    <dgm:cxn modelId="{33D49845-A440-3D49-843E-1DB4CADA39A5}" type="presOf" srcId="{09DEF012-8929-4D65-AFD3-CACFF9A5BF96}" destId="{8D0DEA10-1973-EA45-9649-F60013A13A49}" srcOrd="0" destOrd="0" presId="urn:microsoft.com/office/officeart/2005/8/layout/default"/>
    <dgm:cxn modelId="{E4C782CC-456D-43A9-BEC4-B99BB8057902}" srcId="{3A06CB0F-C535-4F71-A15B-B3759ABB6D65}" destId="{1E035235-A1EF-4D58-A8D9-7D4AB3FEEFAE}" srcOrd="7" destOrd="0" parTransId="{474EBF16-3A1E-45D8-BC5A-2BD347AB0665}" sibTransId="{09380E9C-001E-4D9A-9F00-2D9BCA73BDD4}"/>
    <dgm:cxn modelId="{E87F5A65-7517-4B68-A35A-7C84E33B79D9}" srcId="{3A06CB0F-C535-4F71-A15B-B3759ABB6D65}" destId="{5BD26D18-AFED-4FA7-B8D6-97DF3B953A3C}" srcOrd="1" destOrd="0" parTransId="{348976BA-2FE7-4F67-A4B3-0F1B1DCB7EE4}" sibTransId="{4F626DBA-22FF-42D2-AD00-6397E669D911}"/>
    <dgm:cxn modelId="{93840837-449C-4083-935F-9B0918C195DD}" srcId="{3A06CB0F-C535-4F71-A15B-B3759ABB6D65}" destId="{EC70AFAA-14DA-4FB2-B4B9-89B11E306678}" srcOrd="0" destOrd="0" parTransId="{4F538773-6600-42B6-92EF-C4C5667B306B}" sibTransId="{C6B788B4-718D-465D-BFCE-54A30FCC699C}"/>
    <dgm:cxn modelId="{5DA6B7B9-D8BC-A64B-9D9E-6B0F0E526038}" type="presOf" srcId="{E22196F0-2D25-4DA4-8B00-F89EC8E380C3}" destId="{420C4109-E961-624B-8A78-2C3415B1FB92}" srcOrd="0" destOrd="0" presId="urn:microsoft.com/office/officeart/2005/8/layout/default"/>
    <dgm:cxn modelId="{0DA7DE4E-934B-E242-A7F6-12663AA5C64A}" type="presParOf" srcId="{15FB9D18-C9B0-B74C-A9FC-4284D4960293}" destId="{965E79AD-148E-DE46-8CC7-7D98A5EE3670}" srcOrd="0" destOrd="0" presId="urn:microsoft.com/office/officeart/2005/8/layout/default"/>
    <dgm:cxn modelId="{17AFA9F0-CA75-3D45-8A9E-406CE17419DA}" type="presParOf" srcId="{15FB9D18-C9B0-B74C-A9FC-4284D4960293}" destId="{3AF38B5F-3BDA-2342-8517-D63C6758AFB0}" srcOrd="1" destOrd="0" presId="urn:microsoft.com/office/officeart/2005/8/layout/default"/>
    <dgm:cxn modelId="{95A5FB74-DD17-9A4F-9C44-6E9737AB2B25}" type="presParOf" srcId="{15FB9D18-C9B0-B74C-A9FC-4284D4960293}" destId="{917384EC-1EF8-024F-B0F4-67E0BAEDDD4C}" srcOrd="2" destOrd="0" presId="urn:microsoft.com/office/officeart/2005/8/layout/default"/>
    <dgm:cxn modelId="{1C6BAC21-A655-9044-8F1A-DEE8752460C8}" type="presParOf" srcId="{15FB9D18-C9B0-B74C-A9FC-4284D4960293}" destId="{3F884A99-F87C-9B4B-BACF-518D820DAA3F}" srcOrd="3" destOrd="0" presId="urn:microsoft.com/office/officeart/2005/8/layout/default"/>
    <dgm:cxn modelId="{A4A56B4A-E552-F348-9496-03F1ADAC758C}" type="presParOf" srcId="{15FB9D18-C9B0-B74C-A9FC-4284D4960293}" destId="{8D0DEA10-1973-EA45-9649-F60013A13A49}" srcOrd="4" destOrd="0" presId="urn:microsoft.com/office/officeart/2005/8/layout/default"/>
    <dgm:cxn modelId="{3828D305-DD43-2F46-A555-A0CB9F925CA3}" type="presParOf" srcId="{15FB9D18-C9B0-B74C-A9FC-4284D4960293}" destId="{03AC2FFE-7087-DC45-9288-305677B0EDA0}" srcOrd="5" destOrd="0" presId="urn:microsoft.com/office/officeart/2005/8/layout/default"/>
    <dgm:cxn modelId="{07F9C72E-1095-3C4F-8EF0-235D9B1D1844}" type="presParOf" srcId="{15FB9D18-C9B0-B74C-A9FC-4284D4960293}" destId="{38EC085D-DD76-B542-BF6F-96380DF0B71F}" srcOrd="6" destOrd="0" presId="urn:microsoft.com/office/officeart/2005/8/layout/default"/>
    <dgm:cxn modelId="{F29F3E1E-02F6-4F40-9502-A7110BE4B2AB}" type="presParOf" srcId="{15FB9D18-C9B0-B74C-A9FC-4284D4960293}" destId="{0BFC2BB2-1997-9E45-9312-B8EB49F680C3}" srcOrd="7" destOrd="0" presId="urn:microsoft.com/office/officeart/2005/8/layout/default"/>
    <dgm:cxn modelId="{BA955E02-BAB5-9241-B38D-FECF68B61539}" type="presParOf" srcId="{15FB9D18-C9B0-B74C-A9FC-4284D4960293}" destId="{420C4109-E961-624B-8A78-2C3415B1FB92}" srcOrd="8" destOrd="0" presId="urn:microsoft.com/office/officeart/2005/8/layout/default"/>
    <dgm:cxn modelId="{46FC70D6-8DC5-7445-B154-6FC6B5774A24}" type="presParOf" srcId="{15FB9D18-C9B0-B74C-A9FC-4284D4960293}" destId="{849139A1-19D2-A741-895F-DDBA6AA75D6B}" srcOrd="9" destOrd="0" presId="urn:microsoft.com/office/officeart/2005/8/layout/default"/>
    <dgm:cxn modelId="{EDD0D22E-6004-7844-95B0-A8F7FC366227}" type="presParOf" srcId="{15FB9D18-C9B0-B74C-A9FC-4284D4960293}" destId="{2108B8FE-7D5B-D34D-B40C-9E5E10D46D9E}" srcOrd="10" destOrd="0" presId="urn:microsoft.com/office/officeart/2005/8/layout/default"/>
    <dgm:cxn modelId="{0675B9C1-C0CE-9D4E-BF6F-D2480F2EEAEA}" type="presParOf" srcId="{15FB9D18-C9B0-B74C-A9FC-4284D4960293}" destId="{D6CDD95E-E6DA-A44C-B228-A71D332A094C}" srcOrd="11" destOrd="0" presId="urn:microsoft.com/office/officeart/2005/8/layout/default"/>
    <dgm:cxn modelId="{62DAA3AA-1777-CB4A-9027-2E4122B3446B}" type="presParOf" srcId="{15FB9D18-C9B0-B74C-A9FC-4284D4960293}" destId="{FCC865FC-F071-F741-81B6-73A91A5F981E}" srcOrd="12" destOrd="0" presId="urn:microsoft.com/office/officeart/2005/8/layout/default"/>
    <dgm:cxn modelId="{188AD542-C053-AF40-9C8E-2C0F66A44DCD}" type="presParOf" srcId="{15FB9D18-C9B0-B74C-A9FC-4284D4960293}" destId="{E38566FA-DAED-DB41-BB37-D5BF145FB2BA}" srcOrd="13" destOrd="0" presId="urn:microsoft.com/office/officeart/2005/8/layout/default"/>
    <dgm:cxn modelId="{18BD4B0B-4D79-EB42-A174-CFBAAA5DA75F}" type="presParOf" srcId="{15FB9D18-C9B0-B74C-A9FC-4284D4960293}" destId="{42EF8F2C-408C-7645-89AC-0E9B16C37CF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84D897-AB0B-4B38-8BC4-314201B15BE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798464-68F0-4423-94D5-41E132E432F9}">
      <dgm:prSet/>
      <dgm:spPr/>
      <dgm:t>
        <a:bodyPr/>
        <a:lstStyle/>
        <a:p>
          <a:r>
            <a:rPr lang="en-US"/>
            <a:t>Personal Statement- one-to-one support with their tutor</a:t>
          </a:r>
        </a:p>
      </dgm:t>
    </dgm:pt>
    <dgm:pt modelId="{762E3CCD-49BD-48D3-AC71-0128FAB84007}" type="parTrans" cxnId="{0A787B9E-9B43-4375-B28E-EAE603B57912}">
      <dgm:prSet/>
      <dgm:spPr/>
      <dgm:t>
        <a:bodyPr/>
        <a:lstStyle/>
        <a:p>
          <a:endParaRPr lang="en-US"/>
        </a:p>
      </dgm:t>
    </dgm:pt>
    <dgm:pt modelId="{EF2BE023-2D18-45F1-86E3-F6D8A81392F9}" type="sibTrans" cxnId="{0A787B9E-9B43-4375-B28E-EAE603B57912}">
      <dgm:prSet/>
      <dgm:spPr/>
      <dgm:t>
        <a:bodyPr/>
        <a:lstStyle/>
        <a:p>
          <a:endParaRPr lang="en-US"/>
        </a:p>
      </dgm:t>
    </dgm:pt>
    <dgm:pt modelId="{665EE196-3C1D-4FF3-8316-4E0327D3E639}">
      <dgm:prSet/>
      <dgm:spPr/>
      <dgm:t>
        <a:bodyPr/>
        <a:lstStyle/>
        <a:p>
          <a:r>
            <a:rPr lang="en-US"/>
            <a:t>Pathway students- have been fast-tracked.</a:t>
          </a:r>
        </a:p>
      </dgm:t>
    </dgm:pt>
    <dgm:pt modelId="{2BA7DD45-A24B-4604-920F-E8567B458FB7}" type="parTrans" cxnId="{C15F2A86-BDCB-4D07-8F63-13444C6AC3E0}">
      <dgm:prSet/>
      <dgm:spPr/>
      <dgm:t>
        <a:bodyPr/>
        <a:lstStyle/>
        <a:p>
          <a:endParaRPr lang="en-US"/>
        </a:p>
      </dgm:t>
    </dgm:pt>
    <dgm:pt modelId="{0D5D488D-6AD4-4F97-AFA4-A50BAF417ED5}" type="sibTrans" cxnId="{C15F2A86-BDCB-4D07-8F63-13444C6AC3E0}">
      <dgm:prSet/>
      <dgm:spPr/>
      <dgm:t>
        <a:bodyPr/>
        <a:lstStyle/>
        <a:p>
          <a:endParaRPr lang="en-US"/>
        </a:p>
      </dgm:t>
    </dgm:pt>
    <dgm:pt modelId="{6A0BE5D8-0D52-4892-819F-765B36180ECE}">
      <dgm:prSet/>
      <dgm:spPr/>
      <dgm:t>
        <a:bodyPr/>
        <a:lstStyle/>
        <a:p>
          <a:r>
            <a:rPr lang="en-US"/>
            <a:t>Predicted Grades- range of universities.</a:t>
          </a:r>
        </a:p>
      </dgm:t>
    </dgm:pt>
    <dgm:pt modelId="{5188A1B3-E706-4533-B827-96C6012E35EC}" type="parTrans" cxnId="{8425B965-3F56-4AD3-9085-5DF568289487}">
      <dgm:prSet/>
      <dgm:spPr/>
      <dgm:t>
        <a:bodyPr/>
        <a:lstStyle/>
        <a:p>
          <a:endParaRPr lang="en-US"/>
        </a:p>
      </dgm:t>
    </dgm:pt>
    <dgm:pt modelId="{46218D00-D504-48B8-AE48-E5CB8359794C}" type="sibTrans" cxnId="{8425B965-3F56-4AD3-9085-5DF568289487}">
      <dgm:prSet/>
      <dgm:spPr/>
      <dgm:t>
        <a:bodyPr/>
        <a:lstStyle/>
        <a:p>
          <a:endParaRPr lang="en-US"/>
        </a:p>
      </dgm:t>
    </dgm:pt>
    <dgm:pt modelId="{43EC7617-65A1-480F-8C80-663D6711D7B7}">
      <dgm:prSet/>
      <dgm:spPr/>
      <dgm:t>
        <a:bodyPr/>
        <a:lstStyle/>
        <a:p>
          <a:r>
            <a:rPr lang="en-US"/>
            <a:t>Reference- subject reference which are collated by the tutor and then checked by an approver, read by the student before being sent to UCAS.</a:t>
          </a:r>
        </a:p>
      </dgm:t>
    </dgm:pt>
    <dgm:pt modelId="{948A9FF1-5F21-45EE-B63E-3F705ECF3B03}" type="parTrans" cxnId="{7608E79D-8A54-4FBF-BF70-FB38657C4B43}">
      <dgm:prSet/>
      <dgm:spPr/>
      <dgm:t>
        <a:bodyPr/>
        <a:lstStyle/>
        <a:p>
          <a:endParaRPr lang="en-US"/>
        </a:p>
      </dgm:t>
    </dgm:pt>
    <dgm:pt modelId="{D2CBD51D-BAB2-4686-BD0B-9115CB49AF17}" type="sibTrans" cxnId="{7608E79D-8A54-4FBF-BF70-FB38657C4B43}">
      <dgm:prSet/>
      <dgm:spPr/>
      <dgm:t>
        <a:bodyPr/>
        <a:lstStyle/>
        <a:p>
          <a:endParaRPr lang="en-US"/>
        </a:p>
      </dgm:t>
    </dgm:pt>
    <dgm:pt modelId="{95C0BAB4-9664-46E1-94B8-53656F9463F5}" type="pres">
      <dgm:prSet presAssocID="{F984D897-AB0B-4B38-8BC4-314201B15BE8}" presName="root" presStyleCnt="0">
        <dgm:presLayoutVars>
          <dgm:dir/>
          <dgm:resizeHandles val="exact"/>
        </dgm:presLayoutVars>
      </dgm:prSet>
      <dgm:spPr/>
      <dgm:t>
        <a:bodyPr/>
        <a:lstStyle/>
        <a:p>
          <a:endParaRPr lang="en-US"/>
        </a:p>
      </dgm:t>
    </dgm:pt>
    <dgm:pt modelId="{0E152438-80A9-4010-B8D7-8DE40BD8E5D9}" type="pres">
      <dgm:prSet presAssocID="{F984D897-AB0B-4B38-8BC4-314201B15BE8}" presName="container" presStyleCnt="0">
        <dgm:presLayoutVars>
          <dgm:dir/>
          <dgm:resizeHandles val="exact"/>
        </dgm:presLayoutVars>
      </dgm:prSet>
      <dgm:spPr/>
    </dgm:pt>
    <dgm:pt modelId="{3B4B9E4D-6CFC-4BC3-93F3-79854DA77CE4}" type="pres">
      <dgm:prSet presAssocID="{2E798464-68F0-4423-94D5-41E132E432F9}" presName="compNode" presStyleCnt="0"/>
      <dgm:spPr/>
    </dgm:pt>
    <dgm:pt modelId="{AF285C46-CD51-49AE-9957-8B9BF7466AF7}" type="pres">
      <dgm:prSet presAssocID="{2E798464-68F0-4423-94D5-41E132E432F9}" presName="iconBgRect" presStyleLbl="bgShp" presStyleIdx="0" presStyleCnt="4"/>
      <dgm:spPr/>
    </dgm:pt>
    <dgm:pt modelId="{82EDA941-A07D-47B3-B393-B0FC3A81146E}" type="pres">
      <dgm:prSet presAssocID="{2E798464-68F0-4423-94D5-41E132E432F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4BFC5C8C-AB01-426C-A1C0-B11710CE57F9}" type="pres">
      <dgm:prSet presAssocID="{2E798464-68F0-4423-94D5-41E132E432F9}" presName="spaceRect" presStyleCnt="0"/>
      <dgm:spPr/>
    </dgm:pt>
    <dgm:pt modelId="{59EBB650-A929-4C2F-A493-A1AEC296EE5A}" type="pres">
      <dgm:prSet presAssocID="{2E798464-68F0-4423-94D5-41E132E432F9}" presName="textRect" presStyleLbl="revTx" presStyleIdx="0" presStyleCnt="4">
        <dgm:presLayoutVars>
          <dgm:chMax val="1"/>
          <dgm:chPref val="1"/>
        </dgm:presLayoutVars>
      </dgm:prSet>
      <dgm:spPr/>
      <dgm:t>
        <a:bodyPr/>
        <a:lstStyle/>
        <a:p>
          <a:endParaRPr lang="en-US"/>
        </a:p>
      </dgm:t>
    </dgm:pt>
    <dgm:pt modelId="{52EDDA10-158B-4786-B15C-6A2761DCD6E9}" type="pres">
      <dgm:prSet presAssocID="{EF2BE023-2D18-45F1-86E3-F6D8A81392F9}" presName="sibTrans" presStyleLbl="sibTrans2D1" presStyleIdx="0" presStyleCnt="0"/>
      <dgm:spPr/>
      <dgm:t>
        <a:bodyPr/>
        <a:lstStyle/>
        <a:p>
          <a:endParaRPr lang="en-US"/>
        </a:p>
      </dgm:t>
    </dgm:pt>
    <dgm:pt modelId="{4544DD30-9206-42E1-B966-D33D97E8B2F2}" type="pres">
      <dgm:prSet presAssocID="{665EE196-3C1D-4FF3-8316-4E0327D3E639}" presName="compNode" presStyleCnt="0"/>
      <dgm:spPr/>
    </dgm:pt>
    <dgm:pt modelId="{BF107065-77FF-44FF-9B7C-115861A22D57}" type="pres">
      <dgm:prSet presAssocID="{665EE196-3C1D-4FF3-8316-4E0327D3E639}" presName="iconBgRect" presStyleLbl="bgShp" presStyleIdx="1" presStyleCnt="4"/>
      <dgm:spPr/>
    </dgm:pt>
    <dgm:pt modelId="{2846D688-DEAF-4976-AF22-573E6E5D0BC3}" type="pres">
      <dgm:prSet presAssocID="{665EE196-3C1D-4FF3-8316-4E0327D3E63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rawl"/>
        </a:ext>
      </dgm:extLst>
    </dgm:pt>
    <dgm:pt modelId="{465F0751-BD2F-43F6-A410-D394A36E05D1}" type="pres">
      <dgm:prSet presAssocID="{665EE196-3C1D-4FF3-8316-4E0327D3E639}" presName="spaceRect" presStyleCnt="0"/>
      <dgm:spPr/>
    </dgm:pt>
    <dgm:pt modelId="{B8EA71FB-09B8-47C9-B188-DDFF809737CE}" type="pres">
      <dgm:prSet presAssocID="{665EE196-3C1D-4FF3-8316-4E0327D3E639}" presName="textRect" presStyleLbl="revTx" presStyleIdx="1" presStyleCnt="4">
        <dgm:presLayoutVars>
          <dgm:chMax val="1"/>
          <dgm:chPref val="1"/>
        </dgm:presLayoutVars>
      </dgm:prSet>
      <dgm:spPr/>
      <dgm:t>
        <a:bodyPr/>
        <a:lstStyle/>
        <a:p>
          <a:endParaRPr lang="en-US"/>
        </a:p>
      </dgm:t>
    </dgm:pt>
    <dgm:pt modelId="{C8B44DA0-7000-4FC2-8208-D6CF48F670AF}" type="pres">
      <dgm:prSet presAssocID="{0D5D488D-6AD4-4F97-AFA4-A50BAF417ED5}" presName="sibTrans" presStyleLbl="sibTrans2D1" presStyleIdx="0" presStyleCnt="0"/>
      <dgm:spPr/>
      <dgm:t>
        <a:bodyPr/>
        <a:lstStyle/>
        <a:p>
          <a:endParaRPr lang="en-US"/>
        </a:p>
      </dgm:t>
    </dgm:pt>
    <dgm:pt modelId="{BAE26F80-F502-425F-A8EE-60701AB3FE8E}" type="pres">
      <dgm:prSet presAssocID="{6A0BE5D8-0D52-4892-819F-765B36180ECE}" presName="compNode" presStyleCnt="0"/>
      <dgm:spPr/>
    </dgm:pt>
    <dgm:pt modelId="{B2179AC4-A3CC-4B0F-8CAE-79B16D88EC64}" type="pres">
      <dgm:prSet presAssocID="{6A0BE5D8-0D52-4892-819F-765B36180ECE}" presName="iconBgRect" presStyleLbl="bgShp" presStyleIdx="2" presStyleCnt="4"/>
      <dgm:spPr/>
    </dgm:pt>
    <dgm:pt modelId="{21D995C2-4B53-4792-B8D6-20E8754F1686}" type="pres">
      <dgm:prSet presAssocID="{6A0BE5D8-0D52-4892-819F-765B36180EC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hoolhouse"/>
        </a:ext>
      </dgm:extLst>
    </dgm:pt>
    <dgm:pt modelId="{83CED3BC-D517-4DE2-88E2-1C66F107A109}" type="pres">
      <dgm:prSet presAssocID="{6A0BE5D8-0D52-4892-819F-765B36180ECE}" presName="spaceRect" presStyleCnt="0"/>
      <dgm:spPr/>
    </dgm:pt>
    <dgm:pt modelId="{5EF43168-80EB-46A8-82BD-435B60E7F9B4}" type="pres">
      <dgm:prSet presAssocID="{6A0BE5D8-0D52-4892-819F-765B36180ECE}" presName="textRect" presStyleLbl="revTx" presStyleIdx="2" presStyleCnt="4">
        <dgm:presLayoutVars>
          <dgm:chMax val="1"/>
          <dgm:chPref val="1"/>
        </dgm:presLayoutVars>
      </dgm:prSet>
      <dgm:spPr/>
      <dgm:t>
        <a:bodyPr/>
        <a:lstStyle/>
        <a:p>
          <a:endParaRPr lang="en-US"/>
        </a:p>
      </dgm:t>
    </dgm:pt>
    <dgm:pt modelId="{4577C22C-7092-4313-99A7-15BF59DC7501}" type="pres">
      <dgm:prSet presAssocID="{46218D00-D504-48B8-AE48-E5CB8359794C}" presName="sibTrans" presStyleLbl="sibTrans2D1" presStyleIdx="0" presStyleCnt="0"/>
      <dgm:spPr/>
      <dgm:t>
        <a:bodyPr/>
        <a:lstStyle/>
        <a:p>
          <a:endParaRPr lang="en-US"/>
        </a:p>
      </dgm:t>
    </dgm:pt>
    <dgm:pt modelId="{F669F886-67A3-48FC-A44A-87E41AAD301A}" type="pres">
      <dgm:prSet presAssocID="{43EC7617-65A1-480F-8C80-663D6711D7B7}" presName="compNode" presStyleCnt="0"/>
      <dgm:spPr/>
    </dgm:pt>
    <dgm:pt modelId="{E4F8C97F-A0B0-4822-9A40-D2824CFBCF5A}" type="pres">
      <dgm:prSet presAssocID="{43EC7617-65A1-480F-8C80-663D6711D7B7}" presName="iconBgRect" presStyleLbl="bgShp" presStyleIdx="3" presStyleCnt="4"/>
      <dgm:spPr/>
    </dgm:pt>
    <dgm:pt modelId="{11783AEB-A728-46DC-A5D6-074999E5DD31}" type="pres">
      <dgm:prSet presAssocID="{43EC7617-65A1-480F-8C80-663D6711D7B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ooks"/>
        </a:ext>
      </dgm:extLst>
    </dgm:pt>
    <dgm:pt modelId="{F361A2AF-46CC-4793-89AA-3102F1386697}" type="pres">
      <dgm:prSet presAssocID="{43EC7617-65A1-480F-8C80-663D6711D7B7}" presName="spaceRect" presStyleCnt="0"/>
      <dgm:spPr/>
    </dgm:pt>
    <dgm:pt modelId="{BA4C4299-49E1-4819-A425-C2864A3998BD}" type="pres">
      <dgm:prSet presAssocID="{43EC7617-65A1-480F-8C80-663D6711D7B7}" presName="textRect" presStyleLbl="revTx" presStyleIdx="3" presStyleCnt="4">
        <dgm:presLayoutVars>
          <dgm:chMax val="1"/>
          <dgm:chPref val="1"/>
        </dgm:presLayoutVars>
      </dgm:prSet>
      <dgm:spPr/>
      <dgm:t>
        <a:bodyPr/>
        <a:lstStyle/>
        <a:p>
          <a:endParaRPr lang="en-US"/>
        </a:p>
      </dgm:t>
    </dgm:pt>
  </dgm:ptLst>
  <dgm:cxnLst>
    <dgm:cxn modelId="{50376F2A-DF5E-47D5-9C57-F46AD3BF9967}" type="presOf" srcId="{EF2BE023-2D18-45F1-86E3-F6D8A81392F9}" destId="{52EDDA10-158B-4786-B15C-6A2761DCD6E9}" srcOrd="0" destOrd="0" presId="urn:microsoft.com/office/officeart/2018/2/layout/IconCircleList"/>
    <dgm:cxn modelId="{C15F2A86-BDCB-4D07-8F63-13444C6AC3E0}" srcId="{F984D897-AB0B-4B38-8BC4-314201B15BE8}" destId="{665EE196-3C1D-4FF3-8316-4E0327D3E639}" srcOrd="1" destOrd="0" parTransId="{2BA7DD45-A24B-4604-920F-E8567B458FB7}" sibTransId="{0D5D488D-6AD4-4F97-AFA4-A50BAF417ED5}"/>
    <dgm:cxn modelId="{E9C6B23B-4B99-4D27-ADF7-C2D68FD94DBA}" type="presOf" srcId="{0D5D488D-6AD4-4F97-AFA4-A50BAF417ED5}" destId="{C8B44DA0-7000-4FC2-8208-D6CF48F670AF}" srcOrd="0" destOrd="0" presId="urn:microsoft.com/office/officeart/2018/2/layout/IconCircleList"/>
    <dgm:cxn modelId="{0A787B9E-9B43-4375-B28E-EAE603B57912}" srcId="{F984D897-AB0B-4B38-8BC4-314201B15BE8}" destId="{2E798464-68F0-4423-94D5-41E132E432F9}" srcOrd="0" destOrd="0" parTransId="{762E3CCD-49BD-48D3-AC71-0128FAB84007}" sibTransId="{EF2BE023-2D18-45F1-86E3-F6D8A81392F9}"/>
    <dgm:cxn modelId="{491C400F-C395-495C-A31E-266203E6683E}" type="presOf" srcId="{2E798464-68F0-4423-94D5-41E132E432F9}" destId="{59EBB650-A929-4C2F-A493-A1AEC296EE5A}" srcOrd="0" destOrd="0" presId="urn:microsoft.com/office/officeart/2018/2/layout/IconCircleList"/>
    <dgm:cxn modelId="{A6A2C63F-8BE3-48E4-963F-C513F2D70D11}" type="presOf" srcId="{665EE196-3C1D-4FF3-8316-4E0327D3E639}" destId="{B8EA71FB-09B8-47C9-B188-DDFF809737CE}" srcOrd="0" destOrd="0" presId="urn:microsoft.com/office/officeart/2018/2/layout/IconCircleList"/>
    <dgm:cxn modelId="{D3026CEF-A4F3-4913-BEF4-2EB248D6783B}" type="presOf" srcId="{43EC7617-65A1-480F-8C80-663D6711D7B7}" destId="{BA4C4299-49E1-4819-A425-C2864A3998BD}" srcOrd="0" destOrd="0" presId="urn:microsoft.com/office/officeart/2018/2/layout/IconCircleList"/>
    <dgm:cxn modelId="{8425B965-3F56-4AD3-9085-5DF568289487}" srcId="{F984D897-AB0B-4B38-8BC4-314201B15BE8}" destId="{6A0BE5D8-0D52-4892-819F-765B36180ECE}" srcOrd="2" destOrd="0" parTransId="{5188A1B3-E706-4533-B827-96C6012E35EC}" sibTransId="{46218D00-D504-48B8-AE48-E5CB8359794C}"/>
    <dgm:cxn modelId="{7608E79D-8A54-4FBF-BF70-FB38657C4B43}" srcId="{F984D897-AB0B-4B38-8BC4-314201B15BE8}" destId="{43EC7617-65A1-480F-8C80-663D6711D7B7}" srcOrd="3" destOrd="0" parTransId="{948A9FF1-5F21-45EE-B63E-3F705ECF3B03}" sibTransId="{D2CBD51D-BAB2-4686-BD0B-9115CB49AF17}"/>
    <dgm:cxn modelId="{33F6B724-7A18-454B-AA28-A032B0D94D11}" type="presOf" srcId="{46218D00-D504-48B8-AE48-E5CB8359794C}" destId="{4577C22C-7092-4313-99A7-15BF59DC7501}" srcOrd="0" destOrd="0" presId="urn:microsoft.com/office/officeart/2018/2/layout/IconCircleList"/>
    <dgm:cxn modelId="{9C5C2458-CB8F-45DE-B4D7-75A57BC22A4E}" type="presOf" srcId="{6A0BE5D8-0D52-4892-819F-765B36180ECE}" destId="{5EF43168-80EB-46A8-82BD-435B60E7F9B4}" srcOrd="0" destOrd="0" presId="urn:microsoft.com/office/officeart/2018/2/layout/IconCircleList"/>
    <dgm:cxn modelId="{DB163027-036B-41DC-8B7A-0C1823B53187}" type="presOf" srcId="{F984D897-AB0B-4B38-8BC4-314201B15BE8}" destId="{95C0BAB4-9664-46E1-94B8-53656F9463F5}" srcOrd="0" destOrd="0" presId="urn:microsoft.com/office/officeart/2018/2/layout/IconCircleList"/>
    <dgm:cxn modelId="{074F6B77-8B3B-4918-88CE-B4374D9E6DA0}" type="presParOf" srcId="{95C0BAB4-9664-46E1-94B8-53656F9463F5}" destId="{0E152438-80A9-4010-B8D7-8DE40BD8E5D9}" srcOrd="0" destOrd="0" presId="urn:microsoft.com/office/officeart/2018/2/layout/IconCircleList"/>
    <dgm:cxn modelId="{221BFCB0-C3B2-4975-8B03-C57F3FC41EA9}" type="presParOf" srcId="{0E152438-80A9-4010-B8D7-8DE40BD8E5D9}" destId="{3B4B9E4D-6CFC-4BC3-93F3-79854DA77CE4}" srcOrd="0" destOrd="0" presId="urn:microsoft.com/office/officeart/2018/2/layout/IconCircleList"/>
    <dgm:cxn modelId="{74EFBC7B-281B-4BCB-8196-E6075CAAB41A}" type="presParOf" srcId="{3B4B9E4D-6CFC-4BC3-93F3-79854DA77CE4}" destId="{AF285C46-CD51-49AE-9957-8B9BF7466AF7}" srcOrd="0" destOrd="0" presId="urn:microsoft.com/office/officeart/2018/2/layout/IconCircleList"/>
    <dgm:cxn modelId="{480CE35A-D5D0-49D4-9897-5700A4685E0C}" type="presParOf" srcId="{3B4B9E4D-6CFC-4BC3-93F3-79854DA77CE4}" destId="{82EDA941-A07D-47B3-B393-B0FC3A81146E}" srcOrd="1" destOrd="0" presId="urn:microsoft.com/office/officeart/2018/2/layout/IconCircleList"/>
    <dgm:cxn modelId="{D50A4962-DD2C-4F83-8CB5-EAF49BA52B63}" type="presParOf" srcId="{3B4B9E4D-6CFC-4BC3-93F3-79854DA77CE4}" destId="{4BFC5C8C-AB01-426C-A1C0-B11710CE57F9}" srcOrd="2" destOrd="0" presId="urn:microsoft.com/office/officeart/2018/2/layout/IconCircleList"/>
    <dgm:cxn modelId="{0C4D7095-A0C2-4F69-B5C9-B7D3362FA3B3}" type="presParOf" srcId="{3B4B9E4D-6CFC-4BC3-93F3-79854DA77CE4}" destId="{59EBB650-A929-4C2F-A493-A1AEC296EE5A}" srcOrd="3" destOrd="0" presId="urn:microsoft.com/office/officeart/2018/2/layout/IconCircleList"/>
    <dgm:cxn modelId="{E99225AD-03F9-4289-AD78-0BEC6B36BDC0}" type="presParOf" srcId="{0E152438-80A9-4010-B8D7-8DE40BD8E5D9}" destId="{52EDDA10-158B-4786-B15C-6A2761DCD6E9}" srcOrd="1" destOrd="0" presId="urn:microsoft.com/office/officeart/2018/2/layout/IconCircleList"/>
    <dgm:cxn modelId="{ECC67122-960E-4CA6-A0D6-3975A537DC04}" type="presParOf" srcId="{0E152438-80A9-4010-B8D7-8DE40BD8E5D9}" destId="{4544DD30-9206-42E1-B966-D33D97E8B2F2}" srcOrd="2" destOrd="0" presId="urn:microsoft.com/office/officeart/2018/2/layout/IconCircleList"/>
    <dgm:cxn modelId="{BA93A3E8-71BA-4DCA-A101-F20815445651}" type="presParOf" srcId="{4544DD30-9206-42E1-B966-D33D97E8B2F2}" destId="{BF107065-77FF-44FF-9B7C-115861A22D57}" srcOrd="0" destOrd="0" presId="urn:microsoft.com/office/officeart/2018/2/layout/IconCircleList"/>
    <dgm:cxn modelId="{61DB8896-AF5B-4B65-A6B3-534B21A34125}" type="presParOf" srcId="{4544DD30-9206-42E1-B966-D33D97E8B2F2}" destId="{2846D688-DEAF-4976-AF22-573E6E5D0BC3}" srcOrd="1" destOrd="0" presId="urn:microsoft.com/office/officeart/2018/2/layout/IconCircleList"/>
    <dgm:cxn modelId="{5F8B95A6-AF55-4474-9F37-99233BEE720D}" type="presParOf" srcId="{4544DD30-9206-42E1-B966-D33D97E8B2F2}" destId="{465F0751-BD2F-43F6-A410-D394A36E05D1}" srcOrd="2" destOrd="0" presId="urn:microsoft.com/office/officeart/2018/2/layout/IconCircleList"/>
    <dgm:cxn modelId="{AC64AE35-3E7C-4782-A08C-9918519D292C}" type="presParOf" srcId="{4544DD30-9206-42E1-B966-D33D97E8B2F2}" destId="{B8EA71FB-09B8-47C9-B188-DDFF809737CE}" srcOrd="3" destOrd="0" presId="urn:microsoft.com/office/officeart/2018/2/layout/IconCircleList"/>
    <dgm:cxn modelId="{FB08D4EA-2E6B-4F28-92F5-DEEC9A0BFB7C}" type="presParOf" srcId="{0E152438-80A9-4010-B8D7-8DE40BD8E5D9}" destId="{C8B44DA0-7000-4FC2-8208-D6CF48F670AF}" srcOrd="3" destOrd="0" presId="urn:microsoft.com/office/officeart/2018/2/layout/IconCircleList"/>
    <dgm:cxn modelId="{F2A4F464-6D88-4B0D-8E07-E29BB3FB3F96}" type="presParOf" srcId="{0E152438-80A9-4010-B8D7-8DE40BD8E5D9}" destId="{BAE26F80-F502-425F-A8EE-60701AB3FE8E}" srcOrd="4" destOrd="0" presId="urn:microsoft.com/office/officeart/2018/2/layout/IconCircleList"/>
    <dgm:cxn modelId="{B0444345-B760-4CAA-A86B-FEFDAB849E09}" type="presParOf" srcId="{BAE26F80-F502-425F-A8EE-60701AB3FE8E}" destId="{B2179AC4-A3CC-4B0F-8CAE-79B16D88EC64}" srcOrd="0" destOrd="0" presId="urn:microsoft.com/office/officeart/2018/2/layout/IconCircleList"/>
    <dgm:cxn modelId="{E431BF9C-8ABC-4432-97D5-8A3C39F274BB}" type="presParOf" srcId="{BAE26F80-F502-425F-A8EE-60701AB3FE8E}" destId="{21D995C2-4B53-4792-B8D6-20E8754F1686}" srcOrd="1" destOrd="0" presId="urn:microsoft.com/office/officeart/2018/2/layout/IconCircleList"/>
    <dgm:cxn modelId="{7BE698D5-634A-454B-9FFD-CB2674961B20}" type="presParOf" srcId="{BAE26F80-F502-425F-A8EE-60701AB3FE8E}" destId="{83CED3BC-D517-4DE2-88E2-1C66F107A109}" srcOrd="2" destOrd="0" presId="urn:microsoft.com/office/officeart/2018/2/layout/IconCircleList"/>
    <dgm:cxn modelId="{66383C35-2C3F-4E99-B68C-778A75924791}" type="presParOf" srcId="{BAE26F80-F502-425F-A8EE-60701AB3FE8E}" destId="{5EF43168-80EB-46A8-82BD-435B60E7F9B4}" srcOrd="3" destOrd="0" presId="urn:microsoft.com/office/officeart/2018/2/layout/IconCircleList"/>
    <dgm:cxn modelId="{E27F9ABE-62DF-4114-8221-D1FADD43EEE4}" type="presParOf" srcId="{0E152438-80A9-4010-B8D7-8DE40BD8E5D9}" destId="{4577C22C-7092-4313-99A7-15BF59DC7501}" srcOrd="5" destOrd="0" presId="urn:microsoft.com/office/officeart/2018/2/layout/IconCircleList"/>
    <dgm:cxn modelId="{03B67387-613E-4AD0-AF53-3422C26CA068}" type="presParOf" srcId="{0E152438-80A9-4010-B8D7-8DE40BD8E5D9}" destId="{F669F886-67A3-48FC-A44A-87E41AAD301A}" srcOrd="6" destOrd="0" presId="urn:microsoft.com/office/officeart/2018/2/layout/IconCircleList"/>
    <dgm:cxn modelId="{7C67E487-2D10-4D0F-ADB0-E4E2A5873823}" type="presParOf" srcId="{F669F886-67A3-48FC-A44A-87E41AAD301A}" destId="{E4F8C97F-A0B0-4822-9A40-D2824CFBCF5A}" srcOrd="0" destOrd="0" presId="urn:microsoft.com/office/officeart/2018/2/layout/IconCircleList"/>
    <dgm:cxn modelId="{D77F695F-BEEB-4367-9888-200E8A71F20C}" type="presParOf" srcId="{F669F886-67A3-48FC-A44A-87E41AAD301A}" destId="{11783AEB-A728-46DC-A5D6-074999E5DD31}" srcOrd="1" destOrd="0" presId="urn:microsoft.com/office/officeart/2018/2/layout/IconCircleList"/>
    <dgm:cxn modelId="{85786FA5-7E61-4010-B323-0C631CE6C76C}" type="presParOf" srcId="{F669F886-67A3-48FC-A44A-87E41AAD301A}" destId="{F361A2AF-46CC-4793-89AA-3102F1386697}" srcOrd="2" destOrd="0" presId="urn:microsoft.com/office/officeart/2018/2/layout/IconCircleList"/>
    <dgm:cxn modelId="{316A4FC6-0672-4B7B-A11C-23885D15B255}" type="presParOf" srcId="{F669F886-67A3-48FC-A44A-87E41AAD301A}" destId="{BA4C4299-49E1-4819-A425-C2864A3998B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3FCE7-52C1-E24F-B2D3-566378C3C0FE}">
      <dsp:nvSpPr>
        <dsp:cNvPr id="0" name=""/>
        <dsp:cNvSpPr/>
      </dsp:nvSpPr>
      <dsp:spPr>
        <a:xfrm>
          <a:off x="0" y="574359"/>
          <a:ext cx="5124159" cy="62361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A*-A grades 71.5%</a:t>
          </a:r>
          <a:endParaRPr lang="en-US" sz="2600" kern="1200" dirty="0"/>
        </a:p>
      </dsp:txBody>
      <dsp:txXfrm>
        <a:off x="30442" y="604801"/>
        <a:ext cx="5063275" cy="562726"/>
      </dsp:txXfrm>
    </dsp:sp>
    <dsp:sp modelId="{E18A77E9-9859-4644-BE4E-556BAEAE82AD}">
      <dsp:nvSpPr>
        <dsp:cNvPr id="0" name=""/>
        <dsp:cNvSpPr/>
      </dsp:nvSpPr>
      <dsp:spPr>
        <a:xfrm>
          <a:off x="0" y="1272849"/>
          <a:ext cx="5124159" cy="623610"/>
        </a:xfrm>
        <a:prstGeom prst="roundRect">
          <a:avLst/>
        </a:prstGeom>
        <a:gradFill rotWithShape="0">
          <a:gsLst>
            <a:gs pos="0">
              <a:schemeClr val="accent2">
                <a:hueOff val="177818"/>
                <a:satOff val="-3914"/>
                <a:lumOff val="-2823"/>
                <a:alphaOff val="0"/>
                <a:tint val="96000"/>
                <a:lumMod val="104000"/>
              </a:schemeClr>
            </a:gs>
            <a:gs pos="100000">
              <a:schemeClr val="accent2">
                <a:hueOff val="177818"/>
                <a:satOff val="-3914"/>
                <a:lumOff val="-2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A*-B grades 85%</a:t>
          </a:r>
          <a:endParaRPr lang="en-US" sz="2600" kern="1200" dirty="0"/>
        </a:p>
      </dsp:txBody>
      <dsp:txXfrm>
        <a:off x="30442" y="1303291"/>
        <a:ext cx="5063275" cy="562726"/>
      </dsp:txXfrm>
    </dsp:sp>
    <dsp:sp modelId="{AEB08596-33FC-AA44-A065-91E30D801E5D}">
      <dsp:nvSpPr>
        <dsp:cNvPr id="0" name=""/>
        <dsp:cNvSpPr/>
      </dsp:nvSpPr>
      <dsp:spPr>
        <a:xfrm>
          <a:off x="0" y="1971339"/>
          <a:ext cx="5124159" cy="623610"/>
        </a:xfrm>
        <a:prstGeom prst="roundRect">
          <a:avLst/>
        </a:prstGeom>
        <a:gradFill rotWithShape="0">
          <a:gsLst>
            <a:gs pos="0">
              <a:schemeClr val="accent2">
                <a:hueOff val="355635"/>
                <a:satOff val="-7828"/>
                <a:lumOff val="-5647"/>
                <a:alphaOff val="0"/>
                <a:tint val="96000"/>
                <a:lumMod val="104000"/>
              </a:schemeClr>
            </a:gs>
            <a:gs pos="100000">
              <a:schemeClr val="accent2">
                <a:hueOff val="355635"/>
                <a:satOff val="-7828"/>
                <a:lumOff val="-564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A</a:t>
          </a:r>
          <a:r>
            <a:rPr lang="en-GB" sz="2600" kern="1200" smtClean="0"/>
            <a:t>*-C </a:t>
          </a:r>
          <a:r>
            <a:rPr lang="en-GB" sz="2600" kern="1200"/>
            <a:t>grades </a:t>
          </a:r>
          <a:r>
            <a:rPr lang="en-GB" sz="2600" kern="1200" smtClean="0"/>
            <a:t>94%</a:t>
          </a:r>
          <a:endParaRPr lang="en-US" sz="2600" kern="1200" dirty="0"/>
        </a:p>
      </dsp:txBody>
      <dsp:txXfrm>
        <a:off x="30442" y="2001781"/>
        <a:ext cx="5063275" cy="562726"/>
      </dsp:txXfrm>
    </dsp:sp>
    <dsp:sp modelId="{164B8266-B67C-AA47-9D0F-92F50CB74BB2}">
      <dsp:nvSpPr>
        <dsp:cNvPr id="0" name=""/>
        <dsp:cNvSpPr/>
      </dsp:nvSpPr>
      <dsp:spPr>
        <a:xfrm>
          <a:off x="0" y="2669829"/>
          <a:ext cx="5124159" cy="623610"/>
        </a:xfrm>
        <a:prstGeom prst="roundRect">
          <a:avLst/>
        </a:prstGeom>
        <a:gradFill rotWithShape="0">
          <a:gsLst>
            <a:gs pos="0">
              <a:schemeClr val="accent2">
                <a:hueOff val="533453"/>
                <a:satOff val="-11742"/>
                <a:lumOff val="-8470"/>
                <a:alphaOff val="0"/>
                <a:tint val="96000"/>
                <a:lumMod val="104000"/>
              </a:schemeClr>
            </a:gs>
            <a:gs pos="100000">
              <a:schemeClr val="accent2">
                <a:hueOff val="533453"/>
                <a:satOff val="-11742"/>
                <a:lumOff val="-847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140 achieved their first choice</a:t>
          </a:r>
          <a:endParaRPr lang="en-US" sz="2600" kern="1200" dirty="0"/>
        </a:p>
      </dsp:txBody>
      <dsp:txXfrm>
        <a:off x="30442" y="2700271"/>
        <a:ext cx="5063275" cy="562726"/>
      </dsp:txXfrm>
    </dsp:sp>
    <dsp:sp modelId="{F22D8BAA-61F4-3847-81CF-C4FA555C7D12}">
      <dsp:nvSpPr>
        <dsp:cNvPr id="0" name=""/>
        <dsp:cNvSpPr/>
      </dsp:nvSpPr>
      <dsp:spPr>
        <a:xfrm>
          <a:off x="0" y="3368319"/>
          <a:ext cx="5124159" cy="623610"/>
        </a:xfrm>
        <a:prstGeom prst="roundRect">
          <a:avLst/>
        </a:prstGeom>
        <a:gradFill rotWithShape="0">
          <a:gsLst>
            <a:gs pos="0">
              <a:schemeClr val="accent2">
                <a:hueOff val="711270"/>
                <a:satOff val="-15656"/>
                <a:lumOff val="-11294"/>
                <a:alphaOff val="0"/>
                <a:tint val="96000"/>
                <a:lumMod val="104000"/>
              </a:schemeClr>
            </a:gs>
            <a:gs pos="100000">
              <a:schemeClr val="accent2">
                <a:hueOff val="711270"/>
                <a:satOff val="-15656"/>
                <a:lumOff val="-1129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57% Russell Group Universities</a:t>
          </a:r>
          <a:endParaRPr lang="en-US" sz="2600" kern="1200" dirty="0"/>
        </a:p>
      </dsp:txBody>
      <dsp:txXfrm>
        <a:off x="30442" y="3398761"/>
        <a:ext cx="5063275" cy="562726"/>
      </dsp:txXfrm>
    </dsp:sp>
    <dsp:sp modelId="{89849069-402C-486E-ACC6-464131F09317}">
      <dsp:nvSpPr>
        <dsp:cNvPr id="0" name=""/>
        <dsp:cNvSpPr/>
      </dsp:nvSpPr>
      <dsp:spPr>
        <a:xfrm>
          <a:off x="0" y="4066809"/>
          <a:ext cx="5124159" cy="623610"/>
        </a:xfrm>
        <a:prstGeom prst="roundRect">
          <a:avLst/>
        </a:prstGeom>
        <a:gradFill rotWithShape="0">
          <a:gsLst>
            <a:gs pos="0">
              <a:schemeClr val="accent2">
                <a:hueOff val="889088"/>
                <a:satOff val="-19570"/>
                <a:lumOff val="-14117"/>
                <a:alphaOff val="0"/>
                <a:tint val="96000"/>
                <a:lumMod val="104000"/>
              </a:schemeClr>
            </a:gs>
            <a:gs pos="100000">
              <a:schemeClr val="accent2">
                <a:hueOff val="889088"/>
                <a:satOff val="-19570"/>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8 to Oxbridge</a:t>
          </a:r>
          <a:endParaRPr lang="en-US" sz="2600" kern="1200" dirty="0"/>
        </a:p>
      </dsp:txBody>
      <dsp:txXfrm>
        <a:off x="30442" y="4097251"/>
        <a:ext cx="5063275"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DA61-1A4C-CE4F-B5F2-45C6E31A4D8D}">
      <dsp:nvSpPr>
        <dsp:cNvPr id="0" name=""/>
        <dsp:cNvSpPr/>
      </dsp:nvSpPr>
      <dsp:spPr>
        <a:xfrm>
          <a:off x="6735" y="406531"/>
          <a:ext cx="2665637" cy="799691"/>
        </a:xfrm>
        <a:prstGeom prst="chevron">
          <a:avLst>
            <a:gd name="adj" fmla="val 3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40" tIns="98740" rIns="98740" bIns="98740" numCol="1" spcCol="1270" anchor="ctr" anchorCtr="0">
          <a:noAutofit/>
        </a:bodyPr>
        <a:lstStyle/>
        <a:p>
          <a:pPr lvl="0" algn="ctr" defTabSz="1244600">
            <a:lnSpc>
              <a:spcPct val="90000"/>
            </a:lnSpc>
            <a:spcBef>
              <a:spcPct val="0"/>
            </a:spcBef>
            <a:spcAft>
              <a:spcPct val="35000"/>
            </a:spcAft>
          </a:pPr>
          <a:r>
            <a:rPr lang="en-US" sz="2800" kern="1200"/>
            <a:t>Review</a:t>
          </a:r>
        </a:p>
      </dsp:txBody>
      <dsp:txXfrm>
        <a:off x="246642" y="406531"/>
        <a:ext cx="2185823" cy="799691"/>
      </dsp:txXfrm>
    </dsp:sp>
    <dsp:sp modelId="{92E31B08-7440-8C4F-B51D-BFEE6BE78EF4}">
      <dsp:nvSpPr>
        <dsp:cNvPr id="0" name=""/>
        <dsp:cNvSpPr/>
      </dsp:nvSpPr>
      <dsp:spPr>
        <a:xfrm>
          <a:off x="6735" y="1206222"/>
          <a:ext cx="2425730" cy="256370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687" tIns="191687" rIns="191687" bIns="383373" numCol="1" spcCol="1270" anchor="t" anchorCtr="0">
          <a:noAutofit/>
        </a:bodyPr>
        <a:lstStyle/>
        <a:p>
          <a:pPr lvl="0" algn="l" defTabSz="889000">
            <a:lnSpc>
              <a:spcPct val="90000"/>
            </a:lnSpc>
            <a:spcBef>
              <a:spcPct val="0"/>
            </a:spcBef>
            <a:spcAft>
              <a:spcPct val="35000"/>
            </a:spcAft>
          </a:pPr>
          <a:r>
            <a:rPr lang="en-US" sz="2000" kern="1200" dirty="0"/>
            <a:t>Review Year 1 results to identify strengths and weaknesses.</a:t>
          </a:r>
        </a:p>
      </dsp:txBody>
      <dsp:txXfrm>
        <a:off x="6735" y="1206222"/>
        <a:ext cx="2425730" cy="2563709"/>
      </dsp:txXfrm>
    </dsp:sp>
    <dsp:sp modelId="{0A1686EB-19CD-BF45-9C3C-D166FD06B745}">
      <dsp:nvSpPr>
        <dsp:cNvPr id="0" name=""/>
        <dsp:cNvSpPr/>
      </dsp:nvSpPr>
      <dsp:spPr>
        <a:xfrm>
          <a:off x="2632756" y="406531"/>
          <a:ext cx="2665637" cy="799691"/>
        </a:xfrm>
        <a:prstGeom prst="chevron">
          <a:avLst>
            <a:gd name="adj" fmla="val 3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40" tIns="98740" rIns="98740" bIns="98740" numCol="1" spcCol="1270" anchor="ctr" anchorCtr="0">
          <a:noAutofit/>
        </a:bodyPr>
        <a:lstStyle/>
        <a:p>
          <a:pPr lvl="0" algn="ctr" defTabSz="1244600">
            <a:lnSpc>
              <a:spcPct val="90000"/>
            </a:lnSpc>
            <a:spcBef>
              <a:spcPct val="0"/>
            </a:spcBef>
            <a:spcAft>
              <a:spcPct val="35000"/>
            </a:spcAft>
          </a:pPr>
          <a:r>
            <a:rPr lang="en-US" sz="2800" kern="1200"/>
            <a:t>Choose</a:t>
          </a:r>
        </a:p>
      </dsp:txBody>
      <dsp:txXfrm>
        <a:off x="2872663" y="406531"/>
        <a:ext cx="2185823" cy="799691"/>
      </dsp:txXfrm>
    </dsp:sp>
    <dsp:sp modelId="{AB99D272-682A-B747-92D6-3FAB51F533EC}">
      <dsp:nvSpPr>
        <dsp:cNvPr id="0" name=""/>
        <dsp:cNvSpPr/>
      </dsp:nvSpPr>
      <dsp:spPr>
        <a:xfrm>
          <a:off x="2632756" y="1206222"/>
          <a:ext cx="2425730" cy="256370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687" tIns="191687" rIns="191687" bIns="383373" numCol="1" spcCol="1270" anchor="t" anchorCtr="0">
          <a:noAutofit/>
        </a:bodyPr>
        <a:lstStyle/>
        <a:p>
          <a:pPr lvl="0" algn="l" defTabSz="889000">
            <a:lnSpc>
              <a:spcPct val="90000"/>
            </a:lnSpc>
            <a:spcBef>
              <a:spcPct val="0"/>
            </a:spcBef>
            <a:spcAft>
              <a:spcPct val="35000"/>
            </a:spcAft>
          </a:pPr>
          <a:r>
            <a:rPr lang="en-US" sz="2000" kern="1200"/>
            <a:t>Choose 3 (or 4) subjects to continue to A Level which build on Year 1 successes</a:t>
          </a:r>
        </a:p>
      </dsp:txBody>
      <dsp:txXfrm>
        <a:off x="2632756" y="1206222"/>
        <a:ext cx="2425730" cy="2563709"/>
      </dsp:txXfrm>
    </dsp:sp>
    <dsp:sp modelId="{5575D874-B394-B24F-8EBB-84EC45164ACF}">
      <dsp:nvSpPr>
        <dsp:cNvPr id="0" name=""/>
        <dsp:cNvSpPr/>
      </dsp:nvSpPr>
      <dsp:spPr>
        <a:xfrm>
          <a:off x="5258776" y="406531"/>
          <a:ext cx="2665637" cy="799691"/>
        </a:xfrm>
        <a:prstGeom prst="chevron">
          <a:avLst>
            <a:gd name="adj" fmla="val 3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40" tIns="98740" rIns="98740" bIns="98740" numCol="1" spcCol="1270" anchor="ctr" anchorCtr="0">
          <a:noAutofit/>
        </a:bodyPr>
        <a:lstStyle/>
        <a:p>
          <a:pPr lvl="0" algn="ctr" defTabSz="1244600">
            <a:lnSpc>
              <a:spcPct val="90000"/>
            </a:lnSpc>
            <a:spcBef>
              <a:spcPct val="0"/>
            </a:spcBef>
            <a:spcAft>
              <a:spcPct val="35000"/>
            </a:spcAft>
          </a:pPr>
          <a:r>
            <a:rPr lang="en-US" sz="2800" kern="1200"/>
            <a:t>Review</a:t>
          </a:r>
        </a:p>
      </dsp:txBody>
      <dsp:txXfrm>
        <a:off x="5498683" y="406531"/>
        <a:ext cx="2185823" cy="799691"/>
      </dsp:txXfrm>
    </dsp:sp>
    <dsp:sp modelId="{DE5ADEB9-69A3-8D44-9841-FD47E9E61B9B}">
      <dsp:nvSpPr>
        <dsp:cNvPr id="0" name=""/>
        <dsp:cNvSpPr/>
      </dsp:nvSpPr>
      <dsp:spPr>
        <a:xfrm>
          <a:off x="5258776" y="1206222"/>
          <a:ext cx="2425730" cy="256370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687" tIns="191687" rIns="191687" bIns="383373" numCol="1" spcCol="1270" anchor="t" anchorCtr="0">
          <a:noAutofit/>
        </a:bodyPr>
        <a:lstStyle/>
        <a:p>
          <a:pPr lvl="0" algn="l" defTabSz="889000">
            <a:lnSpc>
              <a:spcPct val="90000"/>
            </a:lnSpc>
            <a:spcBef>
              <a:spcPct val="0"/>
            </a:spcBef>
            <a:spcAft>
              <a:spcPct val="35000"/>
            </a:spcAft>
          </a:pPr>
          <a:r>
            <a:rPr lang="en-US" sz="2000" kern="1200"/>
            <a:t>Review approach last year- use of time, engagement with teachers outside lessons.</a:t>
          </a:r>
        </a:p>
      </dsp:txBody>
      <dsp:txXfrm>
        <a:off x="5258776" y="1206222"/>
        <a:ext cx="2425730" cy="2563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79AD-148E-DE46-8CC7-7D98A5EE3670}">
      <dsp:nvSpPr>
        <dsp:cNvPr id="0" name=""/>
        <dsp:cNvSpPr/>
      </dsp:nvSpPr>
      <dsp:spPr>
        <a:xfrm>
          <a:off x="347186" y="2695"/>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Reinforce the messages about personal organisation and regular commitment of time to personal study</a:t>
          </a:r>
          <a:endParaRPr lang="en-US" sz="1000" kern="1200"/>
        </a:p>
      </dsp:txBody>
      <dsp:txXfrm>
        <a:off x="347186" y="2695"/>
        <a:ext cx="2354758" cy="1412855"/>
      </dsp:txXfrm>
    </dsp:sp>
    <dsp:sp modelId="{917384EC-1EF8-024F-B0F4-67E0BAEDDD4C}">
      <dsp:nvSpPr>
        <dsp:cNvPr id="0" name=""/>
        <dsp:cNvSpPr/>
      </dsp:nvSpPr>
      <dsp:spPr>
        <a:xfrm>
          <a:off x="2937420" y="2695"/>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Help to identify good times (and places) for study- is it best for them to be in their room?</a:t>
          </a:r>
          <a:endParaRPr lang="en-US" sz="1000" kern="1200"/>
        </a:p>
      </dsp:txBody>
      <dsp:txXfrm>
        <a:off x="2937420" y="2695"/>
        <a:ext cx="2354758" cy="1412855"/>
      </dsp:txXfrm>
    </dsp:sp>
    <dsp:sp modelId="{8D0DEA10-1973-EA45-9649-F60013A13A49}">
      <dsp:nvSpPr>
        <dsp:cNvPr id="0" name=""/>
        <dsp:cNvSpPr/>
      </dsp:nvSpPr>
      <dsp:spPr>
        <a:xfrm>
          <a:off x="5527655" y="2695"/>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Support good working practices e.g. an hour’s quality study followed by a ten minute break etc.</a:t>
          </a:r>
          <a:endParaRPr lang="en-US" sz="1000" kern="1200"/>
        </a:p>
      </dsp:txBody>
      <dsp:txXfrm>
        <a:off x="5527655" y="2695"/>
        <a:ext cx="2354758" cy="1412855"/>
      </dsp:txXfrm>
    </dsp:sp>
    <dsp:sp modelId="{38EC085D-DD76-B542-BF6F-96380DF0B71F}">
      <dsp:nvSpPr>
        <dsp:cNvPr id="0" name=""/>
        <dsp:cNvSpPr/>
      </dsp:nvSpPr>
      <dsp:spPr>
        <a:xfrm>
          <a:off x="347186" y="1651026"/>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Reinforce focused study, no distractions</a:t>
          </a:r>
          <a:endParaRPr lang="en-US" sz="1000" kern="1200"/>
        </a:p>
      </dsp:txBody>
      <dsp:txXfrm>
        <a:off x="347186" y="1651026"/>
        <a:ext cx="2354758" cy="1412855"/>
      </dsp:txXfrm>
    </dsp:sp>
    <dsp:sp modelId="{420C4109-E961-624B-8A78-2C3415B1FB92}">
      <dsp:nvSpPr>
        <dsp:cNvPr id="0" name=""/>
        <dsp:cNvSpPr/>
      </dsp:nvSpPr>
      <dsp:spPr>
        <a:xfrm>
          <a:off x="2937420" y="1651026"/>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Ask them questions- have their asked their teachers how to reach the next grade? How many have they spoken to outside lessons this week.</a:t>
          </a:r>
          <a:endParaRPr lang="en-US" sz="1000" kern="1200"/>
        </a:p>
      </dsp:txBody>
      <dsp:txXfrm>
        <a:off x="2937420" y="1651026"/>
        <a:ext cx="2354758" cy="1412855"/>
      </dsp:txXfrm>
    </dsp:sp>
    <dsp:sp modelId="{2108B8FE-7D5B-D34D-B40C-9E5E10D46D9E}">
      <dsp:nvSpPr>
        <dsp:cNvPr id="0" name=""/>
        <dsp:cNvSpPr/>
      </dsp:nvSpPr>
      <dsp:spPr>
        <a:xfrm>
          <a:off x="5527655" y="1651026"/>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a:t>Have they started revision? That is their independent learning.</a:t>
          </a:r>
          <a:endParaRPr lang="en-US" sz="1000" kern="1200"/>
        </a:p>
      </dsp:txBody>
      <dsp:txXfrm>
        <a:off x="5527655" y="1651026"/>
        <a:ext cx="2354758" cy="1412855"/>
      </dsp:txXfrm>
    </dsp:sp>
    <dsp:sp modelId="{FCC865FC-F071-F741-81B6-73A91A5F981E}">
      <dsp:nvSpPr>
        <dsp:cNvPr id="0" name=""/>
        <dsp:cNvSpPr/>
      </dsp:nvSpPr>
      <dsp:spPr>
        <a:xfrm>
          <a:off x="1642303" y="3299357"/>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What is the plan for UCAS applications? Apply 2023, Adjustment, Apply 2024</a:t>
          </a:r>
          <a:endParaRPr lang="en-US" sz="1000" kern="1200" dirty="0"/>
        </a:p>
      </dsp:txBody>
      <dsp:txXfrm>
        <a:off x="1642303" y="3299357"/>
        <a:ext cx="2354758" cy="1412855"/>
      </dsp:txXfrm>
    </dsp:sp>
    <dsp:sp modelId="{42EF8F2C-408C-7645-89AC-0E9B16C37CF9}">
      <dsp:nvSpPr>
        <dsp:cNvPr id="0" name=""/>
        <dsp:cNvSpPr/>
      </dsp:nvSpPr>
      <dsp:spPr>
        <a:xfrm>
          <a:off x="4232537" y="3299357"/>
          <a:ext cx="2354758" cy="141285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http://</a:t>
          </a:r>
          <a:r>
            <a:rPr lang="en-US" sz="1000" kern="1200" dirty="0" err="1"/>
            <a:t>www.ucas.com</a:t>
          </a:r>
          <a:r>
            <a:rPr lang="en-US" sz="1000" kern="1200" dirty="0"/>
            <a:t>/how-it-all-works/undergraduate/results/better-than-expected</a:t>
          </a:r>
        </a:p>
      </dsp:txBody>
      <dsp:txXfrm>
        <a:off x="4232537" y="3299357"/>
        <a:ext cx="2354758" cy="141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C46-CD51-49AE-9957-8B9BF7466AF7}">
      <dsp:nvSpPr>
        <dsp:cNvPr id="0" name=""/>
        <dsp:cNvSpPr/>
      </dsp:nvSpPr>
      <dsp:spPr>
        <a:xfrm>
          <a:off x="101006" y="236674"/>
          <a:ext cx="992553" cy="99255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DA941-A07D-47B3-B393-B0FC3A81146E}">
      <dsp:nvSpPr>
        <dsp:cNvPr id="0" name=""/>
        <dsp:cNvSpPr/>
      </dsp:nvSpPr>
      <dsp:spPr>
        <a:xfrm>
          <a:off x="309443" y="445110"/>
          <a:ext cx="575681" cy="5756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EBB650-A929-4C2F-A493-A1AEC296EE5A}">
      <dsp:nvSpPr>
        <dsp:cNvPr id="0" name=""/>
        <dsp:cNvSpPr/>
      </dsp:nvSpPr>
      <dsp:spPr>
        <a:xfrm>
          <a:off x="1306250" y="236674"/>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r>
            <a:rPr lang="en-US" sz="1200" kern="1200"/>
            <a:t>Personal Statement- one-to-one support with their tutor</a:t>
          </a:r>
        </a:p>
      </dsp:txBody>
      <dsp:txXfrm>
        <a:off x="1306250" y="236674"/>
        <a:ext cx="2339590" cy="992553"/>
      </dsp:txXfrm>
    </dsp:sp>
    <dsp:sp modelId="{BF107065-77FF-44FF-9B7C-115861A22D57}">
      <dsp:nvSpPr>
        <dsp:cNvPr id="0" name=""/>
        <dsp:cNvSpPr/>
      </dsp:nvSpPr>
      <dsp:spPr>
        <a:xfrm>
          <a:off x="4053497" y="236674"/>
          <a:ext cx="992553" cy="99255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6D688-DEAF-4976-AF22-573E6E5D0BC3}">
      <dsp:nvSpPr>
        <dsp:cNvPr id="0" name=""/>
        <dsp:cNvSpPr/>
      </dsp:nvSpPr>
      <dsp:spPr>
        <a:xfrm>
          <a:off x="4261933" y="445110"/>
          <a:ext cx="575681" cy="5756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EA71FB-09B8-47C9-B188-DDFF809737CE}">
      <dsp:nvSpPr>
        <dsp:cNvPr id="0" name=""/>
        <dsp:cNvSpPr/>
      </dsp:nvSpPr>
      <dsp:spPr>
        <a:xfrm>
          <a:off x="5258741" y="236674"/>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r>
            <a:rPr lang="en-US" sz="1200" kern="1200"/>
            <a:t>Pathway students- have been fast-tracked.</a:t>
          </a:r>
        </a:p>
      </dsp:txBody>
      <dsp:txXfrm>
        <a:off x="5258741" y="236674"/>
        <a:ext cx="2339590" cy="992553"/>
      </dsp:txXfrm>
    </dsp:sp>
    <dsp:sp modelId="{B2179AC4-A3CC-4B0F-8CAE-79B16D88EC64}">
      <dsp:nvSpPr>
        <dsp:cNvPr id="0" name=""/>
        <dsp:cNvSpPr/>
      </dsp:nvSpPr>
      <dsp:spPr>
        <a:xfrm>
          <a:off x="101006" y="1732767"/>
          <a:ext cx="992553" cy="99255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995C2-4B53-4792-B8D6-20E8754F1686}">
      <dsp:nvSpPr>
        <dsp:cNvPr id="0" name=""/>
        <dsp:cNvSpPr/>
      </dsp:nvSpPr>
      <dsp:spPr>
        <a:xfrm>
          <a:off x="309443" y="1941203"/>
          <a:ext cx="575681" cy="5756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F43168-80EB-46A8-82BD-435B60E7F9B4}">
      <dsp:nvSpPr>
        <dsp:cNvPr id="0" name=""/>
        <dsp:cNvSpPr/>
      </dsp:nvSpPr>
      <dsp:spPr>
        <a:xfrm>
          <a:off x="1306250" y="1732767"/>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r>
            <a:rPr lang="en-US" sz="1200" kern="1200"/>
            <a:t>Predicted Grades- range of universities.</a:t>
          </a:r>
        </a:p>
      </dsp:txBody>
      <dsp:txXfrm>
        <a:off x="1306250" y="1732767"/>
        <a:ext cx="2339590" cy="992553"/>
      </dsp:txXfrm>
    </dsp:sp>
    <dsp:sp modelId="{E4F8C97F-A0B0-4822-9A40-D2824CFBCF5A}">
      <dsp:nvSpPr>
        <dsp:cNvPr id="0" name=""/>
        <dsp:cNvSpPr/>
      </dsp:nvSpPr>
      <dsp:spPr>
        <a:xfrm>
          <a:off x="4053497" y="1732767"/>
          <a:ext cx="992553" cy="99255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83AEB-A728-46DC-A5D6-074999E5DD31}">
      <dsp:nvSpPr>
        <dsp:cNvPr id="0" name=""/>
        <dsp:cNvSpPr/>
      </dsp:nvSpPr>
      <dsp:spPr>
        <a:xfrm>
          <a:off x="4261933" y="1941203"/>
          <a:ext cx="575681" cy="57568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4C4299-49E1-4819-A425-C2864A3998BD}">
      <dsp:nvSpPr>
        <dsp:cNvPr id="0" name=""/>
        <dsp:cNvSpPr/>
      </dsp:nvSpPr>
      <dsp:spPr>
        <a:xfrm>
          <a:off x="5258741" y="1732767"/>
          <a:ext cx="2339590" cy="99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r>
            <a:rPr lang="en-US" sz="1200" kern="1200"/>
            <a:t>Reference- subject reference which are collated by the tutor and then checked by an approver, read by the student before being sent to UCAS.</a:t>
          </a:r>
        </a:p>
      </dsp:txBody>
      <dsp:txXfrm>
        <a:off x="5258741" y="1732767"/>
        <a:ext cx="2339590" cy="9925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23" name="Rectangle 3"/>
          <p:cNvSpPr>
            <a:spLocks noGrp="1" noChangeArrowheads="1"/>
          </p:cNvSpPr>
          <p:nvPr>
            <p:ph type="dt" sz="quarter"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24" name="Rectangle 4"/>
          <p:cNvSpPr>
            <a:spLocks noGrp="1" noChangeArrowheads="1"/>
          </p:cNvSpPr>
          <p:nvPr>
            <p:ph type="ftr" sz="quarter" idx="2"/>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25" name="Rectangle 5"/>
          <p:cNvSpPr>
            <a:spLocks noGrp="1" noChangeArrowheads="1"/>
          </p:cNvSpPr>
          <p:nvPr>
            <p:ph type="sldNum" sz="quarter" idx="3"/>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1867B33-0BAF-4AD0-9B38-41B3B6B1F691}" type="slidenum">
              <a:rPr lang="en-US"/>
              <a:pPr>
                <a:defRPr/>
              </a:pPr>
              <a:t>‹#›</a:t>
            </a:fld>
            <a:endParaRPr lang="en-US"/>
          </a:p>
        </p:txBody>
      </p:sp>
    </p:spTree>
    <p:extLst>
      <p:ext uri="{BB962C8B-B14F-4D97-AF65-F5344CB8AC3E}">
        <p14:creationId xmlns:p14="http://schemas.microsoft.com/office/powerpoint/2010/main" val="604568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4F9E159-61EE-43AD-AF82-21D2F431DC9C}" type="datetimeFigureOut">
              <a:rPr lang="en-US" smtClean="0"/>
              <a:pPr/>
              <a:t>9/21/2022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9AD6D031-544C-4887-8337-60B7755FA203}" type="slidenum">
              <a:rPr lang="en-US" smtClean="0"/>
              <a:pPr/>
              <a:t>‹#›</a:t>
            </a:fld>
            <a:endParaRPr lang="en-US"/>
          </a:p>
        </p:txBody>
      </p:sp>
    </p:spTree>
    <p:extLst>
      <p:ext uri="{BB962C8B-B14F-4D97-AF65-F5344CB8AC3E}">
        <p14:creationId xmlns:p14="http://schemas.microsoft.com/office/powerpoint/2010/main" val="50364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3981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7138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2101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6D031-544C-4887-8337-60B7755FA203}" type="slidenum">
              <a:rPr lang="en-US" smtClean="0"/>
              <a:pPr/>
              <a:t>15</a:t>
            </a:fld>
            <a:endParaRPr lang="en-US"/>
          </a:p>
        </p:txBody>
      </p:sp>
    </p:spTree>
    <p:extLst>
      <p:ext uri="{BB962C8B-B14F-4D97-AF65-F5344CB8AC3E}">
        <p14:creationId xmlns:p14="http://schemas.microsoft.com/office/powerpoint/2010/main" val="388622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6D031-544C-4887-8337-60B7755FA203}" type="slidenum">
              <a:rPr lang="en-US" smtClean="0"/>
              <a:pPr/>
              <a:t>16</a:t>
            </a:fld>
            <a:endParaRPr lang="en-US"/>
          </a:p>
        </p:txBody>
      </p:sp>
    </p:spTree>
    <p:extLst>
      <p:ext uri="{BB962C8B-B14F-4D97-AF65-F5344CB8AC3E}">
        <p14:creationId xmlns:p14="http://schemas.microsoft.com/office/powerpoint/2010/main" val="45155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A6CAED-46AF-40CA-975B-0F028E66762C}" type="slidenum">
              <a:rPr lang="en-GB" smtClean="0"/>
              <a:pPr/>
              <a:t>22</a:t>
            </a:fld>
            <a:endParaRPr lang="en-GB"/>
          </a:p>
        </p:txBody>
      </p:sp>
    </p:spTree>
    <p:extLst>
      <p:ext uri="{BB962C8B-B14F-4D97-AF65-F5344CB8AC3E}">
        <p14:creationId xmlns:p14="http://schemas.microsoft.com/office/powerpoint/2010/main" val="171427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A6CAED-46AF-40CA-975B-0F028E66762C}" type="slidenum">
              <a:rPr lang="en-GB" smtClean="0"/>
              <a:pPr/>
              <a:t>23</a:t>
            </a:fld>
            <a:endParaRPr lang="en-GB"/>
          </a:p>
        </p:txBody>
      </p:sp>
    </p:spTree>
    <p:extLst>
      <p:ext uri="{BB962C8B-B14F-4D97-AF65-F5344CB8AC3E}">
        <p14:creationId xmlns:p14="http://schemas.microsoft.com/office/powerpoint/2010/main" val="327430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6D031-544C-4887-8337-60B7755FA203}" type="slidenum">
              <a:rPr lang="en-US" smtClean="0"/>
              <a:pPr/>
              <a:t>27</a:t>
            </a:fld>
            <a:endParaRPr lang="en-US"/>
          </a:p>
        </p:txBody>
      </p:sp>
    </p:spTree>
    <p:extLst>
      <p:ext uri="{BB962C8B-B14F-4D97-AF65-F5344CB8AC3E}">
        <p14:creationId xmlns:p14="http://schemas.microsoft.com/office/powerpoint/2010/main" val="377146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D6D031-544C-4887-8337-60B7755FA203}" type="slidenum">
              <a:rPr lang="en-US" smtClean="0"/>
              <a:pPr/>
              <a:t>30</a:t>
            </a:fld>
            <a:endParaRPr lang="en-US"/>
          </a:p>
        </p:txBody>
      </p:sp>
    </p:spTree>
    <p:extLst>
      <p:ext uri="{BB962C8B-B14F-4D97-AF65-F5344CB8AC3E}">
        <p14:creationId xmlns:p14="http://schemas.microsoft.com/office/powerpoint/2010/main" val="307550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C6350E-CC02-47EB-AACD-5C4A15523FE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C9018-026B-4F20-8D37-848ACE0F6C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430193-2D6C-4C90-B7F9-B6117BFA4DF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838200" y="2362200"/>
            <a:ext cx="7693025" cy="3724275"/>
          </a:xfrm>
        </p:spPr>
        <p:txBody>
          <a:bodyPr rtlCol="0">
            <a:normAutofit/>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888C7-1E26-492F-9BF9-F87ACC1B7052}" type="slidenum">
              <a:rPr lang="en-US"/>
              <a:pPr>
                <a:defRPr/>
              </a:pPr>
              <a:t>‹#›</a:t>
            </a:fld>
            <a:endParaRPr lang="en-US"/>
          </a:p>
        </p:txBody>
      </p:sp>
    </p:spTree>
    <p:extLst>
      <p:ext uri="{BB962C8B-B14F-4D97-AF65-F5344CB8AC3E}">
        <p14:creationId xmlns:p14="http://schemas.microsoft.com/office/powerpoint/2010/main" val="271645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C8C6350E-CC02-47EB-AACD-5C4A15523FE8}" type="slidenum">
              <a:rPr lang="en-US" smtClean="0"/>
              <a:pPr>
                <a:defRPr/>
              </a:pPr>
              <a:t>‹#›</a:t>
            </a:fld>
            <a:endParaRPr lang="en-US"/>
          </a:p>
        </p:txBody>
      </p:sp>
    </p:spTree>
    <p:extLst>
      <p:ext uri="{BB962C8B-B14F-4D97-AF65-F5344CB8AC3E}">
        <p14:creationId xmlns:p14="http://schemas.microsoft.com/office/powerpoint/2010/main" val="201446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FE769A8-E648-4715-AF68-C8D868672627}" type="slidenum">
              <a:rPr lang="en-US" smtClean="0"/>
              <a:pPr>
                <a:defRPr/>
              </a:pPr>
              <a:t>‹#›</a:t>
            </a:fld>
            <a:endParaRPr lang="en-US"/>
          </a:p>
        </p:txBody>
      </p:sp>
    </p:spTree>
    <p:extLst>
      <p:ext uri="{BB962C8B-B14F-4D97-AF65-F5344CB8AC3E}">
        <p14:creationId xmlns:p14="http://schemas.microsoft.com/office/powerpoint/2010/main" val="410482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697C569-89B3-4220-AD18-22CF76E23F7E}" type="slidenum">
              <a:rPr lang="en-US" smtClean="0"/>
              <a:pPr>
                <a:defRPr/>
              </a:pPr>
              <a:t>‹#›</a:t>
            </a:fld>
            <a:endParaRPr lang="en-US"/>
          </a:p>
        </p:txBody>
      </p:sp>
    </p:spTree>
    <p:extLst>
      <p:ext uri="{BB962C8B-B14F-4D97-AF65-F5344CB8AC3E}">
        <p14:creationId xmlns:p14="http://schemas.microsoft.com/office/powerpoint/2010/main" val="381943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85E5EAAA-553D-4900-9D5B-AEF7BC7E1A19}" type="slidenum">
              <a:rPr lang="en-US" smtClean="0"/>
              <a:pPr>
                <a:defRPr/>
              </a:pPr>
              <a:t>‹#›</a:t>
            </a:fld>
            <a:endParaRPr lang="en-US"/>
          </a:p>
        </p:txBody>
      </p:sp>
    </p:spTree>
    <p:extLst>
      <p:ext uri="{BB962C8B-B14F-4D97-AF65-F5344CB8AC3E}">
        <p14:creationId xmlns:p14="http://schemas.microsoft.com/office/powerpoint/2010/main" val="137373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1B8B4D52-C7C6-49ED-AA7A-A6E3A75B6A86}" type="slidenum">
              <a:rPr lang="en-US" smtClean="0"/>
              <a:pPr>
                <a:defRPr/>
              </a:pPr>
              <a:t>‹#›</a:t>
            </a:fld>
            <a:endParaRPr lang="en-US"/>
          </a:p>
        </p:txBody>
      </p:sp>
    </p:spTree>
    <p:extLst>
      <p:ext uri="{BB962C8B-B14F-4D97-AF65-F5344CB8AC3E}">
        <p14:creationId xmlns:p14="http://schemas.microsoft.com/office/powerpoint/2010/main" val="55361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F0582CEB-4B3A-4AEA-888A-0AEEF9C0D632}" type="slidenum">
              <a:rPr lang="en-US" smtClean="0"/>
              <a:pPr>
                <a:defRPr/>
              </a:pPr>
              <a:t>‹#›</a:t>
            </a:fld>
            <a:endParaRPr lang="en-US"/>
          </a:p>
        </p:txBody>
      </p:sp>
    </p:spTree>
    <p:extLst>
      <p:ext uri="{BB962C8B-B14F-4D97-AF65-F5344CB8AC3E}">
        <p14:creationId xmlns:p14="http://schemas.microsoft.com/office/powerpoint/2010/main" val="126896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15428F5-1FD4-4225-B36F-D89F58F53C14}" type="slidenum">
              <a:rPr lang="en-US" smtClean="0"/>
              <a:pPr>
                <a:defRPr/>
              </a:pPr>
              <a:t>‹#›</a:t>
            </a:fld>
            <a:endParaRPr lang="en-US"/>
          </a:p>
        </p:txBody>
      </p:sp>
    </p:spTree>
    <p:extLst>
      <p:ext uri="{BB962C8B-B14F-4D97-AF65-F5344CB8AC3E}">
        <p14:creationId xmlns:p14="http://schemas.microsoft.com/office/powerpoint/2010/main" val="240068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769A8-E648-4715-AF68-C8D868672627}"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728884E-A820-4B11-B329-868052AB5004}" type="slidenum">
              <a:rPr lang="en-US" smtClean="0"/>
              <a:pPr>
                <a:defRPr/>
              </a:pPr>
              <a:t>‹#›</a:t>
            </a:fld>
            <a:endParaRPr lang="en-US"/>
          </a:p>
        </p:txBody>
      </p:sp>
    </p:spTree>
    <p:extLst>
      <p:ext uri="{BB962C8B-B14F-4D97-AF65-F5344CB8AC3E}">
        <p14:creationId xmlns:p14="http://schemas.microsoft.com/office/powerpoint/2010/main" val="33779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02DE1B0-1977-4F9E-A6F3-DADD56E26655}" type="slidenum">
              <a:rPr lang="en-US" smtClean="0"/>
              <a:pPr>
                <a:defRPr/>
              </a:pPr>
              <a:t>‹#›</a:t>
            </a:fld>
            <a:endParaRPr lang="en-US"/>
          </a:p>
        </p:txBody>
      </p:sp>
    </p:spTree>
    <p:extLst>
      <p:ext uri="{BB962C8B-B14F-4D97-AF65-F5344CB8AC3E}">
        <p14:creationId xmlns:p14="http://schemas.microsoft.com/office/powerpoint/2010/main" val="1289011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8B3CE34-6C12-4601-8165-49B23350F39A}" type="slidenum">
              <a:rPr lang="en-US" smtClean="0"/>
              <a:pPr>
                <a:defRPr/>
              </a:pPr>
              <a:t>‹#›</a:t>
            </a:fld>
            <a:endParaRPr lang="en-US"/>
          </a:p>
        </p:txBody>
      </p:sp>
    </p:spTree>
    <p:extLst>
      <p:ext uri="{BB962C8B-B14F-4D97-AF65-F5344CB8AC3E}">
        <p14:creationId xmlns:p14="http://schemas.microsoft.com/office/powerpoint/2010/main" val="3129430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8B3CE34-6C12-4601-8165-49B23350F39A}"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198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B3CE34-6C12-4601-8165-49B23350F39A}" type="slidenum">
              <a:rPr lang="en-US" smtClean="0"/>
              <a:pPr>
                <a:defRPr/>
              </a:pPr>
              <a:t>‹#›</a:t>
            </a:fld>
            <a:endParaRPr lang="en-US"/>
          </a:p>
        </p:txBody>
      </p:sp>
    </p:spTree>
    <p:extLst>
      <p:ext uri="{BB962C8B-B14F-4D97-AF65-F5344CB8AC3E}">
        <p14:creationId xmlns:p14="http://schemas.microsoft.com/office/powerpoint/2010/main" val="350905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B3CE34-6C12-4601-8165-49B23350F39A}"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900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8B3CE34-6C12-4601-8165-49B23350F39A}" type="slidenum">
              <a:rPr lang="en-US" smtClean="0"/>
              <a:pPr>
                <a:defRPr/>
              </a:pPr>
              <a:t>‹#›</a:t>
            </a:fld>
            <a:endParaRPr lang="en-US"/>
          </a:p>
        </p:txBody>
      </p:sp>
    </p:spTree>
    <p:extLst>
      <p:ext uri="{BB962C8B-B14F-4D97-AF65-F5344CB8AC3E}">
        <p14:creationId xmlns:p14="http://schemas.microsoft.com/office/powerpoint/2010/main" val="716567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DFC9018-026B-4F20-8D37-848ACE0F6C54}" type="slidenum">
              <a:rPr lang="en-US" smtClean="0"/>
              <a:pPr>
                <a:defRPr/>
              </a:pPr>
              <a:t>‹#›</a:t>
            </a:fld>
            <a:endParaRPr lang="en-US"/>
          </a:p>
        </p:txBody>
      </p:sp>
    </p:spTree>
    <p:extLst>
      <p:ext uri="{BB962C8B-B14F-4D97-AF65-F5344CB8AC3E}">
        <p14:creationId xmlns:p14="http://schemas.microsoft.com/office/powerpoint/2010/main" val="2160915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1430193-2D6C-4C90-B7F9-B6117BFA4DFB}" type="slidenum">
              <a:rPr lang="en-US" smtClean="0"/>
              <a:pPr>
                <a:defRPr/>
              </a:pPr>
              <a:t>‹#›</a:t>
            </a:fld>
            <a:endParaRPr lang="en-US"/>
          </a:p>
        </p:txBody>
      </p:sp>
    </p:spTree>
    <p:extLst>
      <p:ext uri="{BB962C8B-B14F-4D97-AF65-F5344CB8AC3E}">
        <p14:creationId xmlns:p14="http://schemas.microsoft.com/office/powerpoint/2010/main" val="1570766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838200" y="2362200"/>
            <a:ext cx="7693025" cy="3724275"/>
          </a:xfrm>
        </p:spPr>
        <p:txBody>
          <a:bodyPr rtlCol="0">
            <a:normAutofit/>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888C7-1E26-492F-9BF9-F87ACC1B7052}" type="slidenum">
              <a:rPr lang="en-US"/>
              <a:pPr>
                <a:defRPr/>
              </a:pPr>
              <a:t>‹#›</a:t>
            </a:fld>
            <a:endParaRPr lang="en-US"/>
          </a:p>
        </p:txBody>
      </p:sp>
    </p:spTree>
    <p:extLst>
      <p:ext uri="{BB962C8B-B14F-4D97-AF65-F5344CB8AC3E}">
        <p14:creationId xmlns:p14="http://schemas.microsoft.com/office/powerpoint/2010/main" val="261384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97C569-89B3-4220-AD18-22CF76E23F7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E5EAAA-553D-4900-9D5B-AEF7BC7E1A1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B8B4D52-C7C6-49ED-AA7A-A6E3A75B6A8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582CEB-4B3A-4AEA-888A-0AEEF9C0D63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5428F5-1FD4-4225-B36F-D89F58F53C1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28884E-A820-4B11-B329-868052AB500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2DE1B0-1977-4F9E-A6F3-DADD56E2665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B3CE34-6C12-4601-8165-49B23350F39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68B3CE34-6C12-4601-8165-49B23350F39A}" type="slidenum">
              <a:rPr lang="en-US" smtClean="0"/>
              <a:pPr>
                <a:defRPr/>
              </a:pPr>
              <a:t>‹#›</a:t>
            </a:fld>
            <a:endParaRPr lang="en-US"/>
          </a:p>
        </p:txBody>
      </p:sp>
    </p:spTree>
    <p:extLst>
      <p:ext uri="{BB962C8B-B14F-4D97-AF65-F5344CB8AC3E}">
        <p14:creationId xmlns:p14="http://schemas.microsoft.com/office/powerpoint/2010/main" val="359723747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51" name="AutoShape 2"/>
          <p:cNvSpPr>
            <a:spLocks noGrp="1" noChangeArrowheads="1"/>
          </p:cNvSpPr>
          <p:nvPr>
            <p:ph type="ctrTitle"/>
          </p:nvPr>
        </p:nvSpPr>
        <p:spPr>
          <a:xfrm>
            <a:off x="179512" y="787400"/>
            <a:ext cx="8964488" cy="778933"/>
          </a:xfrm>
          <a:solidFill>
            <a:schemeClr val="accent2">
              <a:lumMod val="20000"/>
              <a:lumOff val="80000"/>
            </a:schemeClr>
          </a:solidFill>
          <a:scene3d>
            <a:camera prst="orthographicFront">
              <a:rot lat="0" lon="0" rev="0"/>
            </a:camera>
            <a:lightRig rig="balanced" dir="t">
              <a:rot lat="0" lon="0" rev="8700000"/>
            </a:lightRig>
          </a:scene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a:lnSpc>
                <a:spcPct val="90000"/>
              </a:lnSpc>
            </a:pPr>
            <a:r>
              <a:rPr lang="en-US" sz="2400" b="1" dirty="0">
                <a:solidFill>
                  <a:schemeClr val="bg2">
                    <a:lumMod val="60000"/>
                    <a:lumOff val="40000"/>
                  </a:schemeClr>
                </a:solidFill>
                <a:latin typeface="+mj-lt"/>
                <a:ea typeface="+mj-ea"/>
                <a:cs typeface="+mj-cs"/>
              </a:rPr>
              <a:t>Langley Grammar School</a:t>
            </a:r>
            <a:br>
              <a:rPr lang="en-US" sz="2400" b="1" dirty="0">
                <a:solidFill>
                  <a:schemeClr val="bg2">
                    <a:lumMod val="60000"/>
                    <a:lumOff val="40000"/>
                  </a:schemeClr>
                </a:solidFill>
                <a:latin typeface="+mj-lt"/>
                <a:ea typeface="+mj-ea"/>
                <a:cs typeface="+mj-cs"/>
              </a:rPr>
            </a:br>
            <a:r>
              <a:rPr lang="en-US" sz="2400" b="1" dirty="0">
                <a:solidFill>
                  <a:schemeClr val="bg2">
                    <a:lumMod val="60000"/>
                    <a:lumOff val="40000"/>
                  </a:schemeClr>
                </a:solidFill>
                <a:latin typeface="+mj-lt"/>
                <a:ea typeface="+mj-ea"/>
                <a:cs typeface="+mj-cs"/>
              </a:rPr>
              <a:t>Raising Achievement at A Level</a:t>
            </a:r>
          </a:p>
        </p:txBody>
      </p:sp>
      <p:pic>
        <p:nvPicPr>
          <p:cNvPr id="7" name="Picture 0" descr="Langley Grammar School crest.gif"/>
          <p:cNvPicPr>
            <a:picLocks noChangeAspect="1" noChangeArrowheads="1"/>
          </p:cNvPicPr>
          <p:nvPr/>
        </p:nvPicPr>
        <p:blipFill>
          <a:blip r:embed="rId3" cstate="print"/>
          <a:stretch>
            <a:fillRect/>
          </a:stretch>
        </p:blipFill>
        <p:spPr bwMode="auto">
          <a:xfrm>
            <a:off x="7173590" y="260648"/>
            <a:ext cx="1667476" cy="2072657"/>
          </a:xfrm>
          <a:prstGeom prst="rect">
            <a:avLst/>
          </a:prstGeom>
          <a:noFill/>
        </p:spPr>
      </p:pic>
      <p:sp>
        <p:nvSpPr>
          <p:cNvPr id="5" name="TextBox 4">
            <a:extLst>
              <a:ext uri="{FF2B5EF4-FFF2-40B4-BE49-F238E27FC236}">
                <a16:creationId xmlns:a16="http://schemas.microsoft.com/office/drawing/2014/main" id="{F70DE34F-AD9D-704D-AA4C-2964B2776A99}"/>
              </a:ext>
            </a:extLst>
          </p:cNvPr>
          <p:cNvSpPr txBox="1"/>
          <p:nvPr/>
        </p:nvSpPr>
        <p:spPr>
          <a:xfrm>
            <a:off x="6869017" y="4302586"/>
            <a:ext cx="2274983" cy="646331"/>
          </a:xfrm>
          <a:prstGeom prst="rect">
            <a:avLst/>
          </a:prstGeom>
          <a:noFill/>
        </p:spPr>
        <p:txBody>
          <a:bodyPr wrap="none" rtlCol="0">
            <a:spAutoFit/>
          </a:bodyPr>
          <a:lstStyle/>
          <a:p>
            <a:pPr algn="ctr"/>
            <a:r>
              <a:rPr lang="en-US" b="1" dirty="0">
                <a:solidFill>
                  <a:schemeClr val="accent2">
                    <a:lumMod val="20000"/>
                    <a:lumOff val="80000"/>
                  </a:schemeClr>
                </a:solidFill>
              </a:rPr>
              <a:t>Wednesday </a:t>
            </a:r>
          </a:p>
          <a:p>
            <a:pPr algn="ctr"/>
            <a:r>
              <a:rPr lang="en-US" b="1" dirty="0">
                <a:solidFill>
                  <a:schemeClr val="accent2">
                    <a:lumMod val="20000"/>
                    <a:lumOff val="80000"/>
                  </a:schemeClr>
                </a:solidFill>
              </a:rPr>
              <a:t>21 September 2022</a:t>
            </a:r>
          </a:p>
        </p:txBody>
      </p:sp>
      <p:pic>
        <p:nvPicPr>
          <p:cNvPr id="8" name="Picture 7" descr="A group of people in a room&#10;&#10;Description automatically generated with low confidence">
            <a:extLst>
              <a:ext uri="{FF2B5EF4-FFF2-40B4-BE49-F238E27FC236}">
                <a16:creationId xmlns:a16="http://schemas.microsoft.com/office/drawing/2014/main" id="{45D71CDC-6F46-624A-9284-52B4313F6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393504"/>
            <a:ext cx="6696744" cy="4464496"/>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C7E5-BC48-8040-A689-51DA6CD78077}"/>
              </a:ext>
            </a:extLst>
          </p:cNvPr>
          <p:cNvSpPr>
            <a:spLocks noGrp="1"/>
          </p:cNvSpPr>
          <p:nvPr>
            <p:ph type="title"/>
          </p:nvPr>
        </p:nvSpPr>
        <p:spPr>
          <a:xfrm>
            <a:off x="1944693" y="624110"/>
            <a:ext cx="6683766" cy="1280890"/>
          </a:xfrm>
        </p:spPr>
        <p:txBody>
          <a:bodyPr vert="horz" lIns="91440" tIns="45720" rIns="91440" bIns="45720" rtlCol="0" anchor="t">
            <a:normAutofit/>
          </a:bodyPr>
          <a:lstStyle/>
          <a:p>
            <a:r>
              <a:rPr lang="en-US"/>
              <a:t>UCAS Predicted Grades</a:t>
            </a:r>
          </a:p>
        </p:txBody>
      </p:sp>
      <p:sp>
        <p:nvSpPr>
          <p:cNvPr id="4" name="Rectangle 3">
            <a:extLst>
              <a:ext uri="{FF2B5EF4-FFF2-40B4-BE49-F238E27FC236}">
                <a16:creationId xmlns:a16="http://schemas.microsoft.com/office/drawing/2014/main" id="{7B26E8F3-1A37-4F4A-A244-EF043486F7F3}"/>
              </a:ext>
            </a:extLst>
          </p:cNvPr>
          <p:cNvSpPr/>
          <p:nvPr/>
        </p:nvSpPr>
        <p:spPr>
          <a:xfrm>
            <a:off x="1941909" y="2125362"/>
            <a:ext cx="4376340" cy="3785860"/>
          </a:xfrm>
          <a:prstGeom prst="rect">
            <a:avLst/>
          </a:prstGeom>
        </p:spPr>
        <p:txBody>
          <a:bodyPr vert="horz" lIns="91440" tIns="45720" rIns="91440" bIns="45720" rtlCol="0">
            <a:normAutofit/>
          </a:bodyPr>
          <a:lstStyle/>
          <a:p>
            <a:pPr defTabSz="457200" eaLnBrk="1" hangingPunct="1">
              <a:lnSpc>
                <a:spcPct val="90000"/>
              </a:lnSpc>
              <a:spcBef>
                <a:spcPts val="1000"/>
              </a:spcBef>
              <a:spcAft>
                <a:spcPts val="0"/>
              </a:spcAft>
              <a:buClr>
                <a:schemeClr val="accent1"/>
              </a:buClr>
              <a:buFont typeface="Wingdings 3" charset="2"/>
              <a:buChar char=""/>
            </a:pPr>
            <a:r>
              <a:rPr lang="en-US" sz="1400" i="1">
                <a:solidFill>
                  <a:schemeClr val="tx1">
                    <a:lumMod val="75000"/>
                    <a:lumOff val="25000"/>
                  </a:schemeClr>
                </a:solidFill>
                <a:latin typeface="+mn-lt"/>
              </a:rPr>
              <a:t>'Universities and colleges take much more than just grades into consideration when deciding whether to offer a place – things such as the personal statement, relevant experience, interview performance, your motivation, and commitment to study. They also consider the overall demand for places on the course, and the success of past students who achieved the same A level grades as you are predicted. Remember, this is an </a:t>
            </a:r>
            <a:r>
              <a:rPr lang="en-US" sz="1400" b="1" i="1">
                <a:solidFill>
                  <a:schemeClr val="tx1">
                    <a:lumMod val="75000"/>
                    <a:lumOff val="25000"/>
                  </a:schemeClr>
                </a:solidFill>
                <a:latin typeface="+mn-lt"/>
              </a:rPr>
              <a:t>estimate</a:t>
            </a:r>
            <a:r>
              <a:rPr lang="en-US" sz="1400" i="1">
                <a:solidFill>
                  <a:schemeClr val="tx1">
                    <a:lumMod val="75000"/>
                    <a:lumOff val="25000"/>
                  </a:schemeClr>
                </a:solidFill>
                <a:latin typeface="+mn-lt"/>
              </a:rPr>
              <a:t> based solely on past applications from other people studying the same A levels and with the same predicted grades.’ </a:t>
            </a:r>
            <a:r>
              <a:rPr lang="en-US" sz="1400">
                <a:solidFill>
                  <a:schemeClr val="tx1">
                    <a:lumMod val="75000"/>
                    <a:lumOff val="25000"/>
                  </a:schemeClr>
                </a:solidFill>
                <a:latin typeface="+mn-lt"/>
              </a:rPr>
              <a:t>  </a:t>
            </a:r>
            <a:r>
              <a:rPr lang="en-US" sz="1400" b="1">
                <a:solidFill>
                  <a:schemeClr val="tx1">
                    <a:lumMod val="75000"/>
                    <a:lumOff val="25000"/>
                  </a:schemeClr>
                </a:solidFill>
                <a:latin typeface="+mn-lt"/>
              </a:rPr>
              <a:t>Source: ucas.com </a:t>
            </a:r>
          </a:p>
          <a:p>
            <a:pPr defTabSz="457200" eaLnBrk="1" hangingPunct="1">
              <a:lnSpc>
                <a:spcPct val="90000"/>
              </a:lnSpc>
              <a:spcBef>
                <a:spcPts val="1000"/>
              </a:spcBef>
              <a:spcAft>
                <a:spcPts val="0"/>
              </a:spcAft>
              <a:buClr>
                <a:schemeClr val="accent1"/>
              </a:buClr>
              <a:buFont typeface="Wingdings 3" charset="2"/>
              <a:buChar char=""/>
            </a:pPr>
            <a:endParaRPr lang="en-US" sz="1400" b="1">
              <a:solidFill>
                <a:schemeClr val="tx1">
                  <a:lumMod val="75000"/>
                  <a:lumOff val="25000"/>
                </a:schemeClr>
              </a:solidFill>
              <a:latin typeface="+mn-lt"/>
            </a:endParaRPr>
          </a:p>
          <a:p>
            <a:pPr defTabSz="457200" eaLnBrk="1" hangingPunct="1">
              <a:lnSpc>
                <a:spcPct val="90000"/>
              </a:lnSpc>
              <a:spcBef>
                <a:spcPts val="1000"/>
              </a:spcBef>
              <a:spcAft>
                <a:spcPts val="0"/>
              </a:spcAft>
              <a:buClr>
                <a:schemeClr val="accent1"/>
              </a:buClr>
              <a:buFont typeface="Wingdings 3" charset="2"/>
              <a:buChar char=""/>
            </a:pPr>
            <a:r>
              <a:rPr lang="en-US" sz="1400" b="1">
                <a:solidFill>
                  <a:schemeClr val="tx1">
                    <a:lumMod val="75000"/>
                    <a:lumOff val="25000"/>
                  </a:schemeClr>
                </a:solidFill>
                <a:latin typeface="+mn-lt"/>
              </a:rPr>
              <a:t>Our predictions at Langley Grammar School are based on evidence and allow for progress in Y13 and in addition are ‘optimistically realistic’</a:t>
            </a:r>
          </a:p>
        </p:txBody>
      </p:sp>
      <p:pic>
        <p:nvPicPr>
          <p:cNvPr id="8" name="Graphic 7" descr="Tick">
            <a:extLst>
              <a:ext uri="{FF2B5EF4-FFF2-40B4-BE49-F238E27FC236}">
                <a16:creationId xmlns:a16="http://schemas.microsoft.com/office/drawing/2014/main" id="{7B21A192-28C9-4A42-B3C2-5524B0981A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73589" y="2921058"/>
            <a:ext cx="2154869" cy="2154869"/>
          </a:xfrm>
          <a:prstGeom prst="rect">
            <a:avLst/>
          </a:prstGeom>
        </p:spPr>
      </p:pic>
    </p:spTree>
    <p:extLst>
      <p:ext uri="{BB962C8B-B14F-4D97-AF65-F5344CB8AC3E}">
        <p14:creationId xmlns:p14="http://schemas.microsoft.com/office/powerpoint/2010/main" val="217987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6B73-171A-F141-BD44-65A40A42AB4A}"/>
              </a:ext>
            </a:extLst>
          </p:cNvPr>
          <p:cNvSpPr>
            <a:spLocks noGrp="1"/>
          </p:cNvSpPr>
          <p:nvPr>
            <p:ph type="title"/>
          </p:nvPr>
        </p:nvSpPr>
        <p:spPr/>
        <p:txBody>
          <a:bodyPr/>
          <a:lstStyle/>
          <a:p>
            <a:r>
              <a:rPr lang="en-US" dirty="0">
                <a:solidFill>
                  <a:schemeClr val="bg2">
                    <a:lumMod val="75000"/>
                  </a:schemeClr>
                </a:solidFill>
              </a:rPr>
              <a:t>Inflating Predicted Grades</a:t>
            </a:r>
          </a:p>
        </p:txBody>
      </p:sp>
      <p:sp>
        <p:nvSpPr>
          <p:cNvPr id="3" name="Content Placeholder 2">
            <a:extLst>
              <a:ext uri="{FF2B5EF4-FFF2-40B4-BE49-F238E27FC236}">
                <a16:creationId xmlns:a16="http://schemas.microsoft.com/office/drawing/2014/main" id="{1B2D3B54-F064-EC45-A550-F7455CE45BB2}"/>
              </a:ext>
            </a:extLst>
          </p:cNvPr>
          <p:cNvSpPr>
            <a:spLocks noGrp="1"/>
          </p:cNvSpPr>
          <p:nvPr>
            <p:ph idx="1"/>
          </p:nvPr>
        </p:nvSpPr>
        <p:spPr/>
        <p:txBody>
          <a:bodyPr>
            <a:normAutofit/>
          </a:bodyPr>
          <a:lstStyle/>
          <a:p>
            <a:r>
              <a:rPr lang="en-US" dirty="0"/>
              <a:t>Universities ignore them</a:t>
            </a:r>
          </a:p>
          <a:p>
            <a:r>
              <a:rPr lang="en-US" dirty="0"/>
              <a:t>Universities provide fewer offers to institutions that inflate their grades.</a:t>
            </a:r>
          </a:p>
          <a:p>
            <a:r>
              <a:rPr lang="en-US" dirty="0"/>
              <a:t>Students receive higher offers that they are unable to achieve on results day.</a:t>
            </a:r>
          </a:p>
          <a:p>
            <a:r>
              <a:rPr lang="en-US" dirty="0"/>
              <a:t>ALPS target grades as predictions- does not enable students who have not achieved well at GCSE to show progression in the Sixth Form.</a:t>
            </a:r>
          </a:p>
        </p:txBody>
      </p:sp>
    </p:spTree>
    <p:extLst>
      <p:ext uri="{BB962C8B-B14F-4D97-AF65-F5344CB8AC3E}">
        <p14:creationId xmlns:p14="http://schemas.microsoft.com/office/powerpoint/2010/main" val="385732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B358-C581-024A-917A-664B21620523}"/>
              </a:ext>
            </a:extLst>
          </p:cNvPr>
          <p:cNvSpPr>
            <a:spLocks noGrp="1"/>
          </p:cNvSpPr>
          <p:nvPr>
            <p:ph type="title"/>
          </p:nvPr>
        </p:nvSpPr>
        <p:spPr>
          <a:xfrm>
            <a:off x="1448532" y="367035"/>
            <a:ext cx="6851104" cy="1354162"/>
          </a:xfrm>
        </p:spPr>
        <p:txBody>
          <a:bodyPr>
            <a:noAutofit/>
          </a:bodyPr>
          <a:lstStyle/>
          <a:p>
            <a:pPr algn="l"/>
            <a:r>
              <a:rPr lang="en-US" sz="3600" dirty="0">
                <a:solidFill>
                  <a:schemeClr val="bg2">
                    <a:lumMod val="75000"/>
                  </a:schemeClr>
                </a:solidFill>
              </a:rPr>
              <a:t>How accurate are </a:t>
            </a:r>
            <a:br>
              <a:rPr lang="en-US" sz="3600" dirty="0">
                <a:solidFill>
                  <a:schemeClr val="bg2">
                    <a:lumMod val="75000"/>
                  </a:schemeClr>
                </a:solidFill>
              </a:rPr>
            </a:br>
            <a:r>
              <a:rPr lang="en-US" sz="3600" dirty="0">
                <a:solidFill>
                  <a:schemeClr val="bg2">
                    <a:lumMod val="75000"/>
                  </a:schemeClr>
                </a:solidFill>
              </a:rPr>
              <a:t>Langley Grammar School Predictions</a:t>
            </a:r>
          </a:p>
        </p:txBody>
      </p:sp>
      <p:graphicFrame>
        <p:nvGraphicFramePr>
          <p:cNvPr id="4" name="Content Placeholder 3">
            <a:extLst>
              <a:ext uri="{FF2B5EF4-FFF2-40B4-BE49-F238E27FC236}">
                <a16:creationId xmlns:a16="http://schemas.microsoft.com/office/drawing/2014/main" id="{EF30463D-8339-EE4B-9D7E-1566F7439787}"/>
              </a:ext>
            </a:extLst>
          </p:cNvPr>
          <p:cNvGraphicFramePr>
            <a:graphicFrameLocks noGrp="1"/>
          </p:cNvGraphicFramePr>
          <p:nvPr>
            <p:ph idx="1"/>
            <p:extLst>
              <p:ext uri="{D42A27DB-BD31-4B8C-83A1-F6EECF244321}">
                <p14:modId xmlns:p14="http://schemas.microsoft.com/office/powerpoint/2010/main" val="800128405"/>
              </p:ext>
            </p:extLst>
          </p:nvPr>
        </p:nvGraphicFramePr>
        <p:xfrm>
          <a:off x="7612484" y="0"/>
          <a:ext cx="1515616" cy="2088233"/>
        </p:xfrm>
        <a:graphic>
          <a:graphicData uri="http://schemas.openxmlformats.org/drawingml/2006/table">
            <a:tbl>
              <a:tblPr>
                <a:tableStyleId>{5C22544A-7EE6-4342-B048-85BDC9FD1C3A}</a:tableStyleId>
              </a:tblPr>
              <a:tblGrid>
                <a:gridCol w="760069">
                  <a:extLst>
                    <a:ext uri="{9D8B030D-6E8A-4147-A177-3AD203B41FA5}">
                      <a16:colId xmlns:a16="http://schemas.microsoft.com/office/drawing/2014/main" val="2164095598"/>
                    </a:ext>
                  </a:extLst>
                </a:gridCol>
                <a:gridCol w="755547">
                  <a:extLst>
                    <a:ext uri="{9D8B030D-6E8A-4147-A177-3AD203B41FA5}">
                      <a16:colId xmlns:a16="http://schemas.microsoft.com/office/drawing/2014/main" val="1901894158"/>
                    </a:ext>
                  </a:extLst>
                </a:gridCol>
              </a:tblGrid>
              <a:tr h="686639">
                <a:tc>
                  <a:txBody>
                    <a:bodyPr/>
                    <a:lstStyle/>
                    <a:p>
                      <a:pPr algn="l" fontAlgn="b"/>
                      <a:r>
                        <a:rPr lang="en-GB" sz="1400" u="none" strike="noStrike" dirty="0">
                          <a:effectLst/>
                        </a:rPr>
                        <a:t>Pass Grades</a:t>
                      </a:r>
                      <a:endParaRPr lang="en-GB"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1400" u="none" strike="noStrike" dirty="0">
                          <a:effectLst/>
                        </a:rPr>
                        <a:t>Pass Points</a:t>
                      </a:r>
                      <a:endParaRPr lang="en-GB"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7041140"/>
                  </a:ext>
                </a:extLst>
              </a:tr>
              <a:tr h="233599">
                <a:tc>
                  <a:txBody>
                    <a:bodyPr/>
                    <a:lstStyle/>
                    <a:p>
                      <a:pPr algn="l" fontAlgn="ctr"/>
                      <a:r>
                        <a:rPr lang="en-GB" sz="1400" u="none" strike="noStrike">
                          <a:effectLst/>
                        </a:rPr>
                        <a:t>A*</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60.00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65889897"/>
                  </a:ext>
                </a:extLst>
              </a:tr>
              <a:tr h="233599">
                <a:tc>
                  <a:txBody>
                    <a:bodyPr/>
                    <a:lstStyle/>
                    <a:p>
                      <a:pPr algn="l" fontAlgn="ctr"/>
                      <a:r>
                        <a:rPr lang="en-GB" sz="1400" u="none" strike="noStrike" dirty="0">
                          <a:effectLst/>
                        </a:rPr>
                        <a:t>A</a:t>
                      </a:r>
                      <a:endParaRPr lang="en-GB"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50.00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31648210"/>
                  </a:ext>
                </a:extLst>
              </a:tr>
              <a:tr h="233599">
                <a:tc>
                  <a:txBody>
                    <a:bodyPr/>
                    <a:lstStyle/>
                    <a:p>
                      <a:pPr algn="l" fontAlgn="ctr"/>
                      <a:r>
                        <a:rPr lang="en-GB" sz="1400" u="none" strike="noStrike">
                          <a:effectLst/>
                        </a:rPr>
                        <a:t>B</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40.00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6283119"/>
                  </a:ext>
                </a:extLst>
              </a:tr>
              <a:tr h="233599">
                <a:tc>
                  <a:txBody>
                    <a:bodyPr/>
                    <a:lstStyle/>
                    <a:p>
                      <a:pPr algn="l" fontAlgn="ctr"/>
                      <a:r>
                        <a:rPr lang="en-GB" sz="1400" u="none" strike="noStrike">
                          <a:effectLst/>
                        </a:rPr>
                        <a:t>C</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30.00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5333983"/>
                  </a:ext>
                </a:extLst>
              </a:tr>
              <a:tr h="233599">
                <a:tc>
                  <a:txBody>
                    <a:bodyPr/>
                    <a:lstStyle/>
                    <a:p>
                      <a:pPr algn="l" fontAlgn="ctr"/>
                      <a:r>
                        <a:rPr lang="en-GB" sz="1400" u="none" strike="noStrike">
                          <a:effectLst/>
                        </a:rPr>
                        <a:t>D</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20.00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73877705"/>
                  </a:ext>
                </a:extLst>
              </a:tr>
              <a:tr h="233599">
                <a:tc>
                  <a:txBody>
                    <a:bodyPr/>
                    <a:lstStyle/>
                    <a:p>
                      <a:pPr algn="l" fontAlgn="ctr"/>
                      <a:r>
                        <a:rPr lang="en-GB" sz="1400" u="none" strike="noStrike">
                          <a:effectLst/>
                        </a:rPr>
                        <a:t>E</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GB" sz="1400" u="none" strike="noStrike" dirty="0">
                          <a:effectLst/>
                        </a:rPr>
                        <a:t>10.00</a:t>
                      </a:r>
                      <a:endParaRPr lang="en-GB"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60526018"/>
                  </a:ext>
                </a:extLst>
              </a:tr>
            </a:tbl>
          </a:graphicData>
        </a:graphic>
      </p:graphicFrame>
      <p:graphicFrame>
        <p:nvGraphicFramePr>
          <p:cNvPr id="5" name="Chart 4">
            <a:extLst>
              <a:ext uri="{FF2B5EF4-FFF2-40B4-BE49-F238E27FC236}">
                <a16:creationId xmlns:a16="http://schemas.microsoft.com/office/drawing/2014/main" id="{4748A897-8925-4A45-B4D4-DAD5DB87DA5E}"/>
              </a:ext>
            </a:extLst>
          </p:cNvPr>
          <p:cNvGraphicFramePr>
            <a:graphicFrameLocks/>
          </p:cNvGraphicFramePr>
          <p:nvPr>
            <p:extLst>
              <p:ext uri="{D42A27DB-BD31-4B8C-83A1-F6EECF244321}">
                <p14:modId xmlns:p14="http://schemas.microsoft.com/office/powerpoint/2010/main" val="4289217474"/>
              </p:ext>
            </p:extLst>
          </p:nvPr>
        </p:nvGraphicFramePr>
        <p:xfrm>
          <a:off x="915740" y="2066293"/>
          <a:ext cx="8212360" cy="457027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2A8E336B-BD1F-0D4D-B567-79D2ECBB894F}"/>
              </a:ext>
            </a:extLst>
          </p:cNvPr>
          <p:cNvSpPr/>
          <p:nvPr/>
        </p:nvSpPr>
        <p:spPr>
          <a:xfrm>
            <a:off x="8480028" y="2066293"/>
            <a:ext cx="648072" cy="2736304"/>
          </a:xfrm>
          <a:prstGeom prst="ellipse">
            <a:avLst/>
          </a:prstGeom>
          <a:solidFill>
            <a:srgbClr val="FFC000">
              <a:alpha val="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7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11FE37-9163-164D-98F5-19A09F4FED6F}"/>
              </a:ext>
            </a:extLst>
          </p:cNvPr>
          <p:cNvSpPr>
            <a:spLocks noGrp="1"/>
          </p:cNvSpPr>
          <p:nvPr>
            <p:ph type="title"/>
          </p:nvPr>
        </p:nvSpPr>
        <p:spPr/>
        <p:txBody>
          <a:bodyPr>
            <a:normAutofit/>
          </a:bodyPr>
          <a:lstStyle/>
          <a:p>
            <a:r>
              <a:rPr lang="en-US" sz="2400" b="1" dirty="0">
                <a:solidFill>
                  <a:srgbClr val="FF0000"/>
                </a:solidFill>
              </a:rPr>
              <a:t>A fine line between inflation and giving students ‘the benefit of the doubt’ on the evidence we have collected.</a:t>
            </a:r>
          </a:p>
        </p:txBody>
      </p:sp>
      <p:sp>
        <p:nvSpPr>
          <p:cNvPr id="6" name="Content Placeholder 5">
            <a:extLst>
              <a:ext uri="{FF2B5EF4-FFF2-40B4-BE49-F238E27FC236}">
                <a16:creationId xmlns:a16="http://schemas.microsoft.com/office/drawing/2014/main" id="{80019EC4-CD42-FB46-AB32-89FF1044BFA2}"/>
              </a:ext>
            </a:extLst>
          </p:cNvPr>
          <p:cNvSpPr>
            <a:spLocks noGrp="1"/>
          </p:cNvSpPr>
          <p:nvPr>
            <p:ph idx="1"/>
          </p:nvPr>
        </p:nvSpPr>
        <p:spPr/>
        <p:txBody>
          <a:bodyPr>
            <a:normAutofit/>
          </a:bodyPr>
          <a:lstStyle/>
          <a:p>
            <a:pPr marL="0" indent="0">
              <a:buNone/>
            </a:pPr>
            <a:r>
              <a:rPr lang="en-US" dirty="0"/>
              <a:t>In summary in 2021.</a:t>
            </a:r>
          </a:p>
          <a:p>
            <a:pPr marL="0" indent="0">
              <a:buNone/>
            </a:pPr>
            <a:endParaRPr lang="en-US" dirty="0"/>
          </a:p>
          <a:p>
            <a:pPr marL="0" indent="0">
              <a:buNone/>
            </a:pPr>
            <a:r>
              <a:rPr lang="en-US" dirty="0"/>
              <a:t>We predicted an average point score across the subjects across the cohort of 45.1 points.</a:t>
            </a:r>
          </a:p>
          <a:p>
            <a:pPr marL="0" indent="0">
              <a:buNone/>
            </a:pPr>
            <a:endParaRPr lang="en-US" dirty="0"/>
          </a:p>
          <a:p>
            <a:pPr marL="0" indent="0">
              <a:buNone/>
            </a:pPr>
            <a:r>
              <a:rPr lang="en-US" dirty="0"/>
              <a:t>The actual average point score across the subjects across the cohort was 38.3 points</a:t>
            </a:r>
          </a:p>
          <a:p>
            <a:pPr marL="0" indent="0">
              <a:buNone/>
            </a:pPr>
            <a:endParaRPr lang="en-US" dirty="0"/>
          </a:p>
          <a:p>
            <a:pPr marL="0" indent="0">
              <a:buNone/>
            </a:pPr>
            <a:r>
              <a:rPr lang="en-US" dirty="0"/>
              <a:t>Our predictions were generous by 6.8 points,</a:t>
            </a:r>
          </a:p>
          <a:p>
            <a:pPr marL="0" indent="0">
              <a:buNone/>
            </a:pPr>
            <a:r>
              <a:rPr lang="en-US" dirty="0"/>
              <a:t>10 points is a grade = just over two thirds of a grade.</a:t>
            </a:r>
          </a:p>
        </p:txBody>
      </p:sp>
    </p:spTree>
    <p:extLst>
      <p:ext uri="{BB962C8B-B14F-4D97-AF65-F5344CB8AC3E}">
        <p14:creationId xmlns:p14="http://schemas.microsoft.com/office/powerpoint/2010/main" val="126291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93262980-E907-4930-9E6E-3DC2025C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D48DF-E3C0-D24B-A4F0-5F9BD25EC5A4}"/>
              </a:ext>
            </a:extLst>
          </p:cNvPr>
          <p:cNvSpPr>
            <a:spLocks noGrp="1"/>
          </p:cNvSpPr>
          <p:nvPr>
            <p:ph type="title"/>
          </p:nvPr>
        </p:nvSpPr>
        <p:spPr>
          <a:xfrm>
            <a:off x="486918" y="645106"/>
            <a:ext cx="2737709" cy="1259894"/>
          </a:xfrm>
        </p:spPr>
        <p:txBody>
          <a:bodyPr vert="horz" lIns="91440" tIns="45720" rIns="91440" bIns="45720" rtlCol="0" anchor="t">
            <a:normAutofit/>
          </a:bodyPr>
          <a:lstStyle/>
          <a:p>
            <a:pPr>
              <a:lnSpc>
                <a:spcPct val="90000"/>
              </a:lnSpc>
            </a:pPr>
            <a:r>
              <a:rPr lang="en-US" sz="2800">
                <a:solidFill>
                  <a:srgbClr val="574249"/>
                </a:solidFill>
              </a:rPr>
              <a:t>Post 18 Pathway decisions</a:t>
            </a:r>
          </a:p>
        </p:txBody>
      </p:sp>
      <p:sp>
        <p:nvSpPr>
          <p:cNvPr id="45" name="Rectangle 44">
            <a:extLst>
              <a:ext uri="{FF2B5EF4-FFF2-40B4-BE49-F238E27FC236}">
                <a16:creationId xmlns:a16="http://schemas.microsoft.com/office/drawing/2014/main" id="{AFD53EBD-B361-45AD-8ABF-9270B20B4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rgbClr val="574249"/>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8DB0E9E3-DD33-424D-9305-791D108A4294}"/>
              </a:ext>
            </a:extLst>
          </p:cNvPr>
          <p:cNvSpPr>
            <a:spLocks noGrp="1"/>
          </p:cNvSpPr>
          <p:nvPr>
            <p:ph sz="half" idx="1"/>
          </p:nvPr>
        </p:nvSpPr>
        <p:spPr>
          <a:xfrm>
            <a:off x="486918" y="2133600"/>
            <a:ext cx="2737709" cy="3759253"/>
          </a:xfrm>
        </p:spPr>
        <p:txBody>
          <a:bodyPr vert="horz" lIns="91440" tIns="45720" rIns="91440" bIns="45720" rtlCol="0">
            <a:normAutofit/>
          </a:bodyPr>
          <a:lstStyle/>
          <a:p>
            <a:pPr>
              <a:lnSpc>
                <a:spcPct val="90000"/>
              </a:lnSpc>
              <a:buClr>
                <a:srgbClr val="80E1F0"/>
              </a:buClr>
            </a:pPr>
            <a:r>
              <a:rPr lang="en-US" sz="1700"/>
              <a:t>Applying to University- full degree, foundation degree</a:t>
            </a:r>
          </a:p>
          <a:p>
            <a:pPr>
              <a:lnSpc>
                <a:spcPct val="90000"/>
              </a:lnSpc>
              <a:buClr>
                <a:srgbClr val="80E1F0"/>
              </a:buClr>
            </a:pPr>
            <a:r>
              <a:rPr lang="en-US" sz="1700"/>
              <a:t>Applying for Higher Apprenticeships</a:t>
            </a:r>
          </a:p>
          <a:p>
            <a:pPr>
              <a:lnSpc>
                <a:spcPct val="90000"/>
              </a:lnSpc>
              <a:buClr>
                <a:srgbClr val="80E1F0"/>
              </a:buClr>
            </a:pPr>
            <a:r>
              <a:rPr lang="en-US" sz="1700"/>
              <a:t>Applying for Degree Apprenticeships</a:t>
            </a:r>
          </a:p>
          <a:p>
            <a:pPr>
              <a:lnSpc>
                <a:spcPct val="90000"/>
              </a:lnSpc>
              <a:buClr>
                <a:srgbClr val="80E1F0"/>
              </a:buClr>
            </a:pPr>
            <a:r>
              <a:rPr lang="en-US" sz="1700"/>
              <a:t>Gap Year- structured</a:t>
            </a:r>
          </a:p>
          <a:p>
            <a:pPr>
              <a:lnSpc>
                <a:spcPct val="90000"/>
              </a:lnSpc>
              <a:buClr>
                <a:srgbClr val="80E1F0"/>
              </a:buClr>
            </a:pPr>
            <a:r>
              <a:rPr lang="en-US" sz="1700"/>
              <a:t>Careers advice and support limited to non-existent when they leave school.</a:t>
            </a:r>
          </a:p>
        </p:txBody>
      </p:sp>
      <p:sp>
        <p:nvSpPr>
          <p:cNvPr id="47"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standing around a table&#10;&#10;Description automatically generated">
            <a:extLst>
              <a:ext uri="{FF2B5EF4-FFF2-40B4-BE49-F238E27FC236}">
                <a16:creationId xmlns:a16="http://schemas.microsoft.com/office/drawing/2014/main" id="{DEF03C5C-F1A4-4A6D-9B2F-2170402FDFE5}"/>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8071" r="16820"/>
          <a:stretch/>
        </p:blipFill>
        <p:spPr>
          <a:xfrm>
            <a:off x="3464657" y="10"/>
            <a:ext cx="5679343" cy="6853242"/>
          </a:xfrm>
          <a:prstGeom prst="rect">
            <a:avLst/>
          </a:prstGeom>
        </p:spPr>
      </p:pic>
    </p:spTree>
    <p:extLst>
      <p:ext uri="{BB962C8B-B14F-4D97-AF65-F5344CB8AC3E}">
        <p14:creationId xmlns:p14="http://schemas.microsoft.com/office/powerpoint/2010/main" val="90030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457200" y="332656"/>
            <a:ext cx="8229600" cy="792088"/>
          </a:xfrm>
        </p:spPr>
        <p:txBody>
          <a:bodyPr>
            <a:normAutofit/>
          </a:bodyPr>
          <a:lstStyle/>
          <a:p>
            <a:pPr algn="ctr" eaLnBrk="1" hangingPunct="1"/>
            <a:r>
              <a:rPr lang="en-GB" dirty="0">
                <a:solidFill>
                  <a:schemeClr val="bg2">
                    <a:lumMod val="75000"/>
                  </a:schemeClr>
                </a:solidFill>
              </a:rPr>
              <a:t>Post 18 options</a:t>
            </a:r>
            <a:endParaRPr lang="en-US" dirty="0">
              <a:solidFill>
                <a:schemeClr val="bg2">
                  <a:lumMod val="75000"/>
                </a:schemeClr>
              </a:solidFill>
            </a:endParaRPr>
          </a:p>
        </p:txBody>
      </p:sp>
      <p:sp>
        <p:nvSpPr>
          <p:cNvPr id="15363" name="Rectangle 3"/>
          <p:cNvSpPr>
            <a:spLocks noGrp="1" noChangeArrowheads="1"/>
          </p:cNvSpPr>
          <p:nvPr>
            <p:ph idx="1"/>
          </p:nvPr>
        </p:nvSpPr>
        <p:spPr>
          <a:xfrm>
            <a:off x="683568" y="1052736"/>
            <a:ext cx="7920235" cy="5256584"/>
          </a:xfrm>
        </p:spPr>
        <p:txBody>
          <a:bodyPr>
            <a:normAutofit/>
          </a:bodyPr>
          <a:lstStyle/>
          <a:p>
            <a:r>
              <a:rPr lang="en-GB" sz="3600" b="1" dirty="0">
                <a:latin typeface="+mj-lt"/>
              </a:rPr>
              <a:t>University or another route?</a:t>
            </a:r>
          </a:p>
          <a:p>
            <a:pPr>
              <a:buNone/>
            </a:pPr>
            <a:r>
              <a:rPr lang="en-GB" sz="6000" b="1" dirty="0">
                <a:latin typeface="+mj-lt"/>
              </a:rPr>
              <a:t> </a:t>
            </a:r>
          </a:p>
          <a:p>
            <a:pPr>
              <a:buNone/>
            </a:pPr>
            <a:endParaRPr lang="en-GB" sz="3000" b="1" dirty="0">
              <a:latin typeface="+mj-lt"/>
            </a:endParaRPr>
          </a:p>
          <a:p>
            <a:r>
              <a:rPr lang="en-GB" sz="3600" b="1" dirty="0">
                <a:latin typeface="+mj-lt"/>
                <a:cs typeface="Arial"/>
              </a:rPr>
              <a:t>Gap year?</a:t>
            </a:r>
          </a:p>
          <a:p>
            <a:pPr>
              <a:buNone/>
            </a:pPr>
            <a:r>
              <a:rPr lang="en-GB" sz="4000" b="1" dirty="0">
                <a:latin typeface="+mj-lt"/>
                <a:cs typeface="Arial"/>
              </a:rPr>
              <a:t> </a:t>
            </a: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a:p>
            <a:pPr>
              <a:buNone/>
            </a:pPr>
            <a:endParaRPr lang="en-GB" sz="3000" b="1" dirty="0">
              <a:latin typeface="+mj-lt"/>
              <a:cs typeface="Arial"/>
            </a:endParaRPr>
          </a:p>
        </p:txBody>
      </p:sp>
      <p:pic>
        <p:nvPicPr>
          <p:cNvPr id="1026" name="Picture 2" descr="C:\Users\Celia\Pictures\university.jpg"/>
          <p:cNvPicPr>
            <a:picLocks noChangeAspect="1" noChangeArrowheads="1"/>
          </p:cNvPicPr>
          <p:nvPr/>
        </p:nvPicPr>
        <p:blipFill>
          <a:blip r:embed="rId3" cstate="print"/>
          <a:srcRect/>
          <a:stretch>
            <a:fillRect/>
          </a:stretch>
        </p:blipFill>
        <p:spPr bwMode="auto">
          <a:xfrm>
            <a:off x="1428888" y="1697565"/>
            <a:ext cx="2232248" cy="1485460"/>
          </a:xfrm>
          <a:prstGeom prst="rect">
            <a:avLst/>
          </a:prstGeom>
          <a:noFill/>
        </p:spPr>
      </p:pic>
      <p:pic>
        <p:nvPicPr>
          <p:cNvPr id="1027" name="Picture 3" descr="C:\Users\Celia\Pictures\apprenticeships.jpg"/>
          <p:cNvPicPr>
            <a:picLocks noChangeAspect="1" noChangeArrowheads="1"/>
          </p:cNvPicPr>
          <p:nvPr/>
        </p:nvPicPr>
        <p:blipFill>
          <a:blip r:embed="rId4" cstate="print"/>
          <a:srcRect/>
          <a:stretch>
            <a:fillRect/>
          </a:stretch>
        </p:blipFill>
        <p:spPr bwMode="auto">
          <a:xfrm>
            <a:off x="3894330" y="1697706"/>
            <a:ext cx="2304256" cy="1203573"/>
          </a:xfrm>
          <a:prstGeom prst="rect">
            <a:avLst/>
          </a:prstGeom>
          <a:noFill/>
        </p:spPr>
      </p:pic>
      <p:pic>
        <p:nvPicPr>
          <p:cNvPr id="1028" name="Picture 4" descr="C:\Users\Celia\Pictures\kpmg.jpg"/>
          <p:cNvPicPr>
            <a:picLocks noChangeAspect="1" noChangeArrowheads="1"/>
          </p:cNvPicPr>
          <p:nvPr/>
        </p:nvPicPr>
        <p:blipFill>
          <a:blip r:embed="rId5" cstate="print"/>
          <a:srcRect/>
          <a:stretch>
            <a:fillRect/>
          </a:stretch>
        </p:blipFill>
        <p:spPr bwMode="auto">
          <a:xfrm>
            <a:off x="6451624" y="1690265"/>
            <a:ext cx="2592288" cy="1461246"/>
          </a:xfrm>
          <a:prstGeom prst="rect">
            <a:avLst/>
          </a:prstGeom>
          <a:noFill/>
        </p:spPr>
      </p:pic>
      <p:pic>
        <p:nvPicPr>
          <p:cNvPr id="1029" name="Picture 5" descr="C:\Users\Celia\Pictures\volunteer-in-ghana.jpg"/>
          <p:cNvPicPr>
            <a:picLocks noChangeAspect="1" noChangeArrowheads="1"/>
          </p:cNvPicPr>
          <p:nvPr/>
        </p:nvPicPr>
        <p:blipFill>
          <a:blip r:embed="rId6" cstate="print"/>
          <a:srcRect/>
          <a:stretch>
            <a:fillRect/>
          </a:stretch>
        </p:blipFill>
        <p:spPr bwMode="auto">
          <a:xfrm>
            <a:off x="1163834" y="4378270"/>
            <a:ext cx="1235968" cy="1853952"/>
          </a:xfrm>
          <a:prstGeom prst="rect">
            <a:avLst/>
          </a:prstGeom>
          <a:noFill/>
        </p:spPr>
      </p:pic>
      <p:pic>
        <p:nvPicPr>
          <p:cNvPr id="1030" name="Picture 6" descr="C:\Users\Celia\Pictures\nursing-home7.jpg"/>
          <p:cNvPicPr>
            <a:picLocks noChangeAspect="1" noChangeArrowheads="1"/>
          </p:cNvPicPr>
          <p:nvPr/>
        </p:nvPicPr>
        <p:blipFill>
          <a:blip r:embed="rId7" cstate="print"/>
          <a:srcRect/>
          <a:stretch>
            <a:fillRect/>
          </a:stretch>
        </p:blipFill>
        <p:spPr bwMode="auto">
          <a:xfrm>
            <a:off x="2457498" y="3967045"/>
            <a:ext cx="2304678" cy="1338201"/>
          </a:xfrm>
          <a:prstGeom prst="rect">
            <a:avLst/>
          </a:prstGeom>
          <a:noFill/>
        </p:spPr>
      </p:pic>
      <p:pic>
        <p:nvPicPr>
          <p:cNvPr id="1031" name="Picture 7" descr="C:\Users\Celia\Pictures\yini.jpg"/>
          <p:cNvPicPr>
            <a:picLocks noChangeAspect="1" noChangeArrowheads="1"/>
          </p:cNvPicPr>
          <p:nvPr/>
        </p:nvPicPr>
        <p:blipFill>
          <a:blip r:embed="rId8" cstate="print"/>
          <a:srcRect/>
          <a:stretch>
            <a:fillRect/>
          </a:stretch>
        </p:blipFill>
        <p:spPr bwMode="auto">
          <a:xfrm>
            <a:off x="4845173" y="3934193"/>
            <a:ext cx="1810320" cy="1810320"/>
          </a:xfrm>
          <a:prstGeom prst="rect">
            <a:avLst/>
          </a:prstGeom>
          <a:noFill/>
        </p:spPr>
      </p:pic>
      <p:pic>
        <p:nvPicPr>
          <p:cNvPr id="1032" name="Picture 8" descr="C:\Users\Celia\Pictures\office.jpg"/>
          <p:cNvPicPr>
            <a:picLocks noChangeAspect="1" noChangeArrowheads="1"/>
          </p:cNvPicPr>
          <p:nvPr/>
        </p:nvPicPr>
        <p:blipFill>
          <a:blip r:embed="rId9" cstate="print"/>
          <a:srcRect/>
          <a:stretch>
            <a:fillRect/>
          </a:stretch>
        </p:blipFill>
        <p:spPr bwMode="auto">
          <a:xfrm>
            <a:off x="6838792" y="3959170"/>
            <a:ext cx="2108511" cy="1130052"/>
          </a:xfrm>
          <a:prstGeom prst="rect">
            <a:avLst/>
          </a:prstGeom>
          <a:noFill/>
        </p:spPr>
      </p:pic>
      <p:pic>
        <p:nvPicPr>
          <p:cNvPr id="1033" name="Picture 9" descr="C:\Users\Celia\Pictures\travel.jpg"/>
          <p:cNvPicPr>
            <a:picLocks noChangeAspect="1" noChangeArrowheads="1"/>
          </p:cNvPicPr>
          <p:nvPr/>
        </p:nvPicPr>
        <p:blipFill>
          <a:blip r:embed="rId10" cstate="print"/>
          <a:srcRect/>
          <a:stretch>
            <a:fillRect/>
          </a:stretch>
        </p:blipFill>
        <p:spPr bwMode="auto">
          <a:xfrm>
            <a:off x="3071987" y="5576586"/>
            <a:ext cx="1690189" cy="1124744"/>
          </a:xfrm>
          <a:prstGeom prst="rect">
            <a:avLst/>
          </a:prstGeom>
          <a:noFill/>
        </p:spPr>
      </p:pic>
      <p:pic>
        <p:nvPicPr>
          <p:cNvPr id="1034" name="Picture 10" descr="C:\Users\Celia\Pictures\retake exams.jpg"/>
          <p:cNvPicPr>
            <a:picLocks noChangeAspect="1" noChangeArrowheads="1"/>
          </p:cNvPicPr>
          <p:nvPr/>
        </p:nvPicPr>
        <p:blipFill>
          <a:blip r:embed="rId11" cstate="print"/>
          <a:srcRect/>
          <a:stretch>
            <a:fillRect/>
          </a:stretch>
        </p:blipFill>
        <p:spPr bwMode="auto">
          <a:xfrm>
            <a:off x="6716662" y="5305246"/>
            <a:ext cx="2230641" cy="1220098"/>
          </a:xfrm>
          <a:prstGeom prst="rect">
            <a:avLst/>
          </a:prstGeom>
          <a:noFill/>
        </p:spPr>
      </p:pic>
      <p:pic>
        <p:nvPicPr>
          <p:cNvPr id="14" name="Picture 0" descr="Langley Grammar School crest.gif"/>
          <p:cNvPicPr>
            <a:picLocks noChangeAspect="1" noChangeArrowheads="1"/>
          </p:cNvPicPr>
          <p:nvPr/>
        </p:nvPicPr>
        <p:blipFill>
          <a:blip r:embed="rId12" cstate="print"/>
          <a:srcRect/>
          <a:stretch>
            <a:fillRect/>
          </a:stretch>
        </p:blipFill>
        <p:spPr bwMode="auto">
          <a:xfrm>
            <a:off x="7795896" y="167399"/>
            <a:ext cx="1168591" cy="1389394"/>
          </a:xfrm>
          <a:prstGeom prst="rect">
            <a:avLst/>
          </a:prstGeom>
          <a:noFill/>
          <a:ln w="9525">
            <a:noFill/>
            <a:miter lim="800000"/>
            <a:headEnd/>
            <a:tailEnd/>
          </a:ln>
        </p:spPr>
      </p:pic>
    </p:spTree>
    <p:extLst>
      <p:ext uri="{BB962C8B-B14F-4D97-AF65-F5344CB8AC3E}">
        <p14:creationId xmlns:p14="http://schemas.microsoft.com/office/powerpoint/2010/main" val="288497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DAD52BBF-1D91-4416-BE46-4A84491BDC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6" name="Freeform 11">
              <a:extLst>
                <a:ext uri="{FF2B5EF4-FFF2-40B4-BE49-F238E27FC236}">
                  <a16:creationId xmlns:a16="http://schemas.microsoft.com/office/drawing/2014/main" id="{E856FA20-F55B-488E-8C2F-FE0181D303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8FE61DD1-3D58-48C2-BAD7-6C88B5BE12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02DC1E03-9136-4493-9DA0-968C055198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E12EFE5A-352D-4DAA-A1AB-D407DA2906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851CC167-1DE8-4AE5-9DDD-0B892ACE8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AEC5A30B-E553-4816-BC93-2B026BF619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FBBB7CB8-10F0-4C6E-AA5C-D2BBAE816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AA3EE486-4F47-4152-93F0-47AB9129AD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DA094BB7-D2FA-491F-B667-2588CDE59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C85ED5D4-E278-4323-8BB8-A96891FDC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2F1BB854-AF66-4C4F-80EF-18772EAE44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DFC11FE8-6CFC-4F28-AD6A-42752C18FA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24E8991F-D0F0-40B3-A774-424F762CF35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90" name="Freeform 27">
              <a:extLst>
                <a:ext uri="{FF2B5EF4-FFF2-40B4-BE49-F238E27FC236}">
                  <a16:creationId xmlns:a16="http://schemas.microsoft.com/office/drawing/2014/main" id="{E24FAF75-2CC5-41E0-808B-EBBF7773D0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715D8EF2-7706-4E73-9569-4C8A9988A7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F87F6EF9-1B43-4DA9-A7F9-4A58AD1B13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1BCDFF55-018D-4E96-AC27-479D855611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DC583F49-CC8D-4B50-80D0-B2FA96CC4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9273F505-C09D-4E6D-80FC-C94A63D66F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AC13451E-41C6-471A-AAF6-DB917C021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F1AE4B85-0320-484C-AD19-9721DFD66B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FC12064D-85AA-4228-BD88-55400E9D13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476C58C1-6063-4310-A29D-B0BD819E7B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A03B4EEC-A245-4F50-83FC-E89EB6AF42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A65EC584-75DA-44D3-B66E-C9BD05B390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id="{B8C990B9-A8CA-4975-8781-FD10168E1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24F38119-6001-4C8E-A7E6-F4CCF9397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5362" name="AutoShape 2"/>
          <p:cNvSpPr>
            <a:spLocks noGrp="1" noChangeArrowheads="1"/>
          </p:cNvSpPr>
          <p:nvPr>
            <p:ph type="title"/>
          </p:nvPr>
        </p:nvSpPr>
        <p:spPr>
          <a:xfrm>
            <a:off x="1423643" y="624091"/>
            <a:ext cx="3102795" cy="1280890"/>
          </a:xfrm>
        </p:spPr>
        <p:txBody>
          <a:bodyPr vert="horz" lIns="91440" tIns="45720" rIns="91440" bIns="45720" rtlCol="0" anchor="t">
            <a:normAutofit/>
          </a:bodyPr>
          <a:lstStyle/>
          <a:p>
            <a:r>
              <a:rPr lang="en-US" sz="2800" dirty="0"/>
              <a:t>Post 18 options</a:t>
            </a:r>
          </a:p>
        </p:txBody>
      </p:sp>
      <p:sp>
        <p:nvSpPr>
          <p:cNvPr id="15363" name="Rectangle 3"/>
          <p:cNvSpPr>
            <a:spLocks noGrp="1" noChangeArrowheads="1"/>
          </p:cNvSpPr>
          <p:nvPr>
            <p:ph sz="half" idx="1"/>
          </p:nvPr>
        </p:nvSpPr>
        <p:spPr>
          <a:xfrm>
            <a:off x="1262967" y="2133600"/>
            <a:ext cx="3105579" cy="3777622"/>
          </a:xfrm>
        </p:spPr>
        <p:txBody>
          <a:bodyPr vert="horz" lIns="91440" tIns="45720" rIns="91440" bIns="45720" rtlCol="0">
            <a:normAutofit/>
          </a:bodyPr>
          <a:lstStyle/>
          <a:p>
            <a:r>
              <a:rPr lang="en-US" sz="1400" b="1">
                <a:solidFill>
                  <a:srgbClr val="000000"/>
                </a:solidFill>
              </a:rPr>
              <a:t>If applying to university:</a:t>
            </a:r>
          </a:p>
          <a:p>
            <a:pPr marL="514350" indent="-514350"/>
            <a:r>
              <a:rPr lang="en-US" sz="1400">
                <a:solidFill>
                  <a:srgbClr val="000000"/>
                </a:solidFill>
              </a:rPr>
              <a:t>balance between </a:t>
            </a:r>
            <a:r>
              <a:rPr lang="en-US" sz="1400" b="1" i="1">
                <a:solidFill>
                  <a:srgbClr val="000000"/>
                </a:solidFill>
              </a:rPr>
              <a:t>aspiration</a:t>
            </a:r>
            <a:r>
              <a:rPr lang="en-US" sz="1400">
                <a:solidFill>
                  <a:srgbClr val="000000"/>
                </a:solidFill>
              </a:rPr>
              <a:t> and </a:t>
            </a:r>
            <a:r>
              <a:rPr lang="en-US" sz="1400" b="1" i="1">
                <a:solidFill>
                  <a:srgbClr val="000000"/>
                </a:solidFill>
              </a:rPr>
              <a:t>realism</a:t>
            </a:r>
          </a:p>
          <a:p>
            <a:pPr marL="514350" indent="-514350"/>
            <a:endParaRPr lang="en-US" sz="1400" b="1" i="1">
              <a:solidFill>
                <a:srgbClr val="000000"/>
              </a:solidFill>
            </a:endParaRPr>
          </a:p>
          <a:p>
            <a:pPr marL="514350" indent="-514350"/>
            <a:endParaRPr lang="en-US" sz="1400" b="1" i="1">
              <a:solidFill>
                <a:srgbClr val="000000"/>
              </a:solidFill>
            </a:endParaRPr>
          </a:p>
          <a:p>
            <a:pPr marL="514350" indent="-514350"/>
            <a:r>
              <a:rPr lang="en-US" sz="1400" u="sng">
                <a:solidFill>
                  <a:srgbClr val="000000"/>
                </a:solidFill>
              </a:rPr>
              <a:t>must</a:t>
            </a:r>
            <a:r>
              <a:rPr lang="en-US" sz="1400">
                <a:solidFill>
                  <a:srgbClr val="000000"/>
                </a:solidFill>
              </a:rPr>
              <a:t> take </a:t>
            </a:r>
            <a:r>
              <a:rPr lang="en-US" sz="1400" b="1" i="1">
                <a:solidFill>
                  <a:srgbClr val="000000"/>
                </a:solidFill>
              </a:rPr>
              <a:t>predicted grades </a:t>
            </a:r>
            <a:r>
              <a:rPr lang="en-US" sz="1400">
                <a:solidFill>
                  <a:srgbClr val="000000"/>
                </a:solidFill>
              </a:rPr>
              <a:t>into account</a:t>
            </a:r>
          </a:p>
          <a:p>
            <a:pPr marL="514350" indent="-514350"/>
            <a:endParaRPr lang="en-US" sz="1400">
              <a:solidFill>
                <a:srgbClr val="000000"/>
              </a:solidFill>
            </a:endParaRPr>
          </a:p>
          <a:p>
            <a:pPr marL="514350" indent="-514350"/>
            <a:endParaRPr lang="en-US" sz="1400">
              <a:solidFill>
                <a:srgbClr val="000000"/>
              </a:solidFill>
            </a:endParaRPr>
          </a:p>
          <a:p>
            <a:pPr marL="514350" indent="-514350"/>
            <a:r>
              <a:rPr lang="en-US" sz="1400">
                <a:solidFill>
                  <a:srgbClr val="000000"/>
                </a:solidFill>
              </a:rPr>
              <a:t>vital to include </a:t>
            </a:r>
            <a:r>
              <a:rPr lang="en-US" sz="1400" b="1" i="1">
                <a:solidFill>
                  <a:srgbClr val="000000"/>
                </a:solidFill>
              </a:rPr>
              <a:t>sensible ‘insurance’ back-up option(s)</a:t>
            </a:r>
          </a:p>
          <a:p>
            <a:pPr lvl="1"/>
            <a:endParaRPr lang="en-US" sz="1400" b="1" i="1">
              <a:solidFill>
                <a:srgbClr val="000000"/>
              </a:solidFill>
            </a:endParaRPr>
          </a:p>
        </p:txBody>
      </p:sp>
      <p:pic>
        <p:nvPicPr>
          <p:cNvPr id="8" name="Picture 0" descr="Langley Grammar School crest.gif"/>
          <p:cNvPicPr>
            <a:picLocks noChangeAspect="1" noChangeArrowheads="1"/>
          </p:cNvPicPr>
          <p:nvPr/>
        </p:nvPicPr>
        <p:blipFill rotWithShape="1">
          <a:blip r:embed="rId3" cstate="print"/>
          <a:srcRect l="2506" r="1235"/>
          <a:stretch/>
        </p:blipFill>
        <p:spPr bwMode="auto">
          <a:xfrm>
            <a:off x="4579999" y="623190"/>
            <a:ext cx="1985268" cy="2563582"/>
          </a:xfrm>
          <a:prstGeom prst="rect">
            <a:avLst/>
          </a:prstGeom>
          <a:noFill/>
        </p:spPr>
      </p:pic>
      <p:pic>
        <p:nvPicPr>
          <p:cNvPr id="2051" name="Picture 3" descr="C:\Users\Celia\Pictures\predicted grades.jpg"/>
          <p:cNvPicPr>
            <a:picLocks noGrp="1" noChangeAspect="1" noChangeArrowheads="1"/>
          </p:cNvPicPr>
          <p:nvPr>
            <p:ph sz="half" idx="2"/>
          </p:nvPr>
        </p:nvPicPr>
        <p:blipFill rotWithShape="1">
          <a:blip r:embed="rId4" cstate="print"/>
          <a:srcRect r="22906" b="4"/>
          <a:stretch/>
        </p:blipFill>
        <p:spPr bwMode="auto">
          <a:xfrm>
            <a:off x="6672389" y="623190"/>
            <a:ext cx="1985268" cy="2563582"/>
          </a:xfrm>
          <a:prstGeom prst="rect">
            <a:avLst/>
          </a:prstGeom>
          <a:noFill/>
        </p:spPr>
      </p:pic>
      <p:pic>
        <p:nvPicPr>
          <p:cNvPr id="2052" name="Picture 4" descr="C:\Users\Celia\Pictures\1st and 2nd choice.jpg"/>
          <p:cNvPicPr>
            <a:picLocks noChangeAspect="1" noChangeArrowheads="1"/>
          </p:cNvPicPr>
          <p:nvPr/>
        </p:nvPicPr>
        <p:blipFill rotWithShape="1">
          <a:blip r:embed="rId5" cstate="print"/>
          <a:srcRect t="3681" r="2" b="4085"/>
          <a:stretch/>
        </p:blipFill>
        <p:spPr bwMode="auto">
          <a:xfrm>
            <a:off x="4579999" y="3328978"/>
            <a:ext cx="1985268" cy="2563582"/>
          </a:xfrm>
          <a:prstGeom prst="rect">
            <a:avLst/>
          </a:prstGeom>
          <a:noFill/>
        </p:spPr>
      </p:pic>
      <p:pic>
        <p:nvPicPr>
          <p:cNvPr id="2050" name="Picture 2" descr="C:\Users\Celia\Pictures\balance.jpg"/>
          <p:cNvPicPr>
            <a:picLocks noChangeAspect="1" noChangeArrowheads="1"/>
          </p:cNvPicPr>
          <p:nvPr/>
        </p:nvPicPr>
        <p:blipFill rotWithShape="1">
          <a:blip r:embed="rId6" cstate="print"/>
          <a:srcRect l="35994" r="12474" b="3"/>
          <a:stretch/>
        </p:blipFill>
        <p:spPr bwMode="auto">
          <a:xfrm>
            <a:off x="6672389" y="3328978"/>
            <a:ext cx="1985268" cy="2563582"/>
          </a:xfrm>
          <a:prstGeom prst="rect">
            <a:avLst/>
          </a:prstGeom>
          <a:noFill/>
        </p:spPr>
      </p:pic>
    </p:spTree>
    <p:extLst>
      <p:ext uri="{BB962C8B-B14F-4D97-AF65-F5344CB8AC3E}">
        <p14:creationId xmlns:p14="http://schemas.microsoft.com/office/powerpoint/2010/main" val="4281697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884825E-EC03-4722-8283-74EC8EECC4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4" name="Freeform 11">
              <a:extLst>
                <a:ext uri="{FF2B5EF4-FFF2-40B4-BE49-F238E27FC236}">
                  <a16:creationId xmlns:a16="http://schemas.microsoft.com/office/drawing/2014/main" id="{C04A4164-FDD3-4AE9-8129-4E1B921E25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242BA971-550B-4D73-A876-FA172A0CD3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F52F4EE2-AD57-433A-87C2-B1418FE22D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418466F3-BDB0-4394-BA4A-CF39BF6900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9B5012CA-30F7-4EAF-9345-0EC48D013C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F1CEB021-8D0F-48F1-947A-7F206BE2D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03D5F265-52CB-44C4-AC6C-690E2BAFF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AC865DC3-14CF-426B-B727-540299B5F8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28D0689D-31AE-4EAE-8B89-90DCD47F1B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17172BB3-0B74-4B5A-B1FC-09313DAC3C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24BF584C-D8EA-4C47-98AB-CDD5EB007A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124EB1F1-5E4E-4599-A171-9D77920220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2209368F-1AD1-453A-8026-F04870973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8" name="Freeform 27">
              <a:extLst>
                <a:ext uri="{FF2B5EF4-FFF2-40B4-BE49-F238E27FC236}">
                  <a16:creationId xmlns:a16="http://schemas.microsoft.com/office/drawing/2014/main" id="{0E69BFA4-17AB-4ABA-8D3C-631A60BE02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4292D11E-0C01-4D2E-B100-948220935C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A3A4E547-348A-4729-AC00-1E84D8AD92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AE8EC33A-BF4E-4E28-A2F7-033DBBC9DF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38008CFA-8ADB-4AAB-8B54-AB4FE356C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F204F925-C7EB-4729-AB29-7487C8ED83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1B850771-3B79-4C27-9CC3-3CBFA90C0F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565B2F18-C5EF-495D-AF6F-226B7CA9D7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CA4A062-5E82-4F21-BEBB-7E3C4405C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85F9DBD7-D46E-42F2-96B1-B9EE446918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098B143F-4C52-4FCA-AC4A-E9BEA91C73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3617AF3-1F02-4D51-9908-2C09CAAB0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76CA6318-3044-4469-954D-B2AD9DE3B6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A0AB96DE-D383-4C34-8E56-500D64DE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FC8E6D40-9C90-443A-AF1F-0B193BA947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AADB1DE-0040-4989-B59B-D60AF6850E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45604E">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5">
            <a:extLst>
              <a:ext uri="{FF2B5EF4-FFF2-40B4-BE49-F238E27FC236}">
                <a16:creationId xmlns:a16="http://schemas.microsoft.com/office/drawing/2014/main" id="{E16D902C-C95A-4503-967F-9D24B40C29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vert="horz" lIns="91440" tIns="45720" rIns="91440" bIns="45720" rtlCol="0" anchor="ctr">
            <a:normAutofit/>
          </a:bodyPr>
          <a:lstStyle/>
          <a:p>
            <a:r>
              <a:rPr lang="en-US" sz="2800">
                <a:solidFill>
                  <a:srgbClr val="FEFFFF"/>
                </a:solidFill>
              </a:rPr>
              <a:t>What is happening?</a:t>
            </a:r>
          </a:p>
        </p:txBody>
      </p:sp>
      <p:sp>
        <p:nvSpPr>
          <p:cNvPr id="3" name="Content Placeholder 2"/>
          <p:cNvSpPr>
            <a:spLocks noGrp="1"/>
          </p:cNvSpPr>
          <p:nvPr>
            <p:ph sz="half" idx="1"/>
          </p:nvPr>
        </p:nvSpPr>
        <p:spPr>
          <a:xfrm>
            <a:off x="406399" y="1848383"/>
            <a:ext cx="5359400" cy="3879222"/>
          </a:xfrm>
        </p:spPr>
        <p:txBody>
          <a:bodyPr vert="horz" lIns="91440" tIns="45720" rIns="91440" bIns="45720" rtlCol="0">
            <a:normAutofit/>
          </a:bodyPr>
          <a:lstStyle/>
          <a:p>
            <a:pPr>
              <a:buClr>
                <a:srgbClr val="E9BF7B"/>
              </a:buClr>
            </a:pPr>
            <a:r>
              <a:rPr lang="en-US">
                <a:solidFill>
                  <a:srgbClr val="FEFFFF"/>
                </a:solidFill>
              </a:rPr>
              <a:t>Sixth Form Success Proformas</a:t>
            </a:r>
          </a:p>
          <a:p>
            <a:pPr>
              <a:buClr>
                <a:srgbClr val="E9BF7B"/>
              </a:buClr>
            </a:pPr>
            <a:r>
              <a:rPr lang="en-US">
                <a:solidFill>
                  <a:srgbClr val="FEFFFF"/>
                </a:solidFill>
              </a:rPr>
              <a:t>Supervised Study Report</a:t>
            </a:r>
          </a:p>
          <a:p>
            <a:pPr>
              <a:buClr>
                <a:srgbClr val="E9BF7B"/>
              </a:buClr>
            </a:pPr>
            <a:r>
              <a:rPr lang="en-US">
                <a:solidFill>
                  <a:srgbClr val="FEFFFF"/>
                </a:solidFill>
              </a:rPr>
              <a:t>Academic Mentoring</a:t>
            </a:r>
          </a:p>
          <a:p>
            <a:pPr>
              <a:buClr>
                <a:srgbClr val="E9BF7B"/>
              </a:buClr>
            </a:pPr>
            <a:r>
              <a:rPr lang="en-US">
                <a:solidFill>
                  <a:srgbClr val="FEFFFF"/>
                </a:solidFill>
              </a:rPr>
              <a:t>Guidance/ support from subject teachers</a:t>
            </a:r>
          </a:p>
          <a:p>
            <a:pPr>
              <a:buClr>
                <a:srgbClr val="E9BF7B"/>
              </a:buClr>
            </a:pPr>
            <a:r>
              <a:rPr lang="en-US">
                <a:solidFill>
                  <a:srgbClr val="FEFFFF"/>
                </a:solidFill>
              </a:rPr>
              <a:t>One to one personal statement support</a:t>
            </a:r>
          </a:p>
          <a:p>
            <a:pPr>
              <a:buClr>
                <a:srgbClr val="E9BF7B"/>
              </a:buClr>
            </a:pPr>
            <a:endParaRPr lang="en-US">
              <a:solidFill>
                <a:srgbClr val="FEFFFF"/>
              </a:solidFill>
            </a:endParaRPr>
          </a:p>
        </p:txBody>
      </p:sp>
      <p:pic>
        <p:nvPicPr>
          <p:cNvPr id="5" name="Picture 0" descr="Langley Grammar School crest.gif"/>
          <p:cNvPicPr>
            <a:picLocks noChangeAspect="1" noChangeArrowheads="1"/>
          </p:cNvPicPr>
          <p:nvPr/>
        </p:nvPicPr>
        <p:blipFill>
          <a:blip r:embed="rId2" cstate="print"/>
          <a:stretch>
            <a:fillRect/>
          </a:stretch>
        </p:blipFill>
        <p:spPr bwMode="auto">
          <a:xfrm>
            <a:off x="7243369" y="275579"/>
            <a:ext cx="1494231" cy="1857315"/>
          </a:xfrm>
          <a:prstGeom prst="rect">
            <a:avLst/>
          </a:prstGeom>
          <a:noFill/>
        </p:spPr>
      </p:pic>
      <p:pic>
        <p:nvPicPr>
          <p:cNvPr id="8" name="Content Placeholder 7" descr="A group of people posing for a photo&#10;&#10;Description automatically generated with medium confidence">
            <a:extLst>
              <a:ext uri="{FF2B5EF4-FFF2-40B4-BE49-F238E27FC236}">
                <a16:creationId xmlns:a16="http://schemas.microsoft.com/office/drawing/2014/main" id="{D07CF9DF-D381-844C-A6E8-B180E570A97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2898" y="3909117"/>
            <a:ext cx="4410690" cy="2944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329893"/>
            <a:ext cx="6589199" cy="1280890"/>
          </a:xfrm>
        </p:spPr>
        <p:txBody>
          <a:bodyPr/>
          <a:lstStyle/>
          <a:p>
            <a:r>
              <a:rPr lang="en-GB" dirty="0">
                <a:solidFill>
                  <a:schemeClr val="bg2">
                    <a:lumMod val="75000"/>
                  </a:schemeClr>
                </a:solidFill>
              </a:rPr>
              <a:t>What is happening?</a:t>
            </a:r>
          </a:p>
        </p:txBody>
      </p:sp>
      <p:pic>
        <p:nvPicPr>
          <p:cNvPr id="8" name="Picture 0" descr="Langley Grammar School crest.gif"/>
          <p:cNvPicPr>
            <a:picLocks noChangeAspect="1" noChangeArrowheads="1"/>
          </p:cNvPicPr>
          <p:nvPr/>
        </p:nvPicPr>
        <p:blipFill>
          <a:blip r:embed="rId2" cstate="print"/>
          <a:srcRect/>
          <a:stretch>
            <a:fillRect/>
          </a:stretch>
        </p:blipFill>
        <p:spPr bwMode="auto">
          <a:xfrm>
            <a:off x="7795896" y="167399"/>
            <a:ext cx="1168591" cy="1389394"/>
          </a:xfrm>
          <a:prstGeom prst="rect">
            <a:avLst/>
          </a:prstGeom>
          <a:noFill/>
          <a:ln w="9525">
            <a:noFill/>
            <a:miter lim="800000"/>
            <a:headEnd/>
            <a:tailEnd/>
          </a:ln>
        </p:spPr>
      </p:pic>
      <p:pic>
        <p:nvPicPr>
          <p:cNvPr id="10" name="Content Placeholder 9"/>
          <p:cNvPicPr>
            <a:picLocks noGrp="1"/>
          </p:cNvPicPr>
          <p:nvPr>
            <p:ph idx="1"/>
          </p:nvPr>
        </p:nvPicPr>
        <p:blipFill rotWithShape="1">
          <a:blip r:embed="rId3"/>
          <a:srcRect l="43426" t="40772" r="1785" b="7229"/>
          <a:stretch/>
        </p:blipFill>
        <p:spPr bwMode="auto">
          <a:xfrm>
            <a:off x="1965217" y="1707922"/>
            <a:ext cx="7034234" cy="417134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FDEACC-D224-4F5B-A0BE-6581493C3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567B8489-9450-4A50-94AF-90283270FF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45604E">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GB" sz="2800">
                <a:solidFill>
                  <a:srgbClr val="FEFFFF"/>
                </a:solidFill>
              </a:rPr>
              <a:t>Assessment Points</a:t>
            </a:r>
          </a:p>
        </p:txBody>
      </p:sp>
      <p:sp>
        <p:nvSpPr>
          <p:cNvPr id="3" name="Content Placeholder 2"/>
          <p:cNvSpPr>
            <a:spLocks noGrp="1"/>
          </p:cNvSpPr>
          <p:nvPr>
            <p:ph idx="1"/>
          </p:nvPr>
        </p:nvSpPr>
        <p:spPr>
          <a:xfrm>
            <a:off x="406399" y="2032000"/>
            <a:ext cx="5359400" cy="3879222"/>
          </a:xfrm>
        </p:spPr>
        <p:txBody>
          <a:bodyPr>
            <a:normAutofit/>
          </a:bodyPr>
          <a:lstStyle/>
          <a:p>
            <a:pPr>
              <a:buClr>
                <a:srgbClr val="E9BF7B"/>
              </a:buClr>
            </a:pPr>
            <a:r>
              <a:rPr lang="en-GB">
                <a:solidFill>
                  <a:srgbClr val="FEFFFF"/>
                </a:solidFill>
              </a:rPr>
              <a:t>23 September- UCAS predicted grades issued</a:t>
            </a:r>
          </a:p>
          <a:p>
            <a:pPr>
              <a:buClr>
                <a:srgbClr val="E9BF7B"/>
              </a:buClr>
            </a:pPr>
            <a:r>
              <a:rPr lang="en-GB">
                <a:solidFill>
                  <a:srgbClr val="FEFFFF"/>
                </a:solidFill>
              </a:rPr>
              <a:t>Thursday 20 October- Parent Teacher Consultation 1</a:t>
            </a:r>
          </a:p>
          <a:p>
            <a:pPr>
              <a:buClr>
                <a:srgbClr val="E9BF7B"/>
              </a:buClr>
            </a:pPr>
            <a:r>
              <a:rPr lang="en-GB">
                <a:solidFill>
                  <a:srgbClr val="FEFFFF"/>
                </a:solidFill>
              </a:rPr>
              <a:t>WB 02 January- Y13 Practice Exams</a:t>
            </a:r>
          </a:p>
          <a:p>
            <a:pPr>
              <a:buClr>
                <a:srgbClr val="E9BF7B"/>
              </a:buClr>
            </a:pPr>
            <a:r>
              <a:rPr lang="en-GB">
                <a:solidFill>
                  <a:srgbClr val="FEFFFF"/>
                </a:solidFill>
              </a:rPr>
              <a:t>WB Tuesday 28 February- Parent Teacher Consultation 2</a:t>
            </a:r>
          </a:p>
          <a:p>
            <a:pPr>
              <a:buClr>
                <a:srgbClr val="E9BF7B"/>
              </a:buClr>
            </a:pPr>
            <a:r>
              <a:rPr lang="en-GB">
                <a:solidFill>
                  <a:srgbClr val="FEFFFF"/>
                </a:solidFill>
              </a:rPr>
              <a:t>June- Public Examinations begin</a:t>
            </a:r>
          </a:p>
          <a:p>
            <a:pPr>
              <a:buClr>
                <a:srgbClr val="E9BF7B"/>
              </a:buClr>
            </a:pPr>
            <a:r>
              <a:rPr lang="en-GB">
                <a:solidFill>
                  <a:srgbClr val="FEFFFF"/>
                </a:solidFill>
              </a:rPr>
              <a:t>Thursday 17 August 2021 Results Day</a:t>
            </a:r>
          </a:p>
        </p:txBody>
      </p:sp>
      <p:pic>
        <p:nvPicPr>
          <p:cNvPr id="4" name="Picture 0" descr="Langley Grammar School crest.gif"/>
          <p:cNvPicPr>
            <a:picLocks noChangeAspect="1" noChangeArrowheads="1"/>
          </p:cNvPicPr>
          <p:nvPr/>
        </p:nvPicPr>
        <p:blipFill>
          <a:blip r:embed="rId2" cstate="print"/>
          <a:stretch>
            <a:fillRect/>
          </a:stretch>
        </p:blipFill>
        <p:spPr bwMode="auto">
          <a:xfrm>
            <a:off x="6534792" y="2563983"/>
            <a:ext cx="2251449" cy="2798529"/>
          </a:xfrm>
          <a:prstGeom prst="rect">
            <a:avLst/>
          </a:prstGeom>
          <a:noFill/>
        </p:spPr>
      </p:pic>
    </p:spTree>
    <p:extLst>
      <p:ext uri="{BB962C8B-B14F-4D97-AF65-F5344CB8AC3E}">
        <p14:creationId xmlns:p14="http://schemas.microsoft.com/office/powerpoint/2010/main" val="137694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B01FB5-37B9-4EBD-AF40-DE68D3CA4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11F7F-D198-43F8-9FA0-1E839F77B58B}"/>
              </a:ext>
            </a:extLst>
          </p:cNvPr>
          <p:cNvSpPr>
            <a:spLocks noGrp="1"/>
          </p:cNvSpPr>
          <p:nvPr>
            <p:ph type="title"/>
          </p:nvPr>
        </p:nvSpPr>
        <p:spPr>
          <a:xfrm>
            <a:off x="944919" y="3101093"/>
            <a:ext cx="1840539" cy="3029344"/>
          </a:xfrm>
        </p:spPr>
        <p:txBody>
          <a:bodyPr>
            <a:normAutofit/>
          </a:bodyPr>
          <a:lstStyle/>
          <a:p>
            <a:r>
              <a:rPr lang="en-GB" sz="2400" b="1">
                <a:solidFill>
                  <a:schemeClr val="bg1"/>
                </a:solidFill>
              </a:rPr>
              <a:t>2022 A Level Outcomes</a:t>
            </a:r>
          </a:p>
        </p:txBody>
      </p:sp>
      <p:sp>
        <p:nvSpPr>
          <p:cNvPr id="13"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5" name="Rectangle 14">
            <a:extLst>
              <a:ext uri="{FF2B5EF4-FFF2-40B4-BE49-F238E27FC236}">
                <a16:creationId xmlns:a16="http://schemas.microsoft.com/office/drawing/2014/main" id="{79057B2B-0D8C-47F2-836B-2E7DD4621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884B71A4-2CE7-4B86-9586-AF81405FD4DA}"/>
              </a:ext>
            </a:extLst>
          </p:cNvPr>
          <p:cNvGraphicFramePr>
            <a:graphicFrameLocks noGrp="1"/>
          </p:cNvGraphicFramePr>
          <p:nvPr>
            <p:ph idx="1"/>
            <p:extLst>
              <p:ext uri="{D42A27DB-BD31-4B8C-83A1-F6EECF244321}">
                <p14:modId xmlns:p14="http://schemas.microsoft.com/office/powerpoint/2010/main" val="2568060428"/>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54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AA22AB8F-8672-4CA8-8E57-FDB5A32F1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354E6A">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erson jumping up in the air&#10;&#10;Description automatically generated">
            <a:extLst>
              <a:ext uri="{FF2B5EF4-FFF2-40B4-BE49-F238E27FC236}">
                <a16:creationId xmlns:a16="http://schemas.microsoft.com/office/drawing/2014/main" id="{36B59335-6BF1-48B9-AA7E-69F68E527D6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8712" b="18712"/>
          <a:stretch/>
        </p:blipFill>
        <p:spPr>
          <a:xfrm rot="5400000">
            <a:off x="4229098" y="1943099"/>
            <a:ext cx="6858000" cy="2971801"/>
          </a:xfrm>
          <a:prstGeom prst="rect">
            <a:avLst/>
          </a:prstGeom>
        </p:spPr>
      </p:pic>
      <p:sp>
        <p:nvSpPr>
          <p:cNvPr id="4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B40E3BF-B5E6-8F47-AA84-3738A79BAC3C}"/>
              </a:ext>
            </a:extLst>
          </p:cNvPr>
          <p:cNvSpPr>
            <a:spLocks noGrp="1"/>
          </p:cNvSpPr>
          <p:nvPr>
            <p:ph type="title"/>
          </p:nvPr>
        </p:nvSpPr>
        <p:spPr>
          <a:xfrm>
            <a:off x="406400" y="787400"/>
            <a:ext cx="5359399" cy="778933"/>
          </a:xfrm>
        </p:spPr>
        <p:txBody>
          <a:bodyPr vert="horz" lIns="91440" tIns="45720" rIns="91440" bIns="45720" rtlCol="0" anchor="ctr">
            <a:normAutofit/>
          </a:bodyPr>
          <a:lstStyle/>
          <a:p>
            <a:r>
              <a:rPr lang="en-US" sz="2800">
                <a:solidFill>
                  <a:srgbClr val="FEFFFF"/>
                </a:solidFill>
              </a:rPr>
              <a:t>Good attendance is key</a:t>
            </a:r>
          </a:p>
        </p:txBody>
      </p:sp>
      <p:sp>
        <p:nvSpPr>
          <p:cNvPr id="3" name="Content Placeholder 2">
            <a:extLst>
              <a:ext uri="{FF2B5EF4-FFF2-40B4-BE49-F238E27FC236}">
                <a16:creationId xmlns:a16="http://schemas.microsoft.com/office/drawing/2014/main" id="{7C9CBF4C-0289-CF4F-8285-A7BCAF7BB3A3}"/>
              </a:ext>
            </a:extLst>
          </p:cNvPr>
          <p:cNvSpPr>
            <a:spLocks noGrp="1"/>
          </p:cNvSpPr>
          <p:nvPr>
            <p:ph sz="half" idx="1"/>
          </p:nvPr>
        </p:nvSpPr>
        <p:spPr>
          <a:xfrm>
            <a:off x="406399" y="2032000"/>
            <a:ext cx="5359400" cy="3879222"/>
          </a:xfrm>
        </p:spPr>
        <p:txBody>
          <a:bodyPr vert="horz" lIns="91440" tIns="45720" rIns="91440" bIns="45720" rtlCol="0">
            <a:normAutofit/>
          </a:bodyPr>
          <a:lstStyle/>
          <a:p>
            <a:pPr>
              <a:buClr>
                <a:srgbClr val="FAFF59"/>
              </a:buClr>
            </a:pPr>
            <a:r>
              <a:rPr lang="en-US">
                <a:solidFill>
                  <a:srgbClr val="FEFFFF"/>
                </a:solidFill>
              </a:rPr>
              <a:t>As close to 100% as possible</a:t>
            </a:r>
          </a:p>
          <a:p>
            <a:pPr>
              <a:buClr>
                <a:srgbClr val="FAFF59"/>
              </a:buClr>
            </a:pPr>
            <a:r>
              <a:rPr lang="en-US">
                <a:solidFill>
                  <a:srgbClr val="FEFFFF"/>
                </a:solidFill>
              </a:rPr>
              <a:t>Evidence shows poor attendance correlates to poor outcomes. All 4 students who underachieved in all 3 of their subjects attendance was a factor in all cases.</a:t>
            </a:r>
          </a:p>
          <a:p>
            <a:pPr>
              <a:buClr>
                <a:srgbClr val="FAFF59"/>
              </a:buClr>
            </a:pPr>
            <a:r>
              <a:rPr lang="en-US">
                <a:solidFill>
                  <a:srgbClr val="FEFFFF"/>
                </a:solidFill>
              </a:rPr>
              <a:t>Routine appointments outside school hours</a:t>
            </a:r>
          </a:p>
          <a:p>
            <a:pPr>
              <a:buClr>
                <a:srgbClr val="FAFF59"/>
              </a:buClr>
            </a:pPr>
            <a:r>
              <a:rPr lang="en-US">
                <a:solidFill>
                  <a:srgbClr val="FEFFFF"/>
                </a:solidFill>
              </a:rPr>
              <a:t>Applicant days/ interviews.</a:t>
            </a:r>
          </a:p>
        </p:txBody>
      </p:sp>
    </p:spTree>
    <p:extLst>
      <p:ext uri="{BB962C8B-B14F-4D97-AF65-F5344CB8AC3E}">
        <p14:creationId xmlns:p14="http://schemas.microsoft.com/office/powerpoint/2010/main" val="197813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AA22AB8F-8672-4CA8-8E57-FDB5A32F1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76536E">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A person wearing glasses&#10;&#10;Description automatically generated with low confidence">
            <a:extLst>
              <a:ext uri="{FF2B5EF4-FFF2-40B4-BE49-F238E27FC236}">
                <a16:creationId xmlns:a16="http://schemas.microsoft.com/office/drawing/2014/main" id="{608BAEEA-72AF-1147-8332-EC9C838F36A9}"/>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7541" b="17541"/>
          <a:stretch/>
        </p:blipFill>
        <p:spPr>
          <a:xfrm rot="5400000">
            <a:off x="4229098" y="1943099"/>
            <a:ext cx="6858000" cy="2971801"/>
          </a:xfrm>
          <a:prstGeom prst="rect">
            <a:avLst/>
          </a:prstGeom>
        </p:spPr>
      </p:pic>
      <p:sp>
        <p:nvSpPr>
          <p:cNvPr id="48"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A51F0DE-5CD6-1A4A-8894-EACFC672C08A}"/>
              </a:ext>
            </a:extLst>
          </p:cNvPr>
          <p:cNvSpPr>
            <a:spLocks noGrp="1"/>
          </p:cNvSpPr>
          <p:nvPr>
            <p:ph type="title"/>
          </p:nvPr>
        </p:nvSpPr>
        <p:spPr>
          <a:xfrm>
            <a:off x="406400" y="787400"/>
            <a:ext cx="5359399" cy="778933"/>
          </a:xfrm>
        </p:spPr>
        <p:txBody>
          <a:bodyPr vert="horz" lIns="91440" tIns="45720" rIns="91440" bIns="45720" rtlCol="0" anchor="ctr">
            <a:normAutofit/>
          </a:bodyPr>
          <a:lstStyle/>
          <a:p>
            <a:r>
              <a:rPr lang="en-US" sz="2800">
                <a:solidFill>
                  <a:srgbClr val="FEFFFF"/>
                </a:solidFill>
              </a:rPr>
              <a:t>Attitude is key</a:t>
            </a:r>
          </a:p>
        </p:txBody>
      </p:sp>
      <p:sp>
        <p:nvSpPr>
          <p:cNvPr id="3" name="Content Placeholder 2">
            <a:extLst>
              <a:ext uri="{FF2B5EF4-FFF2-40B4-BE49-F238E27FC236}">
                <a16:creationId xmlns:a16="http://schemas.microsoft.com/office/drawing/2014/main" id="{C5DE85AF-DA88-8C4D-B2B2-118C40583FC0}"/>
              </a:ext>
            </a:extLst>
          </p:cNvPr>
          <p:cNvSpPr>
            <a:spLocks noGrp="1"/>
          </p:cNvSpPr>
          <p:nvPr>
            <p:ph sz="half" idx="1"/>
          </p:nvPr>
        </p:nvSpPr>
        <p:spPr>
          <a:xfrm>
            <a:off x="406399" y="2032000"/>
            <a:ext cx="5359400" cy="3879222"/>
          </a:xfrm>
        </p:spPr>
        <p:txBody>
          <a:bodyPr vert="horz" lIns="91440" tIns="45720" rIns="91440" bIns="45720" rtlCol="0">
            <a:normAutofit/>
          </a:bodyPr>
          <a:lstStyle/>
          <a:p>
            <a:pPr>
              <a:buClr>
                <a:srgbClr val="92BCE9"/>
              </a:buClr>
            </a:pPr>
            <a:r>
              <a:rPr lang="en-US">
                <a:solidFill>
                  <a:srgbClr val="FEFFFF"/>
                </a:solidFill>
              </a:rPr>
              <a:t>Getting Post 18 pathway applications in early</a:t>
            </a:r>
          </a:p>
          <a:p>
            <a:pPr>
              <a:buClr>
                <a:srgbClr val="92BCE9"/>
              </a:buClr>
            </a:pPr>
            <a:r>
              <a:rPr lang="en-US">
                <a:solidFill>
                  <a:srgbClr val="FEFFFF"/>
                </a:solidFill>
              </a:rPr>
              <a:t>Unremitting approach</a:t>
            </a:r>
          </a:p>
          <a:p>
            <a:pPr>
              <a:buClr>
                <a:srgbClr val="92BCE9"/>
              </a:buClr>
            </a:pPr>
            <a:r>
              <a:rPr lang="en-US" b="1">
                <a:solidFill>
                  <a:srgbClr val="FEFFFF"/>
                </a:solidFill>
              </a:rPr>
              <a:t>Proactive with teachers</a:t>
            </a:r>
          </a:p>
          <a:p>
            <a:pPr>
              <a:buClr>
                <a:srgbClr val="92BCE9"/>
              </a:buClr>
            </a:pPr>
            <a:r>
              <a:rPr lang="en-US">
                <a:solidFill>
                  <a:srgbClr val="FEFFFF"/>
                </a:solidFill>
              </a:rPr>
              <a:t>Completing additional work to tasks set by the teacher, which is shown to the teacher.</a:t>
            </a:r>
          </a:p>
          <a:p>
            <a:pPr>
              <a:buClr>
                <a:srgbClr val="92BCE9"/>
              </a:buClr>
            </a:pPr>
            <a:r>
              <a:rPr lang="en-US">
                <a:solidFill>
                  <a:srgbClr val="FEFFFF"/>
                </a:solidFill>
              </a:rPr>
              <a:t>Spreadsheet of past papers and their scores</a:t>
            </a:r>
          </a:p>
          <a:p>
            <a:pPr>
              <a:buClr>
                <a:srgbClr val="92BCE9"/>
              </a:buClr>
            </a:pPr>
            <a:endParaRPr lang="en-US">
              <a:solidFill>
                <a:srgbClr val="FEFFFF"/>
              </a:solidFill>
            </a:endParaRPr>
          </a:p>
        </p:txBody>
      </p:sp>
    </p:spTree>
    <p:extLst>
      <p:ext uri="{BB962C8B-B14F-4D97-AF65-F5344CB8AC3E}">
        <p14:creationId xmlns:p14="http://schemas.microsoft.com/office/powerpoint/2010/main" val="242139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1196752"/>
            <a:ext cx="7924800" cy="936104"/>
          </a:xfrm>
        </p:spPr>
        <p:txBody>
          <a:bodyPr>
            <a:normAutofit fontScale="90000"/>
          </a:bodyPr>
          <a:lstStyle/>
          <a:p>
            <a:pPr algn="ctr" eaLnBrk="1" hangingPunct="1"/>
            <a:r>
              <a:rPr lang="en-GB" dirty="0">
                <a:solidFill>
                  <a:schemeClr val="bg2">
                    <a:lumMod val="75000"/>
                  </a:schemeClr>
                </a:solidFill>
              </a:rPr>
              <a:t>Making progress at A Level</a:t>
            </a:r>
            <a:br>
              <a:rPr lang="en-GB" dirty="0">
                <a:solidFill>
                  <a:schemeClr val="bg2">
                    <a:lumMod val="75000"/>
                  </a:schemeClr>
                </a:solidFill>
              </a:rPr>
            </a:br>
            <a:r>
              <a:rPr lang="en-GB" dirty="0">
                <a:solidFill>
                  <a:schemeClr val="bg2">
                    <a:lumMod val="75000"/>
                  </a:schemeClr>
                </a:solidFill>
              </a:rPr>
              <a:t>Make it happen!</a:t>
            </a:r>
            <a:endParaRPr lang="en-US" dirty="0">
              <a:solidFill>
                <a:schemeClr val="bg2">
                  <a:lumMod val="75000"/>
                </a:schemeClr>
              </a:solidFill>
            </a:endParaRPr>
          </a:p>
        </p:txBody>
      </p:sp>
      <p:sp>
        <p:nvSpPr>
          <p:cNvPr id="6" name="TextBox 5"/>
          <p:cNvSpPr txBox="1"/>
          <p:nvPr/>
        </p:nvSpPr>
        <p:spPr>
          <a:xfrm>
            <a:off x="1693222" y="4027478"/>
            <a:ext cx="4390946" cy="1089529"/>
          </a:xfrm>
          <a:prstGeom prst="rect">
            <a:avLst/>
          </a:prstGeom>
          <a:noFill/>
        </p:spPr>
        <p:txBody>
          <a:bodyPr wrap="none" rtlCol="0">
            <a:spAutoFit/>
          </a:bodyPr>
          <a:lstStyle/>
          <a:p>
            <a:pPr eaLnBrk="1" hangingPunct="1">
              <a:lnSpc>
                <a:spcPct val="90000"/>
              </a:lnSpc>
            </a:pPr>
            <a:r>
              <a:rPr lang="en-GB" dirty="0"/>
              <a:t>Ask for advice from teachers in areas</a:t>
            </a:r>
          </a:p>
          <a:p>
            <a:pPr eaLnBrk="1" hangingPunct="1">
              <a:lnSpc>
                <a:spcPct val="90000"/>
              </a:lnSpc>
            </a:pPr>
            <a:r>
              <a:rPr lang="en-GB" dirty="0"/>
              <a:t> of uncertainty and about how to achieve </a:t>
            </a:r>
          </a:p>
          <a:p>
            <a:pPr eaLnBrk="1" hangingPunct="1">
              <a:lnSpc>
                <a:spcPct val="90000"/>
              </a:lnSpc>
            </a:pPr>
            <a:r>
              <a:rPr lang="en-GB" dirty="0"/>
              <a:t>the next grade up (within and outside</a:t>
            </a:r>
          </a:p>
          <a:p>
            <a:pPr eaLnBrk="1" hangingPunct="1">
              <a:lnSpc>
                <a:spcPct val="90000"/>
              </a:lnSpc>
            </a:pPr>
            <a:r>
              <a:rPr lang="en-GB" dirty="0"/>
              <a:t> lessons as you go through the course)</a:t>
            </a:r>
          </a:p>
        </p:txBody>
      </p:sp>
      <p:sp>
        <p:nvSpPr>
          <p:cNvPr id="7" name="TextBox 6"/>
          <p:cNvSpPr txBox="1"/>
          <p:nvPr/>
        </p:nvSpPr>
        <p:spPr>
          <a:xfrm>
            <a:off x="6230895" y="4670817"/>
            <a:ext cx="2980303" cy="1588127"/>
          </a:xfrm>
          <a:prstGeom prst="rect">
            <a:avLst/>
          </a:prstGeom>
          <a:noFill/>
        </p:spPr>
        <p:txBody>
          <a:bodyPr wrap="none" rtlCol="0">
            <a:spAutoFit/>
          </a:bodyPr>
          <a:lstStyle/>
          <a:p>
            <a:pPr eaLnBrk="1" hangingPunct="1">
              <a:lnSpc>
                <a:spcPct val="90000"/>
              </a:lnSpc>
            </a:pPr>
            <a:r>
              <a:rPr lang="en-GB" dirty="0"/>
              <a:t>Review lesson </a:t>
            </a:r>
          </a:p>
          <a:p>
            <a:pPr eaLnBrk="1" hangingPunct="1">
              <a:lnSpc>
                <a:spcPct val="90000"/>
              </a:lnSpc>
            </a:pPr>
            <a:r>
              <a:rPr lang="en-GB" dirty="0"/>
              <a:t>content afterwards, </a:t>
            </a:r>
          </a:p>
          <a:p>
            <a:pPr eaLnBrk="1" hangingPunct="1">
              <a:lnSpc>
                <a:spcPct val="90000"/>
              </a:lnSpc>
            </a:pPr>
            <a:r>
              <a:rPr lang="en-GB" dirty="0"/>
              <a:t>complete topic past paper</a:t>
            </a:r>
          </a:p>
          <a:p>
            <a:pPr eaLnBrk="1" hangingPunct="1">
              <a:lnSpc>
                <a:spcPct val="90000"/>
              </a:lnSpc>
            </a:pPr>
            <a:r>
              <a:rPr lang="en-GB" dirty="0"/>
              <a:t> questions and read ahead </a:t>
            </a:r>
          </a:p>
          <a:p>
            <a:pPr eaLnBrk="1" hangingPunct="1">
              <a:lnSpc>
                <a:spcPct val="90000"/>
              </a:lnSpc>
            </a:pPr>
            <a:r>
              <a:rPr lang="en-GB" dirty="0"/>
              <a:t>for the next</a:t>
            </a:r>
          </a:p>
          <a:p>
            <a:pPr eaLnBrk="1" hangingPunct="1">
              <a:lnSpc>
                <a:spcPct val="90000"/>
              </a:lnSpc>
            </a:pPr>
            <a:endParaRPr lang="en-GB" dirty="0"/>
          </a:p>
        </p:txBody>
      </p:sp>
      <p:sp>
        <p:nvSpPr>
          <p:cNvPr id="8" name="TextBox 7"/>
          <p:cNvSpPr txBox="1"/>
          <p:nvPr/>
        </p:nvSpPr>
        <p:spPr>
          <a:xfrm>
            <a:off x="5176133" y="6009645"/>
            <a:ext cx="2104102" cy="341632"/>
          </a:xfrm>
          <a:prstGeom prst="rect">
            <a:avLst/>
          </a:prstGeom>
          <a:noFill/>
        </p:spPr>
        <p:txBody>
          <a:bodyPr wrap="none" rtlCol="0">
            <a:spAutoFit/>
          </a:bodyPr>
          <a:lstStyle/>
          <a:p>
            <a:pPr eaLnBrk="1" hangingPunct="1">
              <a:lnSpc>
                <a:spcPct val="90000"/>
              </a:lnSpc>
            </a:pPr>
            <a:r>
              <a:rPr lang="en-GB" dirty="0"/>
              <a:t>Don’t put things off</a:t>
            </a:r>
          </a:p>
        </p:txBody>
      </p:sp>
      <p:sp>
        <p:nvSpPr>
          <p:cNvPr id="9" name="TextBox 8"/>
          <p:cNvSpPr txBox="1"/>
          <p:nvPr/>
        </p:nvSpPr>
        <p:spPr>
          <a:xfrm>
            <a:off x="1303809" y="5884995"/>
            <a:ext cx="2377574" cy="590931"/>
          </a:xfrm>
          <a:prstGeom prst="rect">
            <a:avLst/>
          </a:prstGeom>
          <a:noFill/>
        </p:spPr>
        <p:txBody>
          <a:bodyPr wrap="none" rtlCol="0">
            <a:spAutoFit/>
          </a:bodyPr>
          <a:lstStyle/>
          <a:p>
            <a:pPr eaLnBrk="1" hangingPunct="1">
              <a:lnSpc>
                <a:spcPct val="90000"/>
              </a:lnSpc>
            </a:pPr>
            <a:r>
              <a:rPr lang="en-GB" dirty="0"/>
              <a:t>Look at commitments</a:t>
            </a:r>
          </a:p>
          <a:p>
            <a:pPr eaLnBrk="1" hangingPunct="1">
              <a:lnSpc>
                <a:spcPct val="90000"/>
              </a:lnSpc>
            </a:pPr>
            <a:r>
              <a:rPr lang="en-GB" dirty="0"/>
              <a:t> outside school</a:t>
            </a:r>
          </a:p>
        </p:txBody>
      </p:sp>
      <p:sp>
        <p:nvSpPr>
          <p:cNvPr id="10" name="TextBox 9"/>
          <p:cNvSpPr txBox="1"/>
          <p:nvPr/>
        </p:nvSpPr>
        <p:spPr>
          <a:xfrm>
            <a:off x="6228184" y="3429000"/>
            <a:ext cx="2454839" cy="923330"/>
          </a:xfrm>
          <a:prstGeom prst="rect">
            <a:avLst/>
          </a:prstGeom>
          <a:noFill/>
        </p:spPr>
        <p:txBody>
          <a:bodyPr wrap="none" rtlCol="0">
            <a:spAutoFit/>
          </a:bodyPr>
          <a:lstStyle/>
          <a:p>
            <a:r>
              <a:rPr lang="en-GB" dirty="0"/>
              <a:t>Remember Year 2 is </a:t>
            </a:r>
          </a:p>
          <a:p>
            <a:r>
              <a:rPr lang="en-GB" dirty="0"/>
              <a:t>HARDER than  Year 1</a:t>
            </a:r>
          </a:p>
          <a:p>
            <a:endParaRPr lang="en-GB" dirty="0"/>
          </a:p>
        </p:txBody>
      </p:sp>
      <p:sp>
        <p:nvSpPr>
          <p:cNvPr id="11" name="TextBox 10"/>
          <p:cNvSpPr txBox="1"/>
          <p:nvPr/>
        </p:nvSpPr>
        <p:spPr>
          <a:xfrm>
            <a:off x="5004048" y="2348880"/>
            <a:ext cx="3866700" cy="800219"/>
          </a:xfrm>
          <a:prstGeom prst="rect">
            <a:avLst/>
          </a:prstGeom>
          <a:noFill/>
        </p:spPr>
        <p:txBody>
          <a:bodyPr wrap="none" rtlCol="0">
            <a:spAutoFit/>
          </a:bodyPr>
          <a:lstStyle/>
          <a:p>
            <a:r>
              <a:rPr lang="en-GB" sz="2800" dirty="0"/>
              <a:t>ACTION NOT WORDS</a:t>
            </a:r>
            <a:endParaRPr lang="en-US" sz="2800" dirty="0"/>
          </a:p>
          <a:p>
            <a:endParaRPr lang="en-GB" dirty="0"/>
          </a:p>
        </p:txBody>
      </p:sp>
      <p:sp>
        <p:nvSpPr>
          <p:cNvPr id="13" name="TextBox 12"/>
          <p:cNvSpPr txBox="1"/>
          <p:nvPr/>
        </p:nvSpPr>
        <p:spPr>
          <a:xfrm>
            <a:off x="1708998" y="2900844"/>
            <a:ext cx="4852610" cy="646331"/>
          </a:xfrm>
          <a:prstGeom prst="rect">
            <a:avLst/>
          </a:prstGeom>
          <a:noFill/>
        </p:spPr>
        <p:txBody>
          <a:bodyPr wrap="none" rtlCol="0">
            <a:spAutoFit/>
          </a:bodyPr>
          <a:lstStyle/>
          <a:p>
            <a:r>
              <a:rPr lang="en-GB" dirty="0"/>
              <a:t>Use the exam specification as a checklist, </a:t>
            </a:r>
          </a:p>
          <a:p>
            <a:r>
              <a:rPr lang="en-GB" dirty="0"/>
              <a:t>Checking their revision against these or PLCs</a:t>
            </a:r>
          </a:p>
        </p:txBody>
      </p:sp>
      <p:pic>
        <p:nvPicPr>
          <p:cNvPr id="14" name="Picture 0" descr="Langley Grammar School crest.gif"/>
          <p:cNvPicPr>
            <a:picLocks noChangeAspect="1" noChangeArrowheads="1"/>
          </p:cNvPicPr>
          <p:nvPr/>
        </p:nvPicPr>
        <p:blipFill>
          <a:blip r:embed="rId3" cstate="print"/>
          <a:srcRect/>
          <a:stretch>
            <a:fillRect/>
          </a:stretch>
        </p:blipFill>
        <p:spPr bwMode="auto">
          <a:xfrm>
            <a:off x="7795896" y="167399"/>
            <a:ext cx="1168591" cy="1389394"/>
          </a:xfrm>
          <a:prstGeom prst="rect">
            <a:avLst/>
          </a:prstGeom>
          <a:noFill/>
          <a:ln w="9525">
            <a:noFill/>
            <a:miter lim="800000"/>
            <a:headEnd/>
            <a:tailEnd/>
          </a:ln>
        </p:spPr>
      </p:pic>
      <p:sp>
        <p:nvSpPr>
          <p:cNvPr id="2" name="TextBox 1"/>
          <p:cNvSpPr txBox="1"/>
          <p:nvPr/>
        </p:nvSpPr>
        <p:spPr>
          <a:xfrm>
            <a:off x="2093238" y="350407"/>
            <a:ext cx="3082895" cy="646331"/>
          </a:xfrm>
          <a:prstGeom prst="rect">
            <a:avLst/>
          </a:prstGeom>
          <a:noFill/>
        </p:spPr>
        <p:txBody>
          <a:bodyPr wrap="none" rtlCol="0">
            <a:spAutoFit/>
          </a:bodyPr>
          <a:lstStyle/>
          <a:p>
            <a:r>
              <a:rPr lang="en-GB" dirty="0"/>
              <a:t>Use distraction blocker apps</a:t>
            </a:r>
          </a:p>
          <a:p>
            <a:r>
              <a:rPr lang="en-GB" dirty="0"/>
              <a:t>Self control or cold turkey</a:t>
            </a:r>
          </a:p>
        </p:txBody>
      </p:sp>
      <p:sp>
        <p:nvSpPr>
          <p:cNvPr id="3" name="TextBox 2"/>
          <p:cNvSpPr txBox="1"/>
          <p:nvPr/>
        </p:nvSpPr>
        <p:spPr>
          <a:xfrm>
            <a:off x="5727411" y="364609"/>
            <a:ext cx="1728192" cy="369332"/>
          </a:xfrm>
          <a:prstGeom prst="rect">
            <a:avLst/>
          </a:prstGeom>
          <a:noFill/>
        </p:spPr>
        <p:txBody>
          <a:bodyPr wrap="square" rtlCol="0">
            <a:spAutoFit/>
          </a:bodyPr>
          <a:lstStyle/>
          <a:p>
            <a:r>
              <a:rPr lang="en-GB" dirty="0"/>
              <a:t>Seneca</a:t>
            </a:r>
          </a:p>
        </p:txBody>
      </p:sp>
    </p:spTree>
    <p:extLst>
      <p:ext uri="{BB962C8B-B14F-4D97-AF65-F5344CB8AC3E}">
        <p14:creationId xmlns:p14="http://schemas.microsoft.com/office/powerpoint/2010/main" val="498148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28596" y="1643050"/>
            <a:ext cx="8229600" cy="1080120"/>
          </a:xfrm>
        </p:spPr>
        <p:txBody>
          <a:bodyPr/>
          <a:lstStyle/>
          <a:p>
            <a:pPr eaLnBrk="1" hangingPunct="1"/>
            <a:r>
              <a:rPr lang="en-GB" dirty="0">
                <a:solidFill>
                  <a:schemeClr val="bg2">
                    <a:lumMod val="75000"/>
                  </a:schemeClr>
                </a:solidFill>
              </a:rPr>
              <a:t>Independent Learning</a:t>
            </a:r>
            <a:endParaRPr lang="en-US" dirty="0">
              <a:solidFill>
                <a:schemeClr val="bg2">
                  <a:lumMod val="75000"/>
                </a:schemeClr>
              </a:solidFill>
            </a:endParaRPr>
          </a:p>
        </p:txBody>
      </p:sp>
      <p:sp>
        <p:nvSpPr>
          <p:cNvPr id="5" name="TextBox 4"/>
          <p:cNvSpPr txBox="1"/>
          <p:nvPr/>
        </p:nvSpPr>
        <p:spPr>
          <a:xfrm>
            <a:off x="1763688" y="3645024"/>
            <a:ext cx="3018840" cy="923330"/>
          </a:xfrm>
          <a:prstGeom prst="rect">
            <a:avLst/>
          </a:prstGeom>
          <a:noFill/>
        </p:spPr>
        <p:txBody>
          <a:bodyPr wrap="none" rtlCol="0">
            <a:spAutoFit/>
          </a:bodyPr>
          <a:lstStyle/>
          <a:p>
            <a:r>
              <a:rPr lang="en-GB" dirty="0"/>
              <a:t>Take personal responsibility</a:t>
            </a:r>
          </a:p>
          <a:p>
            <a:r>
              <a:rPr lang="en-GB" dirty="0"/>
              <a:t> for progress</a:t>
            </a:r>
          </a:p>
          <a:p>
            <a:endParaRPr lang="en-GB" dirty="0"/>
          </a:p>
        </p:txBody>
      </p:sp>
      <p:sp>
        <p:nvSpPr>
          <p:cNvPr id="7" name="TextBox 6"/>
          <p:cNvSpPr txBox="1"/>
          <p:nvPr/>
        </p:nvSpPr>
        <p:spPr>
          <a:xfrm>
            <a:off x="3563888" y="5373216"/>
            <a:ext cx="3044423" cy="923330"/>
          </a:xfrm>
          <a:prstGeom prst="rect">
            <a:avLst/>
          </a:prstGeom>
          <a:noFill/>
        </p:spPr>
        <p:txBody>
          <a:bodyPr wrap="none" rtlCol="0">
            <a:spAutoFit/>
          </a:bodyPr>
          <a:lstStyle/>
          <a:p>
            <a:pPr eaLnBrk="1" hangingPunct="1"/>
            <a:r>
              <a:rPr lang="en-GB" dirty="0"/>
              <a:t>Be organised to use </a:t>
            </a:r>
          </a:p>
          <a:p>
            <a:pPr eaLnBrk="1" hangingPunct="1"/>
            <a:r>
              <a:rPr lang="en-GB" dirty="0"/>
              <a:t>private study time at school </a:t>
            </a:r>
          </a:p>
          <a:p>
            <a:pPr eaLnBrk="1" hangingPunct="1"/>
            <a:r>
              <a:rPr lang="en-GB" dirty="0"/>
              <a:t>and at home productively</a:t>
            </a:r>
          </a:p>
        </p:txBody>
      </p:sp>
      <p:sp>
        <p:nvSpPr>
          <p:cNvPr id="8" name="TextBox 7"/>
          <p:cNvSpPr txBox="1"/>
          <p:nvPr/>
        </p:nvSpPr>
        <p:spPr>
          <a:xfrm>
            <a:off x="4211960" y="338603"/>
            <a:ext cx="2980303" cy="1477328"/>
          </a:xfrm>
          <a:prstGeom prst="rect">
            <a:avLst/>
          </a:prstGeom>
          <a:noFill/>
        </p:spPr>
        <p:txBody>
          <a:bodyPr wrap="none" rtlCol="0">
            <a:spAutoFit/>
          </a:bodyPr>
          <a:lstStyle/>
          <a:p>
            <a:r>
              <a:rPr lang="en-GB" dirty="0"/>
              <a:t>Universities want people </a:t>
            </a:r>
          </a:p>
          <a:p>
            <a:r>
              <a:rPr lang="en-GB" dirty="0"/>
              <a:t>who have a real interest</a:t>
            </a:r>
          </a:p>
          <a:p>
            <a:r>
              <a:rPr lang="en-GB" dirty="0"/>
              <a:t> in studying the subject and</a:t>
            </a:r>
          </a:p>
          <a:p>
            <a:r>
              <a:rPr lang="en-GB" dirty="0"/>
              <a:t> can show evidence of this.</a:t>
            </a:r>
          </a:p>
          <a:p>
            <a:endParaRPr lang="en-GB" dirty="0"/>
          </a:p>
        </p:txBody>
      </p:sp>
      <p:sp>
        <p:nvSpPr>
          <p:cNvPr id="9" name="TextBox 8"/>
          <p:cNvSpPr txBox="1"/>
          <p:nvPr/>
        </p:nvSpPr>
        <p:spPr>
          <a:xfrm>
            <a:off x="395536" y="2636912"/>
            <a:ext cx="184731" cy="369332"/>
          </a:xfrm>
          <a:prstGeom prst="rect">
            <a:avLst/>
          </a:prstGeom>
          <a:noFill/>
        </p:spPr>
        <p:txBody>
          <a:bodyPr wrap="none" rtlCol="0">
            <a:spAutoFit/>
          </a:bodyPr>
          <a:lstStyle/>
          <a:p>
            <a:endParaRPr lang="en-GB" dirty="0"/>
          </a:p>
        </p:txBody>
      </p:sp>
      <p:sp>
        <p:nvSpPr>
          <p:cNvPr id="10" name="Rectangle 9"/>
          <p:cNvSpPr/>
          <p:nvPr/>
        </p:nvSpPr>
        <p:spPr>
          <a:xfrm>
            <a:off x="1071538" y="5929330"/>
            <a:ext cx="2056973" cy="646331"/>
          </a:xfrm>
          <a:prstGeom prst="rect">
            <a:avLst/>
          </a:prstGeom>
        </p:spPr>
        <p:txBody>
          <a:bodyPr wrap="none">
            <a:spAutoFit/>
          </a:bodyPr>
          <a:lstStyle/>
          <a:p>
            <a:pPr eaLnBrk="1" hangingPunct="1"/>
            <a:r>
              <a:rPr lang="en-GB" b="1" dirty="0"/>
              <a:t>Think</a:t>
            </a:r>
            <a:r>
              <a:rPr lang="en-GB" dirty="0"/>
              <a:t> about what </a:t>
            </a:r>
          </a:p>
          <a:p>
            <a:pPr eaLnBrk="1" hangingPunct="1"/>
            <a:r>
              <a:rPr lang="en-GB" dirty="0"/>
              <a:t>achieves an A*</a:t>
            </a:r>
          </a:p>
        </p:txBody>
      </p:sp>
      <p:sp>
        <p:nvSpPr>
          <p:cNvPr id="11" name="TextBox 10"/>
          <p:cNvSpPr txBox="1"/>
          <p:nvPr/>
        </p:nvSpPr>
        <p:spPr>
          <a:xfrm>
            <a:off x="2100024" y="2406224"/>
            <a:ext cx="3544560" cy="923330"/>
          </a:xfrm>
          <a:prstGeom prst="rect">
            <a:avLst/>
          </a:prstGeom>
          <a:noFill/>
        </p:spPr>
        <p:txBody>
          <a:bodyPr wrap="none" rtlCol="0">
            <a:spAutoFit/>
          </a:bodyPr>
          <a:lstStyle/>
          <a:p>
            <a:pPr eaLnBrk="1" hangingPunct="1"/>
            <a:r>
              <a:rPr lang="en-GB" dirty="0"/>
              <a:t>Commit to </a:t>
            </a:r>
            <a:r>
              <a:rPr lang="en-GB" b="1" i="1" u="sng" dirty="0"/>
              <a:t>at least</a:t>
            </a:r>
            <a:r>
              <a:rPr lang="en-GB" dirty="0"/>
              <a:t> </a:t>
            </a:r>
          </a:p>
          <a:p>
            <a:pPr eaLnBrk="1" hangingPunct="1"/>
            <a:r>
              <a:rPr lang="en-GB" dirty="0"/>
              <a:t>30-40 hours per week of study </a:t>
            </a:r>
          </a:p>
          <a:p>
            <a:pPr eaLnBrk="1" hangingPunct="1"/>
            <a:r>
              <a:rPr lang="en-GB" dirty="0"/>
              <a:t>(typically 15-20 hours in lessons)</a:t>
            </a:r>
            <a:endParaRPr lang="en-US" dirty="0"/>
          </a:p>
        </p:txBody>
      </p:sp>
      <p:sp>
        <p:nvSpPr>
          <p:cNvPr id="13" name="TextBox 12"/>
          <p:cNvSpPr txBox="1"/>
          <p:nvPr/>
        </p:nvSpPr>
        <p:spPr>
          <a:xfrm>
            <a:off x="6500826" y="4714884"/>
            <a:ext cx="2505814" cy="923330"/>
          </a:xfrm>
          <a:prstGeom prst="rect">
            <a:avLst/>
          </a:prstGeom>
          <a:noFill/>
        </p:spPr>
        <p:txBody>
          <a:bodyPr wrap="none" rtlCol="0">
            <a:spAutoFit/>
          </a:bodyPr>
          <a:lstStyle/>
          <a:p>
            <a:r>
              <a:rPr lang="en-GB" dirty="0"/>
              <a:t>Good grades </a:t>
            </a:r>
          </a:p>
          <a:p>
            <a:r>
              <a:rPr lang="en-GB" dirty="0"/>
              <a:t>don’t fall from the sky- </a:t>
            </a:r>
          </a:p>
          <a:p>
            <a:r>
              <a:rPr lang="en-GB" dirty="0"/>
              <a:t>the need to work</a:t>
            </a:r>
          </a:p>
        </p:txBody>
      </p:sp>
      <p:sp>
        <p:nvSpPr>
          <p:cNvPr id="14" name="TextBox 13"/>
          <p:cNvSpPr txBox="1"/>
          <p:nvPr/>
        </p:nvSpPr>
        <p:spPr>
          <a:xfrm>
            <a:off x="1490201" y="197065"/>
            <a:ext cx="2557110" cy="1200329"/>
          </a:xfrm>
          <a:prstGeom prst="rect">
            <a:avLst/>
          </a:prstGeom>
          <a:noFill/>
        </p:spPr>
        <p:txBody>
          <a:bodyPr wrap="none" rtlCol="0">
            <a:spAutoFit/>
          </a:bodyPr>
          <a:lstStyle/>
          <a:p>
            <a:r>
              <a:rPr lang="en-GB" dirty="0"/>
              <a:t>If there is an interest </a:t>
            </a:r>
          </a:p>
          <a:p>
            <a:r>
              <a:rPr lang="en-GB" dirty="0"/>
              <a:t>in your subjects why </a:t>
            </a:r>
          </a:p>
          <a:p>
            <a:r>
              <a:rPr lang="en-GB" dirty="0"/>
              <a:t>would working for them</a:t>
            </a:r>
          </a:p>
          <a:p>
            <a:r>
              <a:rPr lang="en-GB" dirty="0"/>
              <a:t> be an issue?</a:t>
            </a:r>
          </a:p>
        </p:txBody>
      </p:sp>
      <p:sp>
        <p:nvSpPr>
          <p:cNvPr id="15" name="TextBox 14"/>
          <p:cNvSpPr txBox="1"/>
          <p:nvPr/>
        </p:nvSpPr>
        <p:spPr>
          <a:xfrm>
            <a:off x="2100024" y="4568354"/>
            <a:ext cx="4108817" cy="646331"/>
          </a:xfrm>
          <a:prstGeom prst="rect">
            <a:avLst/>
          </a:prstGeom>
          <a:noFill/>
        </p:spPr>
        <p:txBody>
          <a:bodyPr wrap="none" rtlCol="0">
            <a:spAutoFit/>
          </a:bodyPr>
          <a:lstStyle/>
          <a:p>
            <a:r>
              <a:rPr lang="en-GB" dirty="0"/>
              <a:t>All independent study periods</a:t>
            </a:r>
          </a:p>
          <a:p>
            <a:r>
              <a:rPr lang="en-GB" dirty="0"/>
              <a:t> spent in the library or supervised area</a:t>
            </a:r>
          </a:p>
        </p:txBody>
      </p:sp>
      <p:pic>
        <p:nvPicPr>
          <p:cNvPr id="16" name="Picture 0" descr="Langley Grammar School crest.gif"/>
          <p:cNvPicPr>
            <a:picLocks noChangeAspect="1" noChangeArrowheads="1"/>
          </p:cNvPicPr>
          <p:nvPr/>
        </p:nvPicPr>
        <p:blipFill>
          <a:blip r:embed="rId3" cstate="print"/>
          <a:srcRect/>
          <a:stretch>
            <a:fillRect/>
          </a:stretch>
        </p:blipFill>
        <p:spPr bwMode="auto">
          <a:xfrm>
            <a:off x="7795896" y="167399"/>
            <a:ext cx="1168591" cy="1389394"/>
          </a:xfrm>
          <a:prstGeom prst="rect">
            <a:avLst/>
          </a:prstGeom>
          <a:noFill/>
          <a:ln w="9525">
            <a:noFill/>
            <a:miter lim="800000"/>
            <a:headEnd/>
            <a:tailEnd/>
          </a:ln>
        </p:spPr>
      </p:pic>
      <p:sp>
        <p:nvSpPr>
          <p:cNvPr id="2" name="TextBox 1"/>
          <p:cNvSpPr txBox="1"/>
          <p:nvPr/>
        </p:nvSpPr>
        <p:spPr>
          <a:xfrm>
            <a:off x="6418804" y="1951672"/>
            <a:ext cx="2232248" cy="1477328"/>
          </a:xfrm>
          <a:prstGeom prst="rect">
            <a:avLst/>
          </a:prstGeom>
          <a:noFill/>
        </p:spPr>
        <p:txBody>
          <a:bodyPr wrap="square" rtlCol="0">
            <a:spAutoFit/>
          </a:bodyPr>
          <a:lstStyle/>
          <a:p>
            <a:r>
              <a:rPr lang="en-GB" dirty="0"/>
              <a:t>Make a study plan, homework completed during independent study periods at school.</a:t>
            </a:r>
          </a:p>
        </p:txBody>
      </p:sp>
    </p:spTree>
    <p:extLst>
      <p:ext uri="{BB962C8B-B14F-4D97-AF65-F5344CB8AC3E}">
        <p14:creationId xmlns:p14="http://schemas.microsoft.com/office/powerpoint/2010/main" val="3150572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500034" y="214290"/>
            <a:ext cx="8229600" cy="1368152"/>
          </a:xfrm>
        </p:spPr>
        <p:txBody>
          <a:bodyPr/>
          <a:lstStyle/>
          <a:p>
            <a:pPr algn="ctr" eaLnBrk="1" hangingPunct="1"/>
            <a:r>
              <a:rPr lang="en-GB" dirty="0">
                <a:solidFill>
                  <a:schemeClr val="bg2">
                    <a:lumMod val="75000"/>
                  </a:schemeClr>
                </a:solidFill>
              </a:rPr>
              <a:t>Support from home</a:t>
            </a:r>
            <a:endParaRPr lang="en-US" dirty="0">
              <a:solidFill>
                <a:schemeClr val="bg2">
                  <a:lumMod val="75000"/>
                </a:schemeClr>
              </a:solidFill>
            </a:endParaRPr>
          </a:p>
        </p:txBody>
      </p:sp>
      <p:graphicFrame>
        <p:nvGraphicFramePr>
          <p:cNvPr id="14341" name="Rectangle 3">
            <a:extLst>
              <a:ext uri="{FF2B5EF4-FFF2-40B4-BE49-F238E27FC236}">
                <a16:creationId xmlns:a16="http://schemas.microsoft.com/office/drawing/2014/main" id="{BB4CC457-ADC0-49F4-8100-3EB0602BB997}"/>
              </a:ext>
            </a:extLst>
          </p:cNvPr>
          <p:cNvGraphicFramePr>
            <a:graphicFrameLocks noGrp="1"/>
          </p:cNvGraphicFramePr>
          <p:nvPr>
            <p:ph idx="1"/>
            <p:extLst>
              <p:ext uri="{D42A27DB-BD31-4B8C-83A1-F6EECF244321}">
                <p14:modId xmlns:p14="http://schemas.microsoft.com/office/powerpoint/2010/main" val="119137645"/>
              </p:ext>
            </p:extLst>
          </p:nvPr>
        </p:nvGraphicFramePr>
        <p:xfrm>
          <a:off x="500034" y="1785926"/>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0" descr="Langley Grammar School crest.gif"/>
          <p:cNvPicPr>
            <a:picLocks noChangeAspect="1" noChangeArrowheads="1"/>
          </p:cNvPicPr>
          <p:nvPr/>
        </p:nvPicPr>
        <p:blipFill>
          <a:blip r:embed="rId7" cstate="print"/>
          <a:srcRect/>
          <a:stretch>
            <a:fillRect/>
          </a:stretch>
        </p:blipFill>
        <p:spPr bwMode="auto">
          <a:xfrm>
            <a:off x="7795896" y="167399"/>
            <a:ext cx="1168591" cy="138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2CA6-6E1A-2043-A7D5-803CEBBACC04}"/>
              </a:ext>
            </a:extLst>
          </p:cNvPr>
          <p:cNvSpPr>
            <a:spLocks noGrp="1"/>
          </p:cNvSpPr>
          <p:nvPr>
            <p:ph type="title"/>
          </p:nvPr>
        </p:nvSpPr>
        <p:spPr>
          <a:xfrm>
            <a:off x="1211008" y="476672"/>
            <a:ext cx="6589199" cy="1280890"/>
          </a:xfrm>
        </p:spPr>
        <p:txBody>
          <a:bodyPr>
            <a:normAutofit/>
          </a:bodyPr>
          <a:lstStyle/>
          <a:p>
            <a:pPr algn="ctr"/>
            <a:r>
              <a:rPr lang="en-US" dirty="0">
                <a:solidFill>
                  <a:schemeClr val="bg2">
                    <a:lumMod val="75000"/>
                  </a:schemeClr>
                </a:solidFill>
              </a:rPr>
              <a:t>How should they organize their time?</a:t>
            </a:r>
          </a:p>
        </p:txBody>
      </p:sp>
      <p:pic>
        <p:nvPicPr>
          <p:cNvPr id="5" name="Content Placeholder 4" descr="A screenshot of a cell phone&#10;&#10;Description automatically generated">
            <a:extLst>
              <a:ext uri="{FF2B5EF4-FFF2-40B4-BE49-F238E27FC236}">
                <a16:creationId xmlns:a16="http://schemas.microsoft.com/office/drawing/2014/main" id="{73329756-EF35-E248-B73C-E9C32EAC13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616" y="1639341"/>
            <a:ext cx="7464767" cy="4525963"/>
          </a:xfrm>
        </p:spPr>
      </p:pic>
      <p:sp>
        <p:nvSpPr>
          <p:cNvPr id="4" name="TextBox 3"/>
          <p:cNvSpPr txBox="1"/>
          <p:nvPr/>
        </p:nvSpPr>
        <p:spPr>
          <a:xfrm>
            <a:off x="2771800" y="6165304"/>
            <a:ext cx="3467616" cy="369332"/>
          </a:xfrm>
          <a:prstGeom prst="rect">
            <a:avLst/>
          </a:prstGeom>
          <a:noFill/>
        </p:spPr>
        <p:txBody>
          <a:bodyPr wrap="none" rtlCol="0">
            <a:spAutoFit/>
          </a:bodyPr>
          <a:lstStyle/>
          <a:p>
            <a:r>
              <a:rPr lang="en-GB" dirty="0"/>
              <a:t>Student Handbook/ </a:t>
            </a:r>
            <a:r>
              <a:rPr lang="en-GB" dirty="0" err="1"/>
              <a:t>iStudiez</a:t>
            </a:r>
            <a:r>
              <a:rPr lang="en-GB" dirty="0"/>
              <a:t> Pro</a:t>
            </a:r>
          </a:p>
        </p:txBody>
      </p:sp>
    </p:spTree>
    <p:extLst>
      <p:ext uri="{BB962C8B-B14F-4D97-AF65-F5344CB8AC3E}">
        <p14:creationId xmlns:p14="http://schemas.microsoft.com/office/powerpoint/2010/main" val="247737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7664" y="572036"/>
            <a:ext cx="6589200" cy="1280890"/>
          </a:xfrm>
        </p:spPr>
        <p:txBody>
          <a:bodyPr/>
          <a:lstStyle/>
          <a:p>
            <a:pPr algn="ctr"/>
            <a:r>
              <a:rPr lang="en-GB" dirty="0">
                <a:solidFill>
                  <a:schemeClr val="bg2">
                    <a:lumMod val="75000"/>
                  </a:schemeClr>
                </a:solidFill>
              </a:rPr>
              <a:t>What is ‘</a:t>
            </a:r>
            <a:r>
              <a:rPr lang="en-GB" dirty="0" err="1">
                <a:solidFill>
                  <a:schemeClr val="bg2">
                    <a:lumMod val="75000"/>
                  </a:schemeClr>
                </a:solidFill>
              </a:rPr>
              <a:t>Unifrog</a:t>
            </a:r>
            <a:r>
              <a:rPr lang="en-GB" dirty="0">
                <a:solidFill>
                  <a:schemeClr val="bg2">
                    <a:lumMod val="75000"/>
                  </a:schemeClr>
                </a:solidFill>
              </a:rPr>
              <a:t>’?</a:t>
            </a:r>
          </a:p>
        </p:txBody>
      </p:sp>
      <p:pic>
        <p:nvPicPr>
          <p:cNvPr id="6" name="Picture 5"/>
          <p:cNvPicPr>
            <a:picLocks noChangeAspect="1"/>
          </p:cNvPicPr>
          <p:nvPr/>
        </p:nvPicPr>
        <p:blipFill rotWithShape="1">
          <a:blip r:embed="rId2"/>
          <a:srcRect l="7195" t="12797" r="11451" b="21251"/>
          <a:stretch/>
        </p:blipFill>
        <p:spPr>
          <a:xfrm>
            <a:off x="-29942" y="1655552"/>
            <a:ext cx="8922421" cy="4066681"/>
          </a:xfrm>
          <a:prstGeom prst="rect">
            <a:avLst/>
          </a:prstGeom>
        </p:spPr>
      </p:pic>
      <p:sp>
        <p:nvSpPr>
          <p:cNvPr id="2" name="TextBox 1">
            <a:extLst>
              <a:ext uri="{FF2B5EF4-FFF2-40B4-BE49-F238E27FC236}">
                <a16:creationId xmlns:a16="http://schemas.microsoft.com/office/drawing/2014/main" id="{E7A61779-F1DA-CA47-828D-578FD5F803F3}"/>
              </a:ext>
            </a:extLst>
          </p:cNvPr>
          <p:cNvSpPr txBox="1"/>
          <p:nvPr/>
        </p:nvSpPr>
        <p:spPr>
          <a:xfrm>
            <a:off x="1187624" y="6165304"/>
            <a:ext cx="7056784" cy="523220"/>
          </a:xfrm>
          <a:prstGeom prst="rect">
            <a:avLst/>
          </a:prstGeom>
          <a:noFill/>
        </p:spPr>
        <p:txBody>
          <a:bodyPr wrap="square" rtlCol="0">
            <a:spAutoFit/>
          </a:bodyPr>
          <a:lstStyle/>
          <a:p>
            <a:r>
              <a:rPr lang="en-US" sz="2800" dirty="0"/>
              <a:t>Login Code- </a:t>
            </a:r>
            <a:r>
              <a:rPr lang="en-US" sz="2800" dirty="0" err="1"/>
              <a:t>langleygrammarparents</a:t>
            </a:r>
            <a:endParaRPr lang="en-US" sz="2800" dirty="0"/>
          </a:p>
        </p:txBody>
      </p:sp>
    </p:spTree>
    <p:extLst>
      <p:ext uri="{BB962C8B-B14F-4D97-AF65-F5344CB8AC3E}">
        <p14:creationId xmlns:p14="http://schemas.microsoft.com/office/powerpoint/2010/main" val="1770969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1944693" y="624110"/>
            <a:ext cx="6683766" cy="1280890"/>
          </a:xfrm>
        </p:spPr>
        <p:txBody>
          <a:bodyPr>
            <a:normAutofit/>
          </a:bodyPr>
          <a:lstStyle/>
          <a:p>
            <a:pPr eaLnBrk="1" hangingPunct="1"/>
            <a:r>
              <a:rPr lang="en-GB" dirty="0"/>
              <a:t>To help their research ......</a:t>
            </a:r>
            <a:endParaRPr lang="en-US" dirty="0"/>
          </a:p>
        </p:txBody>
      </p:sp>
      <p:sp>
        <p:nvSpPr>
          <p:cNvPr id="15363" name="Rectangle 3"/>
          <p:cNvSpPr>
            <a:spLocks noGrp="1" noChangeArrowheads="1"/>
          </p:cNvSpPr>
          <p:nvPr>
            <p:ph idx="1"/>
          </p:nvPr>
        </p:nvSpPr>
        <p:spPr>
          <a:xfrm>
            <a:off x="1941909" y="2125362"/>
            <a:ext cx="4376340" cy="3785860"/>
          </a:xfrm>
        </p:spPr>
        <p:txBody>
          <a:bodyPr>
            <a:normAutofit/>
          </a:bodyPr>
          <a:lstStyle/>
          <a:p>
            <a:pPr>
              <a:lnSpc>
                <a:spcPct val="90000"/>
              </a:lnSpc>
            </a:pPr>
            <a:r>
              <a:rPr lang="en-GB" sz="1400" b="1" dirty="0"/>
              <a:t>Use resources in Careers &amp; Higher Education section on the  LGS website &gt; from Main Menu, go to  ‘Student Activities’ or ‘Sixth Form’ </a:t>
            </a:r>
          </a:p>
          <a:p>
            <a:pPr>
              <a:lnSpc>
                <a:spcPct val="90000"/>
              </a:lnSpc>
            </a:pPr>
            <a:r>
              <a:rPr lang="en-GB" sz="1400" b="1" dirty="0"/>
              <a:t>Revisit Life after Langley Grammar presentation on ‘Options at 18’ page: </a:t>
            </a:r>
            <a:endParaRPr lang="en-GB" sz="1400" dirty="0"/>
          </a:p>
          <a:p>
            <a:pPr lvl="1">
              <a:lnSpc>
                <a:spcPct val="90000"/>
              </a:lnSpc>
            </a:pPr>
            <a:r>
              <a:rPr lang="en-GB" sz="1400" b="1" dirty="0"/>
              <a:t>Apply to University → Medical School, Oxbridge &amp; Studying Abroad</a:t>
            </a:r>
          </a:p>
          <a:p>
            <a:pPr lvl="1">
              <a:lnSpc>
                <a:spcPct val="90000"/>
              </a:lnSpc>
            </a:pPr>
            <a:r>
              <a:rPr lang="en-GB" sz="1400" b="1" dirty="0"/>
              <a:t>Apprenticeships &amp; School Leaver Schemes</a:t>
            </a:r>
          </a:p>
          <a:p>
            <a:pPr lvl="1">
              <a:lnSpc>
                <a:spcPct val="90000"/>
              </a:lnSpc>
            </a:pPr>
            <a:r>
              <a:rPr lang="en-GB" sz="1400" b="1" dirty="0"/>
              <a:t>CTM Pathways</a:t>
            </a:r>
          </a:p>
          <a:p>
            <a:pPr lvl="1">
              <a:lnSpc>
                <a:spcPct val="90000"/>
              </a:lnSpc>
            </a:pPr>
            <a:r>
              <a:rPr lang="en-GB" sz="1400" b="1" dirty="0"/>
              <a:t>Taking a gap year</a:t>
            </a:r>
          </a:p>
          <a:p>
            <a:pPr>
              <a:lnSpc>
                <a:spcPct val="90000"/>
              </a:lnSpc>
            </a:pPr>
            <a:r>
              <a:rPr lang="en-GB" sz="1400" b="1" dirty="0"/>
              <a:t>Make an appointment to see Mr </a:t>
            </a:r>
            <a:r>
              <a:rPr lang="en-GB" sz="1400" b="1" dirty="0" err="1"/>
              <a:t>Devani</a:t>
            </a:r>
            <a:r>
              <a:rPr lang="en-GB" sz="1400" b="1" dirty="0"/>
              <a:t>.</a:t>
            </a:r>
          </a:p>
          <a:p>
            <a:pPr>
              <a:lnSpc>
                <a:spcPct val="90000"/>
              </a:lnSpc>
            </a:pPr>
            <a:r>
              <a:rPr lang="en-GB" sz="1400" b="1" dirty="0"/>
              <a:t>‘</a:t>
            </a:r>
            <a:r>
              <a:rPr lang="en-GB" sz="1400" b="1" dirty="0" err="1"/>
              <a:t>Unifrog</a:t>
            </a:r>
            <a:r>
              <a:rPr lang="en-GB" sz="1400" b="1" dirty="0"/>
              <a:t>’-  destination search tool</a:t>
            </a:r>
          </a:p>
          <a:p>
            <a:pPr marL="0" indent="0">
              <a:lnSpc>
                <a:spcPct val="90000"/>
              </a:lnSpc>
              <a:buNone/>
            </a:pPr>
            <a:endParaRPr lang="en-GB" sz="1400" b="1" dirty="0"/>
          </a:p>
          <a:p>
            <a:pPr lvl="2">
              <a:lnSpc>
                <a:spcPct val="90000"/>
              </a:lnSpc>
              <a:buNone/>
            </a:pPr>
            <a:endParaRPr lang="en-GB" dirty="0"/>
          </a:p>
        </p:txBody>
      </p:sp>
      <p:pic>
        <p:nvPicPr>
          <p:cNvPr id="6" name="Picture 0" descr="Langley Grammar School crest.gif"/>
          <p:cNvPicPr>
            <a:picLocks noChangeAspect="1" noChangeArrowheads="1"/>
          </p:cNvPicPr>
          <p:nvPr/>
        </p:nvPicPr>
        <p:blipFill>
          <a:blip r:embed="rId3" cstate="print"/>
          <a:stretch>
            <a:fillRect/>
          </a:stretch>
        </p:blipFill>
        <p:spPr bwMode="auto">
          <a:xfrm>
            <a:off x="6473589" y="2659252"/>
            <a:ext cx="2154869" cy="26784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C8E6D40-9C90-443A-AF1F-0B193BA947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AADB1DE-0040-4989-B59B-D60AF6850E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45604E">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2061" name="Freeform 5">
            <a:extLst>
              <a:ext uri="{FF2B5EF4-FFF2-40B4-BE49-F238E27FC236}">
                <a16:creationId xmlns:a16="http://schemas.microsoft.com/office/drawing/2014/main" id="{E16D902C-C95A-4503-967F-9D24B40C29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anchor="ctr">
            <a:normAutofit/>
          </a:bodyPr>
          <a:lstStyle/>
          <a:p>
            <a:r>
              <a:rPr lang="en-GB" sz="2800">
                <a:solidFill>
                  <a:srgbClr val="FEFFFF"/>
                </a:solidFill>
              </a:rPr>
              <a:t>What is the UCAS Process </a:t>
            </a:r>
          </a:p>
        </p:txBody>
      </p:sp>
      <p:sp>
        <p:nvSpPr>
          <p:cNvPr id="3" name="Content Placeholder 2"/>
          <p:cNvSpPr>
            <a:spLocks noGrp="1"/>
          </p:cNvSpPr>
          <p:nvPr>
            <p:ph idx="1"/>
          </p:nvPr>
        </p:nvSpPr>
        <p:spPr>
          <a:xfrm>
            <a:off x="406399" y="2032000"/>
            <a:ext cx="5359400" cy="3879222"/>
          </a:xfrm>
        </p:spPr>
        <p:txBody>
          <a:bodyPr>
            <a:normAutofit/>
          </a:bodyPr>
          <a:lstStyle/>
          <a:p>
            <a:pPr>
              <a:buClr>
                <a:srgbClr val="E9BF7B"/>
              </a:buClr>
            </a:pPr>
            <a:r>
              <a:rPr lang="en-GB">
                <a:solidFill>
                  <a:srgbClr val="FEFFFF"/>
                </a:solidFill>
              </a:rPr>
              <a:t>Predicted Grades out now</a:t>
            </a:r>
          </a:p>
          <a:p>
            <a:pPr>
              <a:buClr>
                <a:srgbClr val="E9BF7B"/>
              </a:buClr>
            </a:pPr>
            <a:r>
              <a:rPr lang="en-GB">
                <a:solidFill>
                  <a:srgbClr val="FEFFFF"/>
                </a:solidFill>
              </a:rPr>
              <a:t>Students complete the UCAS form online and print a hard copy to submit to us. Date logged</a:t>
            </a:r>
          </a:p>
          <a:p>
            <a:pPr>
              <a:buClr>
                <a:srgbClr val="E9BF7B"/>
              </a:buClr>
            </a:pPr>
            <a:r>
              <a:rPr lang="en-GB">
                <a:solidFill>
                  <a:srgbClr val="FEFFFF"/>
                </a:solidFill>
              </a:rPr>
              <a:t>Process of writing the reference 3 weeks</a:t>
            </a:r>
          </a:p>
          <a:p>
            <a:pPr>
              <a:buClr>
                <a:srgbClr val="E9BF7B"/>
              </a:buClr>
            </a:pPr>
            <a:r>
              <a:rPr lang="en-GB">
                <a:solidFill>
                  <a:srgbClr val="FEFFFF"/>
                </a:solidFill>
              </a:rPr>
              <a:t>We show them the reference</a:t>
            </a:r>
          </a:p>
          <a:p>
            <a:pPr>
              <a:buClr>
                <a:srgbClr val="E9BF7B"/>
              </a:buClr>
            </a:pPr>
            <a:r>
              <a:rPr lang="en-GB">
                <a:solidFill>
                  <a:srgbClr val="FEFFFF"/>
                </a:solidFill>
              </a:rPr>
              <a:t>They wait to hear… offers, interviews…</a:t>
            </a:r>
          </a:p>
          <a:p>
            <a:pPr>
              <a:buClr>
                <a:srgbClr val="E9BF7B"/>
              </a:buClr>
            </a:pPr>
            <a:r>
              <a:rPr lang="en-GB">
                <a:solidFill>
                  <a:srgbClr val="FEFFFF"/>
                </a:solidFill>
              </a:rPr>
              <a:t>Select a firm and an insurance- April/May</a:t>
            </a:r>
          </a:p>
          <a:p>
            <a:pPr>
              <a:buClr>
                <a:srgbClr val="E9BF7B"/>
              </a:buClr>
            </a:pPr>
            <a:r>
              <a:rPr lang="en-GB">
                <a:solidFill>
                  <a:srgbClr val="FEFFFF"/>
                </a:solidFill>
              </a:rPr>
              <a:t>Student finance applied for by May 31 2023</a:t>
            </a:r>
          </a:p>
          <a:p>
            <a:pPr>
              <a:buClr>
                <a:srgbClr val="E9BF7B"/>
              </a:buClr>
            </a:pPr>
            <a:r>
              <a:rPr lang="en-GB">
                <a:solidFill>
                  <a:srgbClr val="FEFFFF"/>
                </a:solidFill>
              </a:rPr>
              <a:t>Results day confirm their option</a:t>
            </a:r>
          </a:p>
          <a:p>
            <a:pPr marL="0" indent="0">
              <a:buClr>
                <a:srgbClr val="E9BF7B"/>
              </a:buClr>
              <a:buNone/>
            </a:pPr>
            <a:endParaRPr lang="en-GB">
              <a:solidFill>
                <a:srgbClr val="FEFFFF"/>
              </a:solidFill>
            </a:endParaRPr>
          </a:p>
        </p:txBody>
      </p:sp>
      <p:pic>
        <p:nvPicPr>
          <p:cNvPr id="4" name="Picture 0" descr="Langley Grammar School crest.gif"/>
          <p:cNvPicPr>
            <a:picLocks noChangeAspect="1" noChangeArrowheads="1"/>
          </p:cNvPicPr>
          <p:nvPr/>
        </p:nvPicPr>
        <p:blipFill>
          <a:blip r:embed="rId2" cstate="print"/>
          <a:stretch>
            <a:fillRect/>
          </a:stretch>
        </p:blipFill>
        <p:spPr bwMode="auto">
          <a:xfrm>
            <a:off x="6913401" y="2032000"/>
            <a:ext cx="1494231" cy="1857315"/>
          </a:xfrm>
          <a:prstGeom prst="rect">
            <a:avLst/>
          </a:prstGeom>
          <a:noFill/>
        </p:spPr>
      </p:pic>
      <p:pic>
        <p:nvPicPr>
          <p:cNvPr id="2052" name="Picture 4" descr="UCAS | At the heart of connecting people to higher education">
            <a:extLst>
              <a:ext uri="{FF2B5EF4-FFF2-40B4-BE49-F238E27FC236}">
                <a16:creationId xmlns:a16="http://schemas.microsoft.com/office/drawing/2014/main" id="{FB7BE169-6CAA-3341-BAEE-A8495AD129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6186" y="4600888"/>
            <a:ext cx="2251448" cy="74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46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DBE429-8660-4D88-BC47-B159B7251B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DF222-98CD-4513-8AEA-F83CF2A11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09AA1D-EC76-C046-AEE5-C0E87EC97E59}"/>
              </a:ext>
            </a:extLst>
          </p:cNvPr>
          <p:cNvSpPr>
            <a:spLocks noGrp="1"/>
          </p:cNvSpPr>
          <p:nvPr>
            <p:ph type="title"/>
          </p:nvPr>
        </p:nvSpPr>
        <p:spPr>
          <a:xfrm>
            <a:off x="1382543" y="624110"/>
            <a:ext cx="7037556" cy="1280890"/>
          </a:xfrm>
        </p:spPr>
        <p:txBody>
          <a:bodyPr>
            <a:normAutofit/>
          </a:bodyPr>
          <a:lstStyle/>
          <a:p>
            <a:r>
              <a:rPr lang="en-US">
                <a:solidFill>
                  <a:schemeClr val="bg1"/>
                </a:solidFill>
              </a:rPr>
              <a:t>Key elements to the UCAS Application Form</a:t>
            </a:r>
          </a:p>
        </p:txBody>
      </p:sp>
      <p:sp>
        <p:nvSpPr>
          <p:cNvPr id="13"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4FD3649B-A2ED-4E5B-A688-9FE25D673AAD}"/>
              </a:ext>
            </a:extLst>
          </p:cNvPr>
          <p:cNvGraphicFramePr>
            <a:graphicFrameLocks noGrp="1"/>
          </p:cNvGraphicFramePr>
          <p:nvPr>
            <p:ph idx="1"/>
            <p:extLst>
              <p:ext uri="{D42A27DB-BD31-4B8C-83A1-F6EECF244321}">
                <p14:modId xmlns:p14="http://schemas.microsoft.com/office/powerpoint/2010/main" val="2415219415"/>
              </p:ext>
            </p:extLst>
          </p:nvPr>
        </p:nvGraphicFramePr>
        <p:xfrm>
          <a:off x="720759" y="2930805"/>
          <a:ext cx="7699339"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35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CB6F-1DD8-49DA-96E2-F55599DE499D}"/>
              </a:ext>
            </a:extLst>
          </p:cNvPr>
          <p:cNvSpPr>
            <a:spLocks noGrp="1"/>
          </p:cNvSpPr>
          <p:nvPr>
            <p:ph type="title"/>
          </p:nvPr>
        </p:nvSpPr>
        <p:spPr>
          <a:xfrm>
            <a:off x="5650991" y="646148"/>
            <a:ext cx="3069130" cy="1324340"/>
          </a:xfrm>
        </p:spPr>
        <p:txBody>
          <a:bodyPr anchor="b">
            <a:normAutofit/>
          </a:bodyPr>
          <a:lstStyle/>
          <a:p>
            <a:pPr algn="ctr"/>
            <a:r>
              <a:rPr lang="en-GB" sz="3200" dirty="0">
                <a:solidFill>
                  <a:schemeClr val="bg2">
                    <a:lumMod val="20000"/>
                    <a:lumOff val="80000"/>
                  </a:schemeClr>
                </a:solidFill>
              </a:rPr>
              <a:t>Value Added Progress</a:t>
            </a:r>
          </a:p>
        </p:txBody>
      </p:sp>
      <p:pic>
        <p:nvPicPr>
          <p:cNvPr id="6" name="Picture 5" descr="A screenshot of a computer&#10;&#10;Description automatically generated with low confidence">
            <a:extLst>
              <a:ext uri="{FF2B5EF4-FFF2-40B4-BE49-F238E27FC236}">
                <a16:creationId xmlns:a16="http://schemas.microsoft.com/office/drawing/2014/main" id="{09898E71-A6D9-F842-A8AB-0FEAA8292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0"/>
            <a:ext cx="2880601" cy="6858000"/>
          </a:xfrm>
          <a:prstGeom prst="rect">
            <a:avLst/>
          </a:prstGeom>
        </p:spPr>
      </p:pic>
    </p:spTree>
    <p:extLst>
      <p:ext uri="{BB962C8B-B14F-4D97-AF65-F5344CB8AC3E}">
        <p14:creationId xmlns:p14="http://schemas.microsoft.com/office/powerpoint/2010/main" val="39201803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01216" y="-302584"/>
            <a:ext cx="8229600" cy="1143000"/>
          </a:xfrm>
        </p:spPr>
        <p:txBody>
          <a:bodyPr>
            <a:normAutofit fontScale="90000"/>
          </a:bodyPr>
          <a:lstStyle/>
          <a:p>
            <a:pPr algn="l" eaLnBrk="1" hangingPunct="1"/>
            <a:r>
              <a:rPr lang="en-GB" b="1" dirty="0">
                <a:solidFill>
                  <a:schemeClr val="tx2">
                    <a:lumMod val="75000"/>
                  </a:schemeClr>
                </a:solidFill>
              </a:rPr>
              <a:t/>
            </a:r>
            <a:br>
              <a:rPr lang="en-GB" b="1" dirty="0">
                <a:solidFill>
                  <a:schemeClr val="tx2">
                    <a:lumMod val="75000"/>
                  </a:schemeClr>
                </a:solidFill>
              </a:rPr>
            </a:br>
            <a:r>
              <a:rPr lang="en-GB" dirty="0">
                <a:solidFill>
                  <a:schemeClr val="bg2">
                    <a:lumMod val="75000"/>
                  </a:schemeClr>
                </a:solidFill>
              </a:rPr>
              <a:t>Key UCAS Submission Dates 2022/23</a:t>
            </a:r>
            <a:endParaRPr lang="en-US" dirty="0">
              <a:solidFill>
                <a:schemeClr val="bg2">
                  <a:lumMod val="75000"/>
                </a:schemeClr>
              </a:solidFill>
            </a:endParaRPr>
          </a:p>
        </p:txBody>
      </p:sp>
      <p:sp>
        <p:nvSpPr>
          <p:cNvPr id="17411" name="Rectangle 3"/>
          <p:cNvSpPr>
            <a:spLocks noGrp="1" noChangeArrowheads="1"/>
          </p:cNvSpPr>
          <p:nvPr>
            <p:ph sz="half" idx="2"/>
          </p:nvPr>
        </p:nvSpPr>
        <p:spPr>
          <a:xfrm>
            <a:off x="1177059" y="1079259"/>
            <a:ext cx="4317876" cy="3951288"/>
          </a:xfrm>
        </p:spPr>
        <p:txBody>
          <a:bodyPr>
            <a:normAutofit/>
          </a:bodyPr>
          <a:lstStyle/>
          <a:p>
            <a:pPr eaLnBrk="1" hangingPunct="1"/>
            <a:r>
              <a:rPr lang="en-GB" sz="2000" dirty="0"/>
              <a:t>Oxbridge, Medicine, Dentistry, Veterinary Science by </a:t>
            </a:r>
            <a:r>
              <a:rPr lang="en-GB" sz="2000" b="1" dirty="0">
                <a:solidFill>
                  <a:srgbClr val="FF0000"/>
                </a:solidFill>
              </a:rPr>
              <a:t>20 September</a:t>
            </a:r>
          </a:p>
          <a:p>
            <a:pPr eaLnBrk="1" hangingPunct="1"/>
            <a:r>
              <a:rPr lang="en-GB" sz="2000" dirty="0"/>
              <a:t>Other competitive courses (Russell Group universities) by </a:t>
            </a:r>
            <a:r>
              <a:rPr lang="en-GB" sz="2000" b="1" dirty="0">
                <a:solidFill>
                  <a:srgbClr val="FF0000"/>
                </a:solidFill>
              </a:rPr>
              <a:t>7 October</a:t>
            </a:r>
          </a:p>
          <a:p>
            <a:pPr eaLnBrk="1" hangingPunct="1"/>
            <a:r>
              <a:rPr lang="en-GB" sz="2000" dirty="0"/>
              <a:t>All other UCAS applications by </a:t>
            </a:r>
            <a:r>
              <a:rPr lang="en-GB" sz="2000" b="1" dirty="0">
                <a:solidFill>
                  <a:srgbClr val="FF0000"/>
                </a:solidFill>
              </a:rPr>
              <a:t>4 November</a:t>
            </a:r>
          </a:p>
        </p:txBody>
      </p:sp>
      <p:sp>
        <p:nvSpPr>
          <p:cNvPr id="4" name="Text Placeholder 3"/>
          <p:cNvSpPr>
            <a:spLocks noGrp="1"/>
          </p:cNvSpPr>
          <p:nvPr>
            <p:ph type="body" sz="quarter" idx="3"/>
          </p:nvPr>
        </p:nvSpPr>
        <p:spPr/>
        <p:txBody>
          <a:bodyPr/>
          <a:lstStyle/>
          <a:p>
            <a:pPr algn="ctr"/>
            <a:r>
              <a:rPr lang="en-GB" b="1" dirty="0">
                <a:solidFill>
                  <a:schemeClr val="bg2">
                    <a:lumMod val="75000"/>
                  </a:schemeClr>
                </a:solidFill>
              </a:rPr>
              <a:t>UCAS Deadlines</a:t>
            </a:r>
          </a:p>
        </p:txBody>
      </p:sp>
      <p:sp>
        <p:nvSpPr>
          <p:cNvPr id="6" name="Content Placeholder 5"/>
          <p:cNvSpPr>
            <a:spLocks noGrp="1"/>
          </p:cNvSpPr>
          <p:nvPr>
            <p:ph sz="quarter" idx="4"/>
          </p:nvPr>
        </p:nvSpPr>
        <p:spPr/>
        <p:txBody>
          <a:bodyPr>
            <a:normAutofit/>
          </a:bodyPr>
          <a:lstStyle/>
          <a:p>
            <a:r>
              <a:rPr lang="en-GB" dirty="0"/>
              <a:t>Early Applicants 18.00pm  15 October 2022</a:t>
            </a:r>
          </a:p>
          <a:p>
            <a:r>
              <a:rPr lang="en-GB" dirty="0"/>
              <a:t>All others 18:00pm 25 January</a:t>
            </a:r>
          </a:p>
        </p:txBody>
      </p:sp>
      <p:pic>
        <p:nvPicPr>
          <p:cNvPr id="5" name="Picture 0" descr="Langley Grammar School crest.gif"/>
          <p:cNvPicPr>
            <a:picLocks noChangeAspect="1" noChangeArrowheads="1"/>
          </p:cNvPicPr>
          <p:nvPr/>
        </p:nvPicPr>
        <p:blipFill>
          <a:blip r:embed="rId3" cstate="print"/>
          <a:srcRect/>
          <a:stretch>
            <a:fillRect/>
          </a:stretch>
        </p:blipFill>
        <p:spPr bwMode="auto">
          <a:xfrm>
            <a:off x="7922992" y="145719"/>
            <a:ext cx="1168591" cy="1389394"/>
          </a:xfrm>
          <a:prstGeom prst="rect">
            <a:avLst/>
          </a:prstGeom>
          <a:noFill/>
          <a:ln w="9525">
            <a:noFill/>
            <a:miter lim="800000"/>
            <a:headEnd/>
            <a:tailEnd/>
          </a:ln>
        </p:spPr>
      </p:pic>
      <p:pic>
        <p:nvPicPr>
          <p:cNvPr id="1026" name="Picture 2" descr="https://www.ucas.com/sites/default/files/md-1210_open_graph_u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540688"/>
            <a:ext cx="4427984" cy="23173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46912CBF-0476-C544-9BA2-186E377EE796}"/>
              </a:ext>
            </a:extLst>
          </p:cNvPr>
          <p:cNvSpPr txBox="1">
            <a:spLocks/>
          </p:cNvSpPr>
          <p:nvPr/>
        </p:nvSpPr>
        <p:spPr>
          <a:xfrm>
            <a:off x="1469038" y="4064380"/>
            <a:ext cx="2873239" cy="58875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pPr algn="ctr" fontAlgn="auto"/>
            <a:r>
              <a:rPr lang="en-GB" b="1" dirty="0">
                <a:solidFill>
                  <a:schemeClr val="bg2">
                    <a:lumMod val="75000"/>
                  </a:schemeClr>
                </a:solidFill>
              </a:rPr>
              <a:t>School Deadlines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wheel(4)">
                                      <p:cBhvr>
                                        <p:cTn id="13" dur="2000"/>
                                        <p:tgtEl>
                                          <p:spTgt spid="174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8"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AA22AB8F-8672-4CA8-8E57-FDB5A32F1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465E55">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erson wearing glasses&#10;&#10;Description automatically generated with low confidence">
            <a:extLst>
              <a:ext uri="{FF2B5EF4-FFF2-40B4-BE49-F238E27FC236}">
                <a16:creationId xmlns:a16="http://schemas.microsoft.com/office/drawing/2014/main" id="{7534A59B-0381-9A43-823C-42890AAA4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979" b="18102"/>
          <a:stretch/>
        </p:blipFill>
        <p:spPr>
          <a:xfrm rot="5400000">
            <a:off x="4229098" y="1943099"/>
            <a:ext cx="6858000" cy="2971801"/>
          </a:xfrm>
          <a:prstGeom prst="rect">
            <a:avLst/>
          </a:prstGeom>
        </p:spPr>
      </p:pic>
      <p:sp>
        <p:nvSpPr>
          <p:cNvPr id="4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DB61DF-9B8D-5043-8A3B-CB142071F70D}"/>
              </a:ext>
            </a:extLst>
          </p:cNvPr>
          <p:cNvSpPr>
            <a:spLocks noGrp="1"/>
          </p:cNvSpPr>
          <p:nvPr>
            <p:ph type="title"/>
          </p:nvPr>
        </p:nvSpPr>
        <p:spPr>
          <a:xfrm>
            <a:off x="406400" y="787400"/>
            <a:ext cx="5359399" cy="778933"/>
          </a:xfrm>
        </p:spPr>
        <p:txBody>
          <a:bodyPr vert="horz" lIns="91440" tIns="45720" rIns="91440" bIns="45720" rtlCol="0" anchor="ctr">
            <a:normAutofit/>
          </a:bodyPr>
          <a:lstStyle/>
          <a:p>
            <a:r>
              <a:rPr lang="en-US" sz="2800">
                <a:solidFill>
                  <a:srgbClr val="FEFFFF"/>
                </a:solidFill>
              </a:rPr>
              <a:t> Self Release</a:t>
            </a:r>
          </a:p>
        </p:txBody>
      </p:sp>
      <p:sp>
        <p:nvSpPr>
          <p:cNvPr id="3" name="Content Placeholder 2">
            <a:extLst>
              <a:ext uri="{FF2B5EF4-FFF2-40B4-BE49-F238E27FC236}">
                <a16:creationId xmlns:a16="http://schemas.microsoft.com/office/drawing/2014/main" id="{BF749059-8A32-2945-AC90-B175C7BE4A06}"/>
              </a:ext>
            </a:extLst>
          </p:cNvPr>
          <p:cNvSpPr>
            <a:spLocks noGrp="1"/>
          </p:cNvSpPr>
          <p:nvPr>
            <p:ph sz="half" idx="1"/>
          </p:nvPr>
        </p:nvSpPr>
        <p:spPr>
          <a:xfrm>
            <a:off x="192219" y="2031999"/>
            <a:ext cx="5573580" cy="4142283"/>
          </a:xfrm>
        </p:spPr>
        <p:txBody>
          <a:bodyPr vert="horz" lIns="91440" tIns="45720" rIns="91440" bIns="45720" rtlCol="0">
            <a:normAutofit fontScale="92500" lnSpcReduction="10000"/>
          </a:bodyPr>
          <a:lstStyle/>
          <a:p>
            <a:pPr marL="0" indent="0">
              <a:lnSpc>
                <a:spcPct val="90000"/>
              </a:lnSpc>
              <a:buClr>
                <a:srgbClr val="84A8D0"/>
              </a:buClr>
            </a:pPr>
            <a:endParaRPr lang="en-US" sz="1400" dirty="0">
              <a:solidFill>
                <a:srgbClr val="FEFFFF"/>
              </a:solidFill>
            </a:endParaRPr>
          </a:p>
          <a:p>
            <a:pPr marL="0" indent="0">
              <a:lnSpc>
                <a:spcPct val="90000"/>
              </a:lnSpc>
              <a:buClr>
                <a:srgbClr val="84A8D0"/>
              </a:buClr>
            </a:pPr>
            <a:r>
              <a:rPr lang="en-US" dirty="0">
                <a:solidFill>
                  <a:srgbClr val="FEFFFF"/>
                </a:solidFill>
              </a:rPr>
              <a:t>If your son/ daughter has an offer in the UCAS cycle</a:t>
            </a:r>
          </a:p>
          <a:p>
            <a:pPr marL="0" indent="0">
              <a:lnSpc>
                <a:spcPct val="90000"/>
              </a:lnSpc>
              <a:buClr>
                <a:srgbClr val="84A8D0"/>
              </a:buClr>
            </a:pPr>
            <a:endParaRPr lang="en-US" dirty="0">
              <a:solidFill>
                <a:srgbClr val="FEFFFF"/>
              </a:solidFill>
            </a:endParaRPr>
          </a:p>
          <a:p>
            <a:pPr marL="0" indent="0">
              <a:lnSpc>
                <a:spcPct val="90000"/>
              </a:lnSpc>
              <a:buClr>
                <a:srgbClr val="84A8D0"/>
              </a:buClr>
            </a:pPr>
            <a:r>
              <a:rPr lang="en-US" dirty="0">
                <a:solidFill>
                  <a:srgbClr val="FEFFFF"/>
                </a:solidFill>
              </a:rPr>
              <a:t>Achieves better grades than this offer</a:t>
            </a:r>
          </a:p>
          <a:p>
            <a:pPr marL="0" indent="0">
              <a:lnSpc>
                <a:spcPct val="90000"/>
              </a:lnSpc>
              <a:buClr>
                <a:srgbClr val="84A8D0"/>
              </a:buClr>
            </a:pPr>
            <a:endParaRPr lang="en-US" dirty="0">
              <a:solidFill>
                <a:srgbClr val="FEFFFF"/>
              </a:solidFill>
            </a:endParaRPr>
          </a:p>
          <a:p>
            <a:pPr marL="0" indent="0">
              <a:lnSpc>
                <a:spcPct val="90000"/>
              </a:lnSpc>
              <a:buClr>
                <a:srgbClr val="84A8D0"/>
              </a:buClr>
            </a:pPr>
            <a:r>
              <a:rPr lang="en-US" dirty="0">
                <a:solidFill>
                  <a:srgbClr val="FEFFFF"/>
                </a:solidFill>
              </a:rPr>
              <a:t>Can phone around as many universities that have places in adjustment.</a:t>
            </a:r>
          </a:p>
          <a:p>
            <a:pPr marL="0" indent="0">
              <a:lnSpc>
                <a:spcPct val="90000"/>
              </a:lnSpc>
              <a:buClr>
                <a:srgbClr val="84A8D0"/>
              </a:buClr>
            </a:pPr>
            <a:endParaRPr lang="en-US" dirty="0">
              <a:solidFill>
                <a:srgbClr val="FEFFFF"/>
              </a:solidFill>
            </a:endParaRPr>
          </a:p>
          <a:p>
            <a:pPr marL="0" indent="0">
              <a:lnSpc>
                <a:spcPct val="90000"/>
              </a:lnSpc>
              <a:buClr>
                <a:srgbClr val="84A8D0"/>
              </a:buClr>
            </a:pPr>
            <a:r>
              <a:rPr lang="en-US" dirty="0">
                <a:solidFill>
                  <a:srgbClr val="FEFFFF"/>
                </a:solidFill>
              </a:rPr>
              <a:t>If students decide they no longer want to go to their insurance choice.</a:t>
            </a:r>
          </a:p>
          <a:p>
            <a:pPr marL="0" indent="0">
              <a:lnSpc>
                <a:spcPct val="90000"/>
              </a:lnSpc>
              <a:buClr>
                <a:srgbClr val="84A8D0"/>
              </a:buClr>
            </a:pPr>
            <a:endParaRPr lang="en-US" dirty="0">
              <a:solidFill>
                <a:srgbClr val="FEFFFF"/>
              </a:solidFill>
            </a:endParaRPr>
          </a:p>
          <a:p>
            <a:pPr marL="0" indent="0">
              <a:lnSpc>
                <a:spcPct val="90000"/>
              </a:lnSpc>
              <a:buClr>
                <a:srgbClr val="84A8D0"/>
              </a:buClr>
            </a:pPr>
            <a:r>
              <a:rPr lang="en-US" dirty="0" err="1">
                <a:solidFill>
                  <a:srgbClr val="FEFFFF"/>
                </a:solidFill>
              </a:rPr>
              <a:t>Opt</a:t>
            </a:r>
            <a:r>
              <a:rPr lang="en-US" dirty="0">
                <a:solidFill>
                  <a:srgbClr val="FEFFFF"/>
                </a:solidFill>
              </a:rPr>
              <a:t> to self release on results day and opt to go through clearing.</a:t>
            </a:r>
          </a:p>
          <a:p>
            <a:pPr marL="0" indent="0">
              <a:lnSpc>
                <a:spcPct val="90000"/>
              </a:lnSpc>
              <a:buClr>
                <a:srgbClr val="84A8D0"/>
              </a:buClr>
            </a:pPr>
            <a:endParaRPr lang="en-US" sz="1400" dirty="0">
              <a:solidFill>
                <a:srgbClr val="FEFFFF"/>
              </a:solidFill>
            </a:endParaRPr>
          </a:p>
        </p:txBody>
      </p:sp>
    </p:spTree>
    <p:extLst>
      <p:ext uri="{BB962C8B-B14F-4D97-AF65-F5344CB8AC3E}">
        <p14:creationId xmlns:p14="http://schemas.microsoft.com/office/powerpoint/2010/main" val="257175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157"/>
            <a:ext cx="176750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AA22AB8F-8672-4CA8-8E57-FDB5A32F1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rgbClr val="8B6359">
              <a:alpha val="90000"/>
            </a:srgb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icture containing person, indoor&#10;&#10;Description automatically generated">
            <a:extLst>
              <a:ext uri="{FF2B5EF4-FFF2-40B4-BE49-F238E27FC236}">
                <a16:creationId xmlns:a16="http://schemas.microsoft.com/office/drawing/2014/main" id="{DEAFDD39-841A-4F45-B026-E510B4BBD9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290" b="16791"/>
          <a:stretch/>
        </p:blipFill>
        <p:spPr>
          <a:xfrm rot="5400000">
            <a:off x="4229098" y="1943099"/>
            <a:ext cx="6858000" cy="2971801"/>
          </a:xfrm>
          <a:prstGeom prst="rect">
            <a:avLst/>
          </a:prstGeom>
        </p:spPr>
      </p:pic>
      <p:sp>
        <p:nvSpPr>
          <p:cNvPr id="48"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06400" y="787400"/>
            <a:ext cx="5359399" cy="778933"/>
          </a:xfrm>
        </p:spPr>
        <p:txBody>
          <a:bodyPr vert="horz" lIns="91440" tIns="45720" rIns="91440" bIns="45720" rtlCol="0" anchor="ctr">
            <a:normAutofit/>
          </a:bodyPr>
          <a:lstStyle/>
          <a:p>
            <a:pPr>
              <a:lnSpc>
                <a:spcPct val="90000"/>
              </a:lnSpc>
            </a:pPr>
            <a:r>
              <a:rPr lang="en-US" sz="2400">
                <a:solidFill>
                  <a:srgbClr val="FEFFFF"/>
                </a:solidFill>
              </a:rPr>
              <a:t>What if they do not achieve their offers?</a:t>
            </a:r>
          </a:p>
        </p:txBody>
      </p:sp>
      <p:sp>
        <p:nvSpPr>
          <p:cNvPr id="4" name="Content Placeholder 3"/>
          <p:cNvSpPr>
            <a:spLocks noGrp="1"/>
          </p:cNvSpPr>
          <p:nvPr>
            <p:ph sz="half" idx="1"/>
          </p:nvPr>
        </p:nvSpPr>
        <p:spPr>
          <a:xfrm>
            <a:off x="406399" y="2032000"/>
            <a:ext cx="5359400" cy="3879222"/>
          </a:xfrm>
        </p:spPr>
        <p:txBody>
          <a:bodyPr vert="horz" lIns="91440" tIns="45720" rIns="91440" bIns="45720" rtlCol="0">
            <a:normAutofit/>
          </a:bodyPr>
          <a:lstStyle/>
          <a:p>
            <a:pPr marL="0" indent="0">
              <a:lnSpc>
                <a:spcPct val="90000"/>
              </a:lnSpc>
              <a:buClr>
                <a:srgbClr val="C8A56E"/>
              </a:buClr>
            </a:pPr>
            <a:r>
              <a:rPr lang="en-US" sz="1500" b="1" dirty="0">
                <a:solidFill>
                  <a:srgbClr val="FEFFFF"/>
                </a:solidFill>
              </a:rPr>
              <a:t>Clearing</a:t>
            </a:r>
          </a:p>
          <a:p>
            <a:pPr>
              <a:lnSpc>
                <a:spcPct val="90000"/>
              </a:lnSpc>
              <a:buClr>
                <a:srgbClr val="C8A56E"/>
              </a:buClr>
            </a:pPr>
            <a:r>
              <a:rPr lang="en-US" sz="1500" dirty="0">
                <a:solidFill>
                  <a:srgbClr val="FEFFFF"/>
                </a:solidFill>
              </a:rPr>
              <a:t>Track delivers the news early on results day.</a:t>
            </a:r>
          </a:p>
          <a:p>
            <a:pPr>
              <a:lnSpc>
                <a:spcPct val="90000"/>
              </a:lnSpc>
              <a:buClr>
                <a:srgbClr val="C8A56E"/>
              </a:buClr>
            </a:pPr>
            <a:r>
              <a:rPr lang="en-US" sz="1500" dirty="0">
                <a:solidFill>
                  <a:srgbClr val="FEFFFF"/>
                </a:solidFill>
              </a:rPr>
              <a:t>Clearing number</a:t>
            </a:r>
          </a:p>
          <a:p>
            <a:pPr>
              <a:lnSpc>
                <a:spcPct val="90000"/>
              </a:lnSpc>
              <a:buClr>
                <a:srgbClr val="C8A56E"/>
              </a:buClr>
            </a:pPr>
            <a:r>
              <a:rPr lang="en-US" sz="1500" dirty="0">
                <a:solidFill>
                  <a:srgbClr val="FEFFFF"/>
                </a:solidFill>
              </a:rPr>
              <a:t>UCAS website and university websites display vacancies. (Superstar scheme KCL)</a:t>
            </a:r>
          </a:p>
          <a:p>
            <a:pPr marL="0" indent="0">
              <a:lnSpc>
                <a:spcPct val="90000"/>
              </a:lnSpc>
              <a:buClr>
                <a:srgbClr val="C8A56E"/>
              </a:buClr>
            </a:pPr>
            <a:r>
              <a:rPr lang="en-US" sz="1500" b="1" dirty="0">
                <a:solidFill>
                  <a:srgbClr val="FEFFFF"/>
                </a:solidFill>
              </a:rPr>
              <a:t>Applying the following year:</a:t>
            </a:r>
          </a:p>
          <a:p>
            <a:pPr marL="0" indent="0">
              <a:lnSpc>
                <a:spcPct val="90000"/>
              </a:lnSpc>
              <a:buClr>
                <a:srgbClr val="C8A56E"/>
              </a:buClr>
            </a:pPr>
            <a:r>
              <a:rPr lang="en-US" sz="1500" dirty="0">
                <a:solidFill>
                  <a:srgbClr val="FEFFFF"/>
                </a:solidFill>
              </a:rPr>
              <a:t>Is it worth it?</a:t>
            </a:r>
          </a:p>
          <a:p>
            <a:pPr marL="0" indent="0">
              <a:lnSpc>
                <a:spcPct val="90000"/>
              </a:lnSpc>
              <a:buClr>
                <a:srgbClr val="C8A56E"/>
              </a:buClr>
            </a:pPr>
            <a:r>
              <a:rPr lang="en-US" sz="1500" dirty="0" err="1">
                <a:solidFill>
                  <a:srgbClr val="FEFFFF"/>
                </a:solidFill>
              </a:rPr>
              <a:t>Resits</a:t>
            </a:r>
            <a:r>
              <a:rPr lang="en-US" sz="1500" dirty="0">
                <a:solidFill>
                  <a:srgbClr val="FEFFFF"/>
                </a:solidFill>
              </a:rPr>
              <a:t> and UCAS support we only have limited resources.</a:t>
            </a:r>
          </a:p>
          <a:p>
            <a:pPr marL="0" indent="0">
              <a:lnSpc>
                <a:spcPct val="90000"/>
              </a:lnSpc>
              <a:buClr>
                <a:srgbClr val="C8A56E"/>
              </a:buClr>
            </a:pPr>
            <a:r>
              <a:rPr lang="en-US" sz="1500" dirty="0">
                <a:solidFill>
                  <a:srgbClr val="FEFFFF"/>
                </a:solidFill>
              </a:rPr>
              <a:t>Making good use of their Gap Year.</a:t>
            </a:r>
          </a:p>
          <a:p>
            <a:pPr marL="0" indent="0">
              <a:lnSpc>
                <a:spcPct val="90000"/>
              </a:lnSpc>
              <a:buClr>
                <a:srgbClr val="C8A56E"/>
              </a:buClr>
            </a:pPr>
            <a:r>
              <a:rPr lang="en-US" sz="1500" dirty="0">
                <a:solidFill>
                  <a:srgbClr val="FEFFFF"/>
                </a:solidFill>
              </a:rPr>
              <a:t>Better to apply this year for something- opens doors.</a:t>
            </a:r>
          </a:p>
          <a:p>
            <a:pPr>
              <a:lnSpc>
                <a:spcPct val="90000"/>
              </a:lnSpc>
              <a:buClr>
                <a:srgbClr val="C8A56E"/>
              </a:buClr>
            </a:pPr>
            <a:endParaRPr lang="en-US" sz="1500" dirty="0">
              <a:solidFill>
                <a:srgbClr val="FEFFFF"/>
              </a:solidFill>
            </a:endParaRPr>
          </a:p>
          <a:p>
            <a:pPr marL="0" indent="0">
              <a:lnSpc>
                <a:spcPct val="90000"/>
              </a:lnSpc>
              <a:buClr>
                <a:srgbClr val="C8A56E"/>
              </a:buClr>
            </a:pPr>
            <a:endParaRPr lang="en-US" sz="1500" dirty="0">
              <a:solidFill>
                <a:srgbClr val="FEFFFF"/>
              </a:solidFill>
            </a:endParaRPr>
          </a:p>
        </p:txBody>
      </p:sp>
    </p:spTree>
    <p:extLst>
      <p:ext uri="{BB962C8B-B14F-4D97-AF65-F5344CB8AC3E}">
        <p14:creationId xmlns:p14="http://schemas.microsoft.com/office/powerpoint/2010/main" val="1461881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solidFill>
                <a:schemeClr val="accent1">
                  <a:lumMod val="75000"/>
                </a:schemeClr>
              </a:solidFill>
            </a:endParaRPr>
          </a:p>
        </p:txBody>
      </p:sp>
      <p:sp>
        <p:nvSpPr>
          <p:cNvPr id="7" name="AutoShape 2"/>
          <p:cNvSpPr txBox="1">
            <a:spLocks noChangeArrowheads="1"/>
          </p:cNvSpPr>
          <p:nvPr/>
        </p:nvSpPr>
        <p:spPr>
          <a:xfrm>
            <a:off x="0" y="5085184"/>
            <a:ext cx="9144000" cy="1772816"/>
          </a:xfrm>
          <a:prstGeom prst="rect">
            <a:avLst/>
          </a:prstGeom>
          <a:solidFill>
            <a:srgbClr val="276B7D"/>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a:solidFill>
                  <a:schemeClr val="accent5">
                    <a:lumMod val="20000"/>
                    <a:lumOff val="80000"/>
                  </a:schemeClr>
                </a:solidFill>
                <a:latin typeface="+mj-lt"/>
                <a:cs typeface="Arial" pitchFamily="34" charset="0"/>
              </a:rPr>
              <a:t>Summary and Questions</a:t>
            </a:r>
            <a:endParaRPr kumimoji="0" lang="en-US" sz="4400" b="0" i="0" u="none" strike="noStrike" kern="1200" cap="none" spc="0" normalizeH="0" baseline="0" noProof="0" dirty="0">
              <a:ln>
                <a:noFill/>
              </a:ln>
              <a:solidFill>
                <a:schemeClr val="accent5">
                  <a:lumMod val="20000"/>
                  <a:lumOff val="80000"/>
                </a:schemeClr>
              </a:solidFill>
              <a:effectLst/>
              <a:uLnTx/>
              <a:uFillTx/>
              <a:latin typeface="+mj-lt"/>
              <a:ea typeface="+mn-ea"/>
              <a:cs typeface="Arial" pitchFamily="34" charset="0"/>
            </a:endParaRPr>
          </a:p>
        </p:txBody>
      </p:sp>
      <p:pic>
        <p:nvPicPr>
          <p:cNvPr id="5" name="Picture 0" descr="Langley Grammar School crest.gif">
            <a:extLst>
              <a:ext uri="{FF2B5EF4-FFF2-40B4-BE49-F238E27FC236}">
                <a16:creationId xmlns:a16="http://schemas.microsoft.com/office/drawing/2014/main" id="{899680D6-F33D-1C47-A824-116F5295ABCD}"/>
              </a:ext>
            </a:extLst>
          </p:cNvPr>
          <p:cNvPicPr>
            <a:picLocks noChangeAspect="1" noChangeArrowheads="1"/>
          </p:cNvPicPr>
          <p:nvPr/>
        </p:nvPicPr>
        <p:blipFill>
          <a:blip r:embed="rId2" cstate="print"/>
          <a:srcRect/>
          <a:stretch>
            <a:fillRect/>
          </a:stretch>
        </p:blipFill>
        <p:spPr bwMode="auto">
          <a:xfrm>
            <a:off x="2627784" y="615260"/>
            <a:ext cx="3744416" cy="44519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6696" y="556307"/>
            <a:ext cx="6589200" cy="1280890"/>
          </a:xfrm>
        </p:spPr>
        <p:txBody>
          <a:bodyPr/>
          <a:lstStyle/>
          <a:p>
            <a:pPr algn="ctr"/>
            <a:r>
              <a:rPr lang="en-GB" dirty="0">
                <a:solidFill>
                  <a:schemeClr val="bg2">
                    <a:lumMod val="75000"/>
                  </a:schemeClr>
                </a:solidFill>
              </a:rPr>
              <a:t>Where have they gone?</a:t>
            </a:r>
          </a:p>
        </p:txBody>
      </p:sp>
      <p:pic>
        <p:nvPicPr>
          <p:cNvPr id="6" name="Picture 0" descr="Langley Grammar School crest.gif"/>
          <p:cNvPicPr>
            <a:picLocks noChangeAspect="1" noChangeArrowheads="1"/>
          </p:cNvPicPr>
          <p:nvPr/>
        </p:nvPicPr>
        <p:blipFill>
          <a:blip r:embed="rId2" cstate="print"/>
          <a:srcRect/>
          <a:stretch>
            <a:fillRect/>
          </a:stretch>
        </p:blipFill>
        <p:spPr bwMode="auto">
          <a:xfrm>
            <a:off x="7795896" y="167399"/>
            <a:ext cx="1168591" cy="1389394"/>
          </a:xfrm>
          <a:prstGeom prst="rect">
            <a:avLst/>
          </a:prstGeom>
          <a:noFill/>
          <a:ln w="9525">
            <a:noFill/>
            <a:miter lim="800000"/>
            <a:headEnd/>
            <a:tailEnd/>
          </a:ln>
        </p:spPr>
      </p:pic>
      <p:graphicFrame>
        <p:nvGraphicFramePr>
          <p:cNvPr id="8" name="Chart 7">
            <a:extLst>
              <a:ext uri="{FF2B5EF4-FFF2-40B4-BE49-F238E27FC236}">
                <a16:creationId xmlns:a16="http://schemas.microsoft.com/office/drawing/2014/main" id="{CB83289D-6AF8-1142-837C-FF400B02FE28}"/>
              </a:ext>
            </a:extLst>
          </p:cNvPr>
          <p:cNvGraphicFramePr>
            <a:graphicFrameLocks/>
          </p:cNvGraphicFramePr>
          <p:nvPr>
            <p:extLst>
              <p:ext uri="{D42A27DB-BD31-4B8C-83A1-F6EECF244321}">
                <p14:modId xmlns:p14="http://schemas.microsoft.com/office/powerpoint/2010/main" val="3443818458"/>
              </p:ext>
            </p:extLst>
          </p:nvPr>
        </p:nvGraphicFramePr>
        <p:xfrm>
          <a:off x="1806652" y="1556793"/>
          <a:ext cx="6589200" cy="474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119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pPr algn="l"/>
            <a:r>
              <a:rPr lang="en-GB" dirty="0">
                <a:solidFill>
                  <a:schemeClr val="bg2">
                    <a:lumMod val="75000"/>
                  </a:schemeClr>
                </a:solidFill>
              </a:rPr>
              <a:t>What are they reading?</a:t>
            </a:r>
          </a:p>
        </p:txBody>
      </p:sp>
      <p:pic>
        <p:nvPicPr>
          <p:cNvPr id="6" name="Picture 0" descr="Langley Grammar School crest.gif"/>
          <p:cNvPicPr>
            <a:picLocks noChangeAspect="1" noChangeArrowheads="1"/>
          </p:cNvPicPr>
          <p:nvPr/>
        </p:nvPicPr>
        <p:blipFill>
          <a:blip r:embed="rId2" cstate="print"/>
          <a:srcRect/>
          <a:stretch>
            <a:fillRect/>
          </a:stretch>
        </p:blipFill>
        <p:spPr bwMode="auto">
          <a:xfrm>
            <a:off x="7795896" y="167399"/>
            <a:ext cx="1168591" cy="1389394"/>
          </a:xfrm>
          <a:prstGeom prst="rect">
            <a:avLst/>
          </a:prstGeom>
          <a:noFill/>
          <a:ln w="9525">
            <a:noFill/>
            <a:miter lim="800000"/>
            <a:headEnd/>
            <a:tailEnd/>
          </a:ln>
        </p:spPr>
      </p:pic>
      <p:pic>
        <p:nvPicPr>
          <p:cNvPr id="2" name="Picture 1">
            <a:extLst>
              <a:ext uri="{FF2B5EF4-FFF2-40B4-BE49-F238E27FC236}">
                <a16:creationId xmlns:a16="http://schemas.microsoft.com/office/drawing/2014/main" id="{107CAE42-CFCA-A543-B08C-46EC26784818}"/>
              </a:ext>
            </a:extLst>
          </p:cNvPr>
          <p:cNvPicPr>
            <a:picLocks noChangeAspect="1"/>
          </p:cNvPicPr>
          <p:nvPr/>
        </p:nvPicPr>
        <p:blipFill>
          <a:blip r:embed="rId3"/>
          <a:stretch>
            <a:fillRect/>
          </a:stretch>
        </p:blipFill>
        <p:spPr>
          <a:xfrm>
            <a:off x="383534" y="1573369"/>
            <a:ext cx="8376931" cy="5026158"/>
          </a:xfrm>
          <a:prstGeom prst="rect">
            <a:avLst/>
          </a:prstGeom>
        </p:spPr>
      </p:pic>
    </p:spTree>
    <p:extLst>
      <p:ext uri="{BB962C8B-B14F-4D97-AF65-F5344CB8AC3E}">
        <p14:creationId xmlns:p14="http://schemas.microsoft.com/office/powerpoint/2010/main" val="4216464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57200" y="980728"/>
            <a:ext cx="8229600" cy="1080120"/>
          </a:xfrm>
        </p:spPr>
        <p:txBody>
          <a:bodyPr/>
          <a:lstStyle/>
          <a:p>
            <a:pPr eaLnBrk="1" hangingPunct="1"/>
            <a:r>
              <a:rPr lang="en-GB" dirty="0">
                <a:solidFill>
                  <a:schemeClr val="bg2">
                    <a:lumMod val="75000"/>
                  </a:schemeClr>
                </a:solidFill>
              </a:rPr>
              <a:t>       First steps</a:t>
            </a:r>
            <a:endParaRPr lang="en-US" dirty="0">
              <a:solidFill>
                <a:schemeClr val="bg2">
                  <a:lumMod val="75000"/>
                </a:schemeClr>
              </a:solidFill>
            </a:endParaRPr>
          </a:p>
        </p:txBody>
      </p:sp>
      <p:graphicFrame>
        <p:nvGraphicFramePr>
          <p:cNvPr id="4101" name="Rectangle 3">
            <a:extLst>
              <a:ext uri="{FF2B5EF4-FFF2-40B4-BE49-F238E27FC236}">
                <a16:creationId xmlns:a16="http://schemas.microsoft.com/office/drawing/2014/main" id="{098C775D-13C8-4B8C-A31A-31097B95B6D6}"/>
              </a:ext>
            </a:extLst>
          </p:cNvPr>
          <p:cNvGraphicFramePr>
            <a:graphicFrameLocks noGrp="1"/>
          </p:cNvGraphicFramePr>
          <p:nvPr>
            <p:ph idx="1"/>
            <p:extLst>
              <p:ext uri="{D42A27DB-BD31-4B8C-83A1-F6EECF244321}">
                <p14:modId xmlns:p14="http://schemas.microsoft.com/office/powerpoint/2010/main" val="1039195692"/>
              </p:ext>
            </p:extLst>
          </p:nvPr>
        </p:nvGraphicFramePr>
        <p:xfrm>
          <a:off x="755650" y="2204864"/>
          <a:ext cx="793115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936" y="0"/>
            <a:ext cx="4549013" cy="3411760"/>
          </a:xfrm>
          <a:prstGeom prst="rect">
            <a:avLst/>
          </a:prstGeom>
        </p:spPr>
      </p:pic>
      <p:pic>
        <p:nvPicPr>
          <p:cNvPr id="5" name="Picture 0" descr="Langley Grammar School crest.gif"/>
          <p:cNvPicPr>
            <a:picLocks noChangeAspect="1" noChangeArrowheads="1"/>
          </p:cNvPicPr>
          <p:nvPr/>
        </p:nvPicPr>
        <p:blipFill>
          <a:blip r:embed="rId8" cstate="print"/>
          <a:srcRect/>
          <a:stretch>
            <a:fillRect/>
          </a:stretch>
        </p:blipFill>
        <p:spPr bwMode="auto">
          <a:xfrm>
            <a:off x="7922992" y="145719"/>
            <a:ext cx="1168591" cy="138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GB" dirty="0">
                <a:solidFill>
                  <a:schemeClr val="bg2">
                    <a:lumMod val="75000"/>
                  </a:schemeClr>
                </a:solidFill>
              </a:rPr>
              <a:t>     Target grades</a:t>
            </a:r>
            <a:endParaRPr lang="en-US" dirty="0">
              <a:solidFill>
                <a:schemeClr val="bg2">
                  <a:lumMod val="75000"/>
                </a:schemeClr>
              </a:solidFill>
            </a:endParaRPr>
          </a:p>
        </p:txBody>
      </p:sp>
      <p:sp>
        <p:nvSpPr>
          <p:cNvPr id="17411" name="Rectangle 4"/>
          <p:cNvSpPr>
            <a:spLocks noGrp="1" noChangeArrowheads="1"/>
          </p:cNvSpPr>
          <p:nvPr>
            <p:ph idx="1"/>
          </p:nvPr>
        </p:nvSpPr>
        <p:spPr>
          <a:xfrm>
            <a:off x="546056" y="1288715"/>
            <a:ext cx="8229600" cy="4537223"/>
          </a:xfrm>
        </p:spPr>
        <p:txBody>
          <a:bodyPr/>
          <a:lstStyle/>
          <a:p>
            <a:pPr eaLnBrk="1" hangingPunct="1">
              <a:lnSpc>
                <a:spcPct val="80000"/>
              </a:lnSpc>
              <a:buFont typeface="Arial" charset="0"/>
              <a:buNone/>
            </a:pPr>
            <a:r>
              <a:rPr lang="en-GB" sz="2400" b="1" dirty="0"/>
              <a:t>Mean GCSE score		</a:t>
            </a:r>
            <a:r>
              <a:rPr lang="en-GB" sz="2400" b="1" i="1" dirty="0">
                <a:solidFill>
                  <a:srgbClr val="FF0000"/>
                </a:solidFill>
              </a:rPr>
              <a:t>Minimum</a:t>
            </a:r>
            <a:r>
              <a:rPr lang="en-GB" sz="2400" b="1" dirty="0">
                <a:solidFill>
                  <a:srgbClr val="FF0000"/>
                </a:solidFill>
              </a:rPr>
              <a:t> </a:t>
            </a:r>
            <a:r>
              <a:rPr lang="en-GB" sz="2400" b="1" dirty="0"/>
              <a:t>target A2 level      </a:t>
            </a:r>
          </a:p>
          <a:p>
            <a:pPr eaLnBrk="1" hangingPunct="1">
              <a:lnSpc>
                <a:spcPct val="80000"/>
              </a:lnSpc>
              <a:buFont typeface="Arial" charset="0"/>
              <a:buNone/>
            </a:pPr>
            <a:r>
              <a:rPr lang="en-GB" sz="2400" dirty="0"/>
              <a:t>	</a:t>
            </a:r>
            <a:r>
              <a:rPr lang="en-GB" sz="2400" b="1" dirty="0"/>
              <a:t>				grades /UCAS points</a:t>
            </a:r>
            <a:r>
              <a:rPr lang="en-GB" sz="2400" dirty="0"/>
              <a:t> 			                             (A*=56 A=48, B=40, C=32, D=24,E=40)</a:t>
            </a:r>
          </a:p>
          <a:p>
            <a:pPr eaLnBrk="1" hangingPunct="1">
              <a:lnSpc>
                <a:spcPct val="80000"/>
              </a:lnSpc>
              <a:buFont typeface="Arial" charset="0"/>
              <a:buNone/>
            </a:pPr>
            <a:r>
              <a:rPr lang="en-GB" sz="2400" dirty="0"/>
              <a:t>						</a:t>
            </a:r>
            <a:endParaRPr lang="en-US" sz="2400" dirty="0"/>
          </a:p>
        </p:txBody>
      </p:sp>
      <p:grpSp>
        <p:nvGrpSpPr>
          <p:cNvPr id="2" name="Group 10"/>
          <p:cNvGrpSpPr/>
          <p:nvPr/>
        </p:nvGrpSpPr>
        <p:grpSpPr>
          <a:xfrm>
            <a:off x="857224" y="2571744"/>
            <a:ext cx="7429520" cy="4000528"/>
            <a:chOff x="0" y="2571744"/>
            <a:chExt cx="7429520" cy="4000528"/>
          </a:xfrm>
        </p:grpSpPr>
        <p:pic>
          <p:nvPicPr>
            <p:cNvPr id="6" name="Picture 2"/>
            <p:cNvPicPr>
              <a:picLocks noChangeAspect="1" noChangeArrowheads="1"/>
            </p:cNvPicPr>
            <p:nvPr/>
          </p:nvPicPr>
          <p:blipFill>
            <a:blip r:embed="rId3" cstate="print"/>
            <a:srcRect r="77205" b="23493"/>
            <a:stretch>
              <a:fillRect/>
            </a:stretch>
          </p:blipFill>
          <p:spPr bwMode="auto">
            <a:xfrm>
              <a:off x="0" y="2714620"/>
              <a:ext cx="2000232" cy="378621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40705" r="39756" b="23493"/>
            <a:stretch>
              <a:fillRect/>
            </a:stretch>
          </p:blipFill>
          <p:spPr bwMode="auto">
            <a:xfrm>
              <a:off x="1928794" y="2714620"/>
              <a:ext cx="1714512" cy="378621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78155" b="23493"/>
            <a:stretch>
              <a:fillRect/>
            </a:stretch>
          </p:blipFill>
          <p:spPr bwMode="auto">
            <a:xfrm>
              <a:off x="3571868" y="2714620"/>
              <a:ext cx="1916898" cy="3786214"/>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65142" r="16152" b="22694"/>
            <a:stretch>
              <a:fillRect/>
            </a:stretch>
          </p:blipFill>
          <p:spPr bwMode="auto">
            <a:xfrm>
              <a:off x="5429256" y="2571744"/>
              <a:ext cx="2000264" cy="4000528"/>
            </a:xfrm>
            <a:prstGeom prst="rect">
              <a:avLst/>
            </a:prstGeom>
            <a:solidFill>
              <a:srgbClr val="FF0000"/>
            </a:solidFill>
            <a:ln w="63500">
              <a:solidFill>
                <a:srgbClr val="FF0000"/>
              </a:solidFill>
              <a:miter lim="800000"/>
              <a:headEnd/>
              <a:tailEnd/>
            </a:ln>
            <a:effectLst/>
          </p:spPr>
        </p:pic>
      </p:grpSp>
      <p:pic>
        <p:nvPicPr>
          <p:cNvPr id="11" name="Picture 0" descr="Langley Grammar School crest.gif"/>
          <p:cNvPicPr>
            <a:picLocks noChangeAspect="1" noChangeArrowheads="1"/>
          </p:cNvPicPr>
          <p:nvPr/>
        </p:nvPicPr>
        <p:blipFill>
          <a:blip r:embed="rId5" cstate="print"/>
          <a:srcRect/>
          <a:stretch>
            <a:fillRect/>
          </a:stretch>
        </p:blipFill>
        <p:spPr bwMode="auto">
          <a:xfrm>
            <a:off x="7795896" y="167399"/>
            <a:ext cx="1168591" cy="13893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944693" y="624110"/>
            <a:ext cx="6683766" cy="1280890"/>
          </a:xfrm>
        </p:spPr>
        <p:txBody>
          <a:bodyPr>
            <a:normAutofit/>
          </a:bodyPr>
          <a:lstStyle/>
          <a:p>
            <a:r>
              <a:rPr lang="en-GB"/>
              <a:t>The A* grade at A Level</a:t>
            </a:r>
            <a:endParaRPr lang="en-US"/>
          </a:p>
        </p:txBody>
      </p:sp>
      <p:sp>
        <p:nvSpPr>
          <p:cNvPr id="6147" name="Content Placeholder 2"/>
          <p:cNvSpPr>
            <a:spLocks noGrp="1"/>
          </p:cNvSpPr>
          <p:nvPr>
            <p:ph idx="1"/>
          </p:nvPr>
        </p:nvSpPr>
        <p:spPr>
          <a:xfrm>
            <a:off x="1941909" y="2125362"/>
            <a:ext cx="4376340" cy="3785860"/>
          </a:xfrm>
        </p:spPr>
        <p:txBody>
          <a:bodyPr>
            <a:normAutofit/>
          </a:bodyPr>
          <a:lstStyle/>
          <a:p>
            <a:r>
              <a:rPr lang="en-GB" sz="1700" dirty="0"/>
              <a:t>The A* grade for full A level was awarded for the first time in August 2010</a:t>
            </a:r>
          </a:p>
          <a:p>
            <a:r>
              <a:rPr lang="en-GB" sz="1700" dirty="0"/>
              <a:t>Aim is to allow universities and employers to differentiate between candidates with top grades</a:t>
            </a:r>
          </a:p>
          <a:p>
            <a:r>
              <a:rPr lang="en-GB" sz="1700" dirty="0"/>
              <a:t>A* grade is awarded to candidates who attain grade A standard overall AND achieve over 90% on the aggregate of their A Level units</a:t>
            </a:r>
          </a:p>
          <a:p>
            <a:r>
              <a:rPr lang="en-GB" sz="1700" dirty="0"/>
              <a:t>There is no A* award at AS level apart from in the EPQ qualification.</a:t>
            </a:r>
          </a:p>
          <a:p>
            <a:pPr>
              <a:buFont typeface="Wingdings" pitchFamily="2" charset="2"/>
              <a:buNone/>
            </a:pPr>
            <a:endParaRPr lang="en-US" sz="1700" dirty="0"/>
          </a:p>
        </p:txBody>
      </p:sp>
      <p:pic>
        <p:nvPicPr>
          <p:cNvPr id="5" name="Picture 0" descr="Langley Grammar School crest.gif"/>
          <p:cNvPicPr>
            <a:picLocks noChangeAspect="1" noChangeArrowheads="1"/>
          </p:cNvPicPr>
          <p:nvPr/>
        </p:nvPicPr>
        <p:blipFill>
          <a:blip r:embed="rId2" cstate="print"/>
          <a:stretch>
            <a:fillRect/>
          </a:stretch>
        </p:blipFill>
        <p:spPr bwMode="auto">
          <a:xfrm>
            <a:off x="6473589" y="2659252"/>
            <a:ext cx="2154869" cy="26784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250825" y="620713"/>
            <a:ext cx="7416800" cy="1439862"/>
          </a:xfrm>
        </p:spPr>
        <p:txBody>
          <a:bodyPr>
            <a:normAutofit fontScale="90000"/>
          </a:bodyPr>
          <a:lstStyle/>
          <a:p>
            <a:pPr algn="ctr" eaLnBrk="1" hangingPunct="1"/>
            <a:r>
              <a:rPr lang="en-GB" sz="3200" dirty="0">
                <a:solidFill>
                  <a:schemeClr val="bg2">
                    <a:lumMod val="75000"/>
                  </a:schemeClr>
                </a:solidFill>
              </a:rPr>
              <a:t>Converting Y1 grades to A level results </a:t>
            </a:r>
            <a:br>
              <a:rPr lang="en-GB" sz="3200" dirty="0">
                <a:solidFill>
                  <a:schemeClr val="bg2">
                    <a:lumMod val="75000"/>
                  </a:schemeClr>
                </a:solidFill>
              </a:rPr>
            </a:br>
            <a:r>
              <a:rPr lang="en-GB" sz="3200" dirty="0">
                <a:solidFill>
                  <a:schemeClr val="bg2">
                    <a:lumMod val="75000"/>
                  </a:schemeClr>
                </a:solidFill>
              </a:rPr>
              <a:t>(LGS 2019)</a:t>
            </a:r>
            <a:endParaRPr lang="en-US" sz="3200" dirty="0">
              <a:solidFill>
                <a:schemeClr val="bg2">
                  <a:lumMod val="75000"/>
                </a:schemeClr>
              </a:solidFill>
            </a:endParaRPr>
          </a:p>
        </p:txBody>
      </p:sp>
      <p:graphicFrame>
        <p:nvGraphicFramePr>
          <p:cNvPr id="7320" name="Group 152"/>
          <p:cNvGraphicFramePr>
            <a:graphicFrameLocks noGrp="1"/>
          </p:cNvGraphicFramePr>
          <p:nvPr>
            <p:ph type="tbl" idx="1"/>
          </p:nvPr>
        </p:nvGraphicFramePr>
        <p:xfrm>
          <a:off x="1571604" y="2143116"/>
          <a:ext cx="6048374" cy="4002088"/>
        </p:xfrm>
        <a:graphic>
          <a:graphicData uri="http://schemas.openxmlformats.org/drawingml/2006/table">
            <a:tbl>
              <a:tblPr/>
              <a:tblGrid>
                <a:gridCol w="756915">
                  <a:extLst>
                    <a:ext uri="{9D8B030D-6E8A-4147-A177-3AD203B41FA5}">
                      <a16:colId xmlns:a16="http://schemas.microsoft.com/office/drawing/2014/main" val="20000"/>
                    </a:ext>
                  </a:extLst>
                </a:gridCol>
                <a:gridCol w="756915">
                  <a:extLst>
                    <a:ext uri="{9D8B030D-6E8A-4147-A177-3AD203B41FA5}">
                      <a16:colId xmlns:a16="http://schemas.microsoft.com/office/drawing/2014/main" val="20001"/>
                    </a:ext>
                  </a:extLst>
                </a:gridCol>
                <a:gridCol w="818023">
                  <a:extLst>
                    <a:ext uri="{9D8B030D-6E8A-4147-A177-3AD203B41FA5}">
                      <a16:colId xmlns:a16="http://schemas.microsoft.com/office/drawing/2014/main" val="20002"/>
                    </a:ext>
                  </a:extLst>
                </a:gridCol>
                <a:gridCol w="693029">
                  <a:extLst>
                    <a:ext uri="{9D8B030D-6E8A-4147-A177-3AD203B41FA5}">
                      <a16:colId xmlns:a16="http://schemas.microsoft.com/office/drawing/2014/main" val="20003"/>
                    </a:ext>
                  </a:extLst>
                </a:gridCol>
                <a:gridCol w="755526">
                  <a:extLst>
                    <a:ext uri="{9D8B030D-6E8A-4147-A177-3AD203B41FA5}">
                      <a16:colId xmlns:a16="http://schemas.microsoft.com/office/drawing/2014/main" val="20004"/>
                    </a:ext>
                  </a:extLst>
                </a:gridCol>
                <a:gridCol w="756914">
                  <a:extLst>
                    <a:ext uri="{9D8B030D-6E8A-4147-A177-3AD203B41FA5}">
                      <a16:colId xmlns:a16="http://schemas.microsoft.com/office/drawing/2014/main" val="20005"/>
                    </a:ext>
                  </a:extLst>
                </a:gridCol>
                <a:gridCol w="754138">
                  <a:extLst>
                    <a:ext uri="{9D8B030D-6E8A-4147-A177-3AD203B41FA5}">
                      <a16:colId xmlns:a16="http://schemas.microsoft.com/office/drawing/2014/main" val="20006"/>
                    </a:ext>
                  </a:extLst>
                </a:gridCol>
                <a:gridCol w="756914">
                  <a:extLst>
                    <a:ext uri="{9D8B030D-6E8A-4147-A177-3AD203B41FA5}">
                      <a16:colId xmlns:a16="http://schemas.microsoft.com/office/drawing/2014/main" val="20007"/>
                    </a:ext>
                  </a:extLst>
                </a:gridCol>
              </a:tblGrid>
              <a:tr h="38100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accent3">
                              <a:lumMod val="75000"/>
                            </a:schemeClr>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A</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B</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C</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D</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E</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accent3">
                              <a:lumMod val="75000"/>
                            </a:schemeClr>
                          </a:solidFill>
                          <a:effectLst/>
                          <a:latin typeface="Arial" charset="0"/>
                        </a:rPr>
                        <a:t>U</a:t>
                      </a:r>
                      <a:endParaRPr kumimoji="0" lang="en-US" sz="2400" b="1" i="0" u="none" strike="noStrike" cap="none" normalizeH="0" baseline="0" dirty="0">
                        <a:ln>
                          <a:noFill/>
                        </a:ln>
                        <a:solidFill>
                          <a:schemeClr val="accent3">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FF0000"/>
                          </a:solidFill>
                          <a:effectLst/>
                          <a:latin typeface="Arial" charset="0"/>
                        </a:rPr>
                        <a: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3408463"/>
                  </a:ext>
                </a:extLst>
              </a:tr>
              <a:tr h="5048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A</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B</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64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C</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D</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chemeClr val="tx1"/>
                          </a:solidFill>
                          <a:effectLst/>
                          <a:latin typeface="Arial" charset="0"/>
                        </a:rPr>
                        <a:t> </a:t>
                      </a:r>
                      <a:endParaRPr kumimoji="0" lang="en-US"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E</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2400" b="1" dirty="0">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2400" b="1" i="0" u="none" strike="noStrike" cap="none" normalizeH="0" baseline="0" dirty="0">
                          <a:ln>
                            <a:noFill/>
                          </a:ln>
                          <a:solidFill>
                            <a:srgbClr val="FF0000"/>
                          </a:solidFill>
                          <a:effectLst/>
                          <a:latin typeface="Arial" charset="0"/>
                        </a:rPr>
                        <a:t>U</a:t>
                      </a:r>
                      <a:endParaRPr kumimoji="0" lang="en-US" sz="2400" b="1"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2400" b="1"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381" name="Text Box 57"/>
          <p:cNvSpPr txBox="1">
            <a:spLocks noChangeArrowheads="1"/>
          </p:cNvSpPr>
          <p:nvPr/>
        </p:nvSpPr>
        <p:spPr bwMode="auto">
          <a:xfrm>
            <a:off x="3786182" y="1643050"/>
            <a:ext cx="2303463" cy="461963"/>
          </a:xfrm>
          <a:prstGeom prst="rect">
            <a:avLst/>
          </a:prstGeom>
          <a:noFill/>
          <a:ln w="9525">
            <a:noFill/>
            <a:miter lim="800000"/>
            <a:headEnd/>
            <a:tailEnd/>
          </a:ln>
        </p:spPr>
        <p:txBody>
          <a:bodyPr>
            <a:spAutoFit/>
          </a:bodyPr>
          <a:lstStyle/>
          <a:p>
            <a:r>
              <a:rPr lang="en-GB" sz="2400" b="1" dirty="0"/>
              <a:t>A level Grade</a:t>
            </a:r>
            <a:endParaRPr lang="en-US" sz="2400" b="1" dirty="0"/>
          </a:p>
        </p:txBody>
      </p:sp>
      <p:sp>
        <p:nvSpPr>
          <p:cNvPr id="13383" name="Text Box 59"/>
          <p:cNvSpPr txBox="1">
            <a:spLocks noChangeArrowheads="1"/>
          </p:cNvSpPr>
          <p:nvPr/>
        </p:nvSpPr>
        <p:spPr bwMode="auto">
          <a:xfrm>
            <a:off x="428596" y="3214686"/>
            <a:ext cx="1100137" cy="830997"/>
          </a:xfrm>
          <a:prstGeom prst="rect">
            <a:avLst/>
          </a:prstGeom>
          <a:noFill/>
          <a:ln w="9525">
            <a:noFill/>
            <a:miter lim="800000"/>
            <a:headEnd/>
            <a:tailEnd/>
          </a:ln>
        </p:spPr>
        <p:txBody>
          <a:bodyPr>
            <a:spAutoFit/>
          </a:bodyPr>
          <a:lstStyle/>
          <a:p>
            <a:pPr algn="ctr"/>
            <a:r>
              <a:rPr lang="en-GB" sz="2400" b="1" dirty="0"/>
              <a:t>PP Y1</a:t>
            </a:r>
          </a:p>
          <a:p>
            <a:pPr algn="ctr"/>
            <a:r>
              <a:rPr lang="en-GB" sz="2400" b="1" dirty="0"/>
              <a:t>Grade</a:t>
            </a:r>
            <a:endParaRPr lang="en-US" sz="2400" b="1" dirty="0"/>
          </a:p>
        </p:txBody>
      </p:sp>
      <p:sp>
        <p:nvSpPr>
          <p:cNvPr id="15" name="TextBox 14"/>
          <p:cNvSpPr txBox="1"/>
          <p:nvPr/>
        </p:nvSpPr>
        <p:spPr>
          <a:xfrm>
            <a:off x="500034" y="5857892"/>
            <a:ext cx="1000132" cy="646331"/>
          </a:xfrm>
          <a:prstGeom prst="rect">
            <a:avLst/>
          </a:prstGeom>
          <a:noFill/>
        </p:spPr>
        <p:txBody>
          <a:bodyPr wrap="square" rtlCol="0">
            <a:spAutoFit/>
          </a:bodyPr>
          <a:lstStyle/>
          <a:p>
            <a:r>
              <a:rPr lang="en-GB" b="1" dirty="0"/>
              <a:t>Total No.</a:t>
            </a:r>
          </a:p>
        </p:txBody>
      </p:sp>
      <p:sp>
        <p:nvSpPr>
          <p:cNvPr id="17" name="TextBox 16"/>
          <p:cNvSpPr txBox="1"/>
          <p:nvPr/>
        </p:nvSpPr>
        <p:spPr>
          <a:xfrm>
            <a:off x="1718493" y="6319557"/>
            <a:ext cx="6066597" cy="369332"/>
          </a:xfrm>
          <a:prstGeom prst="rect">
            <a:avLst/>
          </a:prstGeom>
          <a:noFill/>
        </p:spPr>
        <p:txBody>
          <a:bodyPr wrap="none" rtlCol="0">
            <a:spAutoFit/>
          </a:bodyPr>
          <a:lstStyle/>
          <a:p>
            <a:r>
              <a:rPr lang="en-GB" dirty="0"/>
              <a:t>            36         126      158      87        21       18         4     </a:t>
            </a:r>
            <a:endParaRPr lang="en-GB" b="1" dirty="0"/>
          </a:p>
        </p:txBody>
      </p:sp>
      <p:pic>
        <p:nvPicPr>
          <p:cNvPr id="9" name="Picture 0" descr="Langley Grammar School crest.gif"/>
          <p:cNvPicPr>
            <a:picLocks noChangeAspect="1" noChangeArrowheads="1"/>
          </p:cNvPicPr>
          <p:nvPr/>
        </p:nvPicPr>
        <p:blipFill>
          <a:blip r:embed="rId3" cstate="print"/>
          <a:srcRect/>
          <a:stretch>
            <a:fillRect/>
          </a:stretch>
        </p:blipFill>
        <p:spPr bwMode="auto">
          <a:xfrm>
            <a:off x="7795896" y="167399"/>
            <a:ext cx="1168591" cy="1389394"/>
          </a:xfrm>
          <a:prstGeom prst="rect">
            <a:avLst/>
          </a:prstGeom>
          <a:noFill/>
          <a:ln w="9525">
            <a:noFill/>
            <a:miter lim="800000"/>
            <a:headEnd/>
            <a:tailEnd/>
          </a:ln>
        </p:spPr>
      </p:pic>
    </p:spTree>
    <p:extLst>
      <p:ext uri="{BB962C8B-B14F-4D97-AF65-F5344CB8AC3E}">
        <p14:creationId xmlns:p14="http://schemas.microsoft.com/office/powerpoint/2010/main" val="879622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20"/>
                                        </p:tgtEl>
                                        <p:attrNameLst>
                                          <p:attrName>style.visibility</p:attrName>
                                        </p:attrNameLst>
                                      </p:cBhvr>
                                      <p:to>
                                        <p:strVal val="visible"/>
                                      </p:to>
                                    </p:set>
                                    <p:animEffect transition="in" filter="fade">
                                      <p:cBhvr>
                                        <p:cTn id="7" dur="2000"/>
                                        <p:tgtEl>
                                          <p:spTgt spid="7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1586</Words>
  <Application>Microsoft Office PowerPoint</Application>
  <PresentationFormat>On-screen Show (4:3)</PresentationFormat>
  <Paragraphs>285</Paragraphs>
  <Slides>33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Century Gothic</vt:lpstr>
      <vt:lpstr>Wingdings</vt:lpstr>
      <vt:lpstr>Wingdings 3</vt:lpstr>
      <vt:lpstr>LGS</vt:lpstr>
      <vt:lpstr>Wisp</vt:lpstr>
      <vt:lpstr>Langley Grammar School Raising Achievement at A Level</vt:lpstr>
      <vt:lpstr>2022 A Level Outcomes</vt:lpstr>
      <vt:lpstr>Value Added Progress</vt:lpstr>
      <vt:lpstr>Where have they gone?</vt:lpstr>
      <vt:lpstr>What are they reading?</vt:lpstr>
      <vt:lpstr>       First steps</vt:lpstr>
      <vt:lpstr>     Target grades</vt:lpstr>
      <vt:lpstr>The A* grade at A Level</vt:lpstr>
      <vt:lpstr>Converting Y1 grades to A level results  (LGS 2019)</vt:lpstr>
      <vt:lpstr>UCAS Predicted Grades</vt:lpstr>
      <vt:lpstr>Inflating Predicted Grades</vt:lpstr>
      <vt:lpstr>How accurate are  Langley Grammar School Predictions</vt:lpstr>
      <vt:lpstr>A fine line between inflation and giving students ‘the benefit of the doubt’ on the evidence we have collected.</vt:lpstr>
      <vt:lpstr>Post 18 Pathway decisions</vt:lpstr>
      <vt:lpstr>Post 18 options</vt:lpstr>
      <vt:lpstr>Post 18 options</vt:lpstr>
      <vt:lpstr>What is happening?</vt:lpstr>
      <vt:lpstr>What is happening?</vt:lpstr>
      <vt:lpstr>Assessment Points</vt:lpstr>
      <vt:lpstr>Good attendance is key</vt:lpstr>
      <vt:lpstr>Attitude is key</vt:lpstr>
      <vt:lpstr>Making progress at A Level Make it happen!</vt:lpstr>
      <vt:lpstr>Independent Learning</vt:lpstr>
      <vt:lpstr>Support from home</vt:lpstr>
      <vt:lpstr>How should they organize their time?</vt:lpstr>
      <vt:lpstr>What is ‘Unifrog’?</vt:lpstr>
      <vt:lpstr>To help their research ......</vt:lpstr>
      <vt:lpstr>What is the UCAS Process </vt:lpstr>
      <vt:lpstr>Key elements to the UCAS Application Form</vt:lpstr>
      <vt:lpstr> Key UCAS Submission Dates 2022/23</vt:lpstr>
      <vt:lpstr> Self Release</vt:lpstr>
      <vt:lpstr>What if they do not achieve their offers?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Langley Grammar School Raising Achievement at A Level</dc:title>
  <dc:creator>Helena Makowski</dc:creator>
  <cp:lastModifiedBy>Helena Makowski</cp:lastModifiedBy>
  <cp:revision>2</cp:revision>
  <dcterms:created xsi:type="dcterms:W3CDTF">2022-09-18T19:33:43Z</dcterms:created>
  <dcterms:modified xsi:type="dcterms:W3CDTF">2022-09-21T16:30:57Z</dcterms:modified>
</cp:coreProperties>
</file>