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7" r:id="rId2"/>
    <p:sldId id="316" r:id="rId3"/>
    <p:sldId id="306" r:id="rId4"/>
    <p:sldId id="301" r:id="rId5"/>
    <p:sldId id="302" r:id="rId6"/>
    <p:sldId id="321" r:id="rId7"/>
    <p:sldId id="307" r:id="rId8"/>
    <p:sldId id="277" r:id="rId9"/>
    <p:sldId id="319" r:id="rId10"/>
    <p:sldId id="267" r:id="rId11"/>
    <p:sldId id="268" r:id="rId12"/>
    <p:sldId id="271" r:id="rId13"/>
    <p:sldId id="276" r:id="rId14"/>
    <p:sldId id="322" r:id="rId15"/>
    <p:sldId id="309" r:id="rId16"/>
    <p:sldId id="310" r:id="rId17"/>
    <p:sldId id="312" r:id="rId18"/>
    <p:sldId id="303" r:id="rId19"/>
    <p:sldId id="299" r:id="rId20"/>
    <p:sldId id="305" r:id="rId21"/>
    <p:sldId id="304" r:id="rId22"/>
    <p:sldId id="297" r:id="rId23"/>
  </p:sldIdLst>
  <p:sldSz cx="9144000" cy="6858000" type="screen4x3"/>
  <p:notesSz cx="10020300" cy="68881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70">
          <p15:clr>
            <a:srgbClr val="A4A3A4"/>
          </p15:clr>
        </p15:guide>
        <p15:guide id="2" pos="315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969" autoAdjust="0"/>
    <p:restoredTop sz="94721"/>
  </p:normalViewPr>
  <p:slideViewPr>
    <p:cSldViewPr>
      <p:cViewPr varScale="1">
        <p:scale>
          <a:sx n="86" d="100"/>
          <a:sy n="86" d="100"/>
        </p:scale>
        <p:origin x="99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2526"/>
    </p:cViewPr>
  </p:sorterViewPr>
  <p:notesViewPr>
    <p:cSldViewPr>
      <p:cViewPr varScale="1">
        <p:scale>
          <a:sx n="80" d="100"/>
          <a:sy n="80" d="100"/>
        </p:scale>
        <p:origin x="-2058" y="-90"/>
      </p:cViewPr>
      <p:guideLst>
        <p:guide orient="horz" pos="2170"/>
        <p:guide pos="315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76900" y="0"/>
            <a:ext cx="4341813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67020A-5E42-4965-8172-DA1124C2EC19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43675"/>
            <a:ext cx="4341813" cy="3444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76900" y="6543675"/>
            <a:ext cx="4341813" cy="3444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935D0E2-5A4B-4436-994C-5375651019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640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448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6900" y="0"/>
            <a:ext cx="4341813" cy="34448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B51547C2-841B-4374-A45E-890DAA3CA362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89300" y="515938"/>
            <a:ext cx="3443288" cy="2582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1713" y="3271838"/>
            <a:ext cx="8016875" cy="3100387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088"/>
            <a:ext cx="4341813" cy="344487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6900" y="6542088"/>
            <a:ext cx="4341813" cy="344487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D86E4AEA-9193-4AEA-8C3D-174CFEB876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2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6E4AEA-9193-4AEA-8C3D-174CFEB87642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45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354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6E4AEA-9193-4AEA-8C3D-174CFEB87642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01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F8DC2-8251-4B03-B223-5BE3A1FCEDDE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D1F0E-34B4-4847-B92B-1A6C10631A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F2B42-23ED-435F-8E7C-0E1F5D1F9F3A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0B38B-6E9C-4D1B-AA33-A8BC0AD667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5A887-378A-4448-BB0A-9E2CB8687180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E413-10BF-4491-848B-61C65D8D48F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64738-3EDC-47BD-8F1F-1163120937EF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456D3-C190-4E67-BC84-11375AF023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92996-8E42-4B4C-AF2D-C084B9376F5E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54814-9F40-4F2A-9ACF-33FAB4FC8A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B28D-FDF4-4986-8F99-0941A51BDA18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A3648-92A5-4D59-84FD-357DA1C201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7A99B-C978-4069-BD2B-D5EEBD9C48A5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2BB17-C643-411A-B524-46A20F49F2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BAE64-2D1D-4B26-B456-9E331A7AF53A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0E718-F2D2-4CC4-BCF8-93F709AD5E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2C9E3-D4B6-481E-B946-7B28FB269B26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6CE76-8DB4-43F8-8271-B40FCD113E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9162F-D851-44C1-9DD9-D1355751ACC0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AD6EF-3ABC-472F-B98B-E90846BA29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17B35-728F-47DD-9BFA-C7D440B84671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B1FAD-2A75-4F23-AE2F-F9AC248D46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E448F-9592-49EA-B4E9-77BB4F5F47A2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0007F-4A85-462B-A855-3641840446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77650C-1CF7-485C-B916-7BFAEDB93065}" type="datetimeFigureOut">
              <a:rPr lang="en-GB"/>
              <a:pPr>
                <a:defRPr/>
              </a:pPr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EFFA6B-CB4C-41BA-855D-B5CA61FC38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laboutschoolleavers.co.uk/" TargetMode="External"/><Relationship Id="rId3" Type="http://schemas.openxmlformats.org/officeDocument/2006/relationships/hyperlink" Target="https://targetcareers.co.uk/" TargetMode="External"/><Relationship Id="rId7" Type="http://schemas.openxmlformats.org/officeDocument/2006/relationships/hyperlink" Target="http://www.notgoingtouni.co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10" Type="http://schemas.openxmlformats.org/officeDocument/2006/relationships/image" Target="../media/image12.tiff"/><Relationship Id="rId4" Type="http://schemas.openxmlformats.org/officeDocument/2006/relationships/hyperlink" Target="http://www.careerfinder.ucas.com/" TargetMode="External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uniguide.co.uk/a-level-explorer" TargetMode="External"/><Relationship Id="rId2" Type="http://schemas.openxmlformats.org/officeDocument/2006/relationships/hyperlink" Target="https://chas.careersoft.co.uk/sign-in/Default.aspx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careers.service.gov.uk/explore-careers" TargetMode="External"/><Relationship Id="rId2" Type="http://schemas.openxmlformats.org/officeDocument/2006/relationships/hyperlink" Target="https://www.prospects.ac.uk/job-profiles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hyperlink" Target="https://icould.com/explore/" TargetMode="External"/><Relationship Id="rId4" Type="http://schemas.openxmlformats.org/officeDocument/2006/relationships/hyperlink" Target="https://targetjobs.co.uk/careers-advice/job-description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hyperlink" Target="http://www.unifrog.org/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www.uca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hyperlink" Target="https://www.thecompleteuniversityguide.co.uk/" TargetMode="External"/><Relationship Id="rId10" Type="http://schemas.openxmlformats.org/officeDocument/2006/relationships/image" Target="../media/image21.png"/><Relationship Id="rId4" Type="http://schemas.openxmlformats.org/officeDocument/2006/relationships/hyperlink" Target="https://www.theuniguide.co.uk/" TargetMode="External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luminate.prospects.ac.uk/what-do-graduates-do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unifrog.org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hyperlink" Target="http://www.opendays.com/" TargetMode="External"/><Relationship Id="rId7" Type="http://schemas.openxmlformats.org/officeDocument/2006/relationships/image" Target="../media/image25.jpeg"/><Relationship Id="rId2" Type="http://schemas.openxmlformats.org/officeDocument/2006/relationships/hyperlink" Target="http://www.push.co.uk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hyperlink" Target="http://www.thecompleteuniversityguide.co.uk/" TargetMode="External"/><Relationship Id="rId4" Type="http://schemas.openxmlformats.org/officeDocument/2006/relationships/hyperlink" Target="http://www.unistats.direct.gov.uk/" TargetMode="External"/><Relationship Id="rId9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ulbright.org.uk/" TargetMode="External"/><Relationship Id="rId7" Type="http://schemas.openxmlformats.org/officeDocument/2006/relationships/image" Target="../media/image28.jpeg"/><Relationship Id="rId2" Type="http://schemas.openxmlformats.org/officeDocument/2006/relationships/hyperlink" Target="http://www.astarfuture.co.uk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educationau-incanada.ca/" TargetMode="External"/><Relationship Id="rId5" Type="http://schemas.openxmlformats.org/officeDocument/2006/relationships/hyperlink" Target="http://www.eunicas.ie/" TargetMode="External"/><Relationship Id="rId4" Type="http://schemas.openxmlformats.org/officeDocument/2006/relationships/hyperlink" Target="http://www.studyoptions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dependentgapadvice.org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openxmlformats.org/officeDocument/2006/relationships/hyperlink" Target="http://www.do-it.org.uk/" TargetMode="External"/><Relationship Id="rId4" Type="http://schemas.openxmlformats.org/officeDocument/2006/relationships/hyperlink" Target="http://www.notgoingtouni.co.uk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careers.service.gov.uk/explore-careers" TargetMode="External"/><Relationship Id="rId7" Type="http://schemas.openxmlformats.org/officeDocument/2006/relationships/image" Target="../media/image31.jpeg"/><Relationship Id="rId2" Type="http://schemas.openxmlformats.org/officeDocument/2006/relationships/hyperlink" Target="https://www.prospects.ac.uk/job-profil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could.com/" TargetMode="External"/><Relationship Id="rId5" Type="http://schemas.openxmlformats.org/officeDocument/2006/relationships/hyperlink" Target="https://london.ac.uk/ways-study/study-campus-london/university-taster-courses" TargetMode="External"/><Relationship Id="rId4" Type="http://schemas.openxmlformats.org/officeDocument/2006/relationships/hyperlink" Target="https://targetjobs.co.uk/careers-advice/job-descriptions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344816" cy="2088232"/>
          </a:xfrm>
        </p:spPr>
        <p:txBody>
          <a:bodyPr/>
          <a:lstStyle/>
          <a:p>
            <a:pPr eaLnBrk="1" hangingPunct="1"/>
            <a:r>
              <a:rPr lang="en-GB" b="1" dirty="0"/>
              <a:t>Life after Langley Grammar:</a:t>
            </a:r>
            <a:br>
              <a:rPr lang="en-GB" b="1" dirty="0"/>
            </a:br>
            <a:r>
              <a:rPr lang="en-GB" b="1" dirty="0"/>
              <a:t>Post-18 options </a:t>
            </a:r>
            <a:br>
              <a:rPr lang="en-GB" b="1" dirty="0"/>
            </a:br>
            <a:r>
              <a:rPr lang="en-GB" sz="2400" b="1" dirty="0"/>
              <a:t/>
            </a:r>
            <a:br>
              <a:rPr lang="en-GB" sz="2400" b="1" dirty="0"/>
            </a:br>
            <a:r>
              <a:rPr lang="en-GB" sz="3200" b="1" dirty="0"/>
              <a:t>June 2018</a:t>
            </a:r>
          </a:p>
        </p:txBody>
      </p:sp>
      <p:pic>
        <p:nvPicPr>
          <p:cNvPr id="16386" name="Picture 2" descr="http://www.dreamtemplate.com/blog/wp-content/uploads/2010/11/what-nex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708920"/>
            <a:ext cx="4655294" cy="390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AutoShape 4" descr="Image result for langley grammar schoo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16388" name="AutoShape 6" descr="Image result for langley grammar schoo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16389" name="AutoShape 8" descr="Image result for langley grammar schoo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>
              <a:latin typeface="Calibri" pitchFamily="34" charset="0"/>
            </a:endParaRPr>
          </a:p>
        </p:txBody>
      </p:sp>
      <p:pic>
        <p:nvPicPr>
          <p:cNvPr id="16390" name="Picture 12" descr="http://mybnk.org/wp-content/uploads/2013/08/e5392817-aaff-4cac-8999-b5ad256c6e4d-Langley-Grammar-School-cre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1350963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b="1"/>
              <a:t>So, what </a:t>
            </a:r>
            <a:r>
              <a:rPr lang="en-GB" b="1" i="1" u="sng"/>
              <a:t>are</a:t>
            </a:r>
            <a:r>
              <a:rPr lang="en-GB" b="1"/>
              <a:t> your options?</a:t>
            </a:r>
          </a:p>
        </p:txBody>
      </p:sp>
      <p:pic>
        <p:nvPicPr>
          <p:cNvPr id="18434" name="Content Placeholder 3" descr="image_09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989138"/>
            <a:ext cx="2735982" cy="2735982"/>
          </a:xfrm>
        </p:spPr>
      </p:pic>
      <p:sp>
        <p:nvSpPr>
          <p:cNvPr id="72708" name="Content Placeholder 4"/>
          <p:cNvSpPr>
            <a:spLocks noGrp="1"/>
          </p:cNvSpPr>
          <p:nvPr>
            <p:ph sz="half" idx="4294967295"/>
          </p:nvPr>
        </p:nvSpPr>
        <p:spPr>
          <a:xfrm>
            <a:off x="4356100" y="1989138"/>
            <a:ext cx="4330700" cy="4248173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en-GB" sz="2800" dirty="0"/>
              <a:t>University 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GB" sz="2800" dirty="0"/>
              <a:t>Sponsored Degree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GB" sz="2800" dirty="0"/>
              <a:t>Apprenticeship -</a:t>
            </a:r>
          </a:p>
          <a:p>
            <a:pPr marL="0" indent="0" eaLnBrk="1" hangingPunct="1">
              <a:buNone/>
            </a:pPr>
            <a:r>
              <a:rPr lang="en-GB" sz="2800" dirty="0"/>
              <a:t>      Higher or Degree  </a:t>
            </a:r>
          </a:p>
          <a:p>
            <a:pPr marL="0" indent="0" eaLnBrk="1" hangingPunct="1">
              <a:buNone/>
            </a:pPr>
            <a:r>
              <a:rPr lang="en-GB" sz="2800" dirty="0"/>
              <a:t>      Apprenticeship?</a:t>
            </a:r>
          </a:p>
          <a:p>
            <a:pPr marL="514350" indent="-514350" eaLnBrk="1" hangingPunct="1">
              <a:buAutoNum type="arabicPeriod" startAt="4"/>
            </a:pPr>
            <a:r>
              <a:rPr lang="en-GB" sz="2800" dirty="0"/>
              <a:t>School Leaver Scheme or</a:t>
            </a:r>
          </a:p>
          <a:p>
            <a:pPr marL="0" indent="0" eaLnBrk="1" hangingPunct="1">
              <a:buNone/>
            </a:pPr>
            <a:r>
              <a:rPr lang="en-GB" sz="2800" dirty="0"/>
              <a:t>       job</a:t>
            </a:r>
          </a:p>
          <a:p>
            <a:pPr marL="0" indent="0" eaLnBrk="1" hangingPunct="1">
              <a:buNone/>
            </a:pPr>
            <a:r>
              <a:rPr lang="en-GB" sz="2800" dirty="0"/>
              <a:t>5.   Gap year??</a:t>
            </a:r>
          </a:p>
          <a:p>
            <a:pPr eaLnBrk="1" hangingPunct="1">
              <a:buFont typeface="Arial" charset="0"/>
              <a:buNone/>
            </a:pPr>
            <a:endParaRPr lang="en-GB" sz="2800" dirty="0"/>
          </a:p>
          <a:p>
            <a:pPr eaLnBrk="1" hangingPunct="1">
              <a:buFont typeface="Arial" charset="0"/>
              <a:buNone/>
            </a:pP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Content Placeholder 9" descr="university graduate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404813"/>
            <a:ext cx="3502025" cy="2185987"/>
          </a:xfrm>
        </p:spPr>
      </p:pic>
      <p:sp>
        <p:nvSpPr>
          <p:cNvPr id="19458" name="Rectangle 7"/>
          <p:cNvSpPr>
            <a:spLocks noGrp="1"/>
          </p:cNvSpPr>
          <p:nvPr>
            <p:ph sz="quarter" idx="4294967295"/>
          </p:nvPr>
        </p:nvSpPr>
        <p:spPr>
          <a:xfrm>
            <a:off x="457200" y="3938588"/>
            <a:ext cx="3538538" cy="1601787"/>
          </a:xfrm>
        </p:spPr>
        <p:txBody>
          <a:bodyPr/>
          <a:lstStyle/>
          <a:p>
            <a:endParaRPr lang="en-US" sz="2400" dirty="0"/>
          </a:p>
        </p:txBody>
      </p:sp>
      <p:sp>
        <p:nvSpPr>
          <p:cNvPr id="20485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648200" y="549274"/>
            <a:ext cx="4495800" cy="5576889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GB" sz="2800" b="1" dirty="0"/>
          </a:p>
          <a:p>
            <a:pPr>
              <a:buFont typeface="Arial" charset="0"/>
              <a:buNone/>
            </a:pPr>
            <a:r>
              <a:rPr lang="en-GB" sz="2800" b="1" dirty="0"/>
              <a:t>1. University or ….</a:t>
            </a:r>
          </a:p>
          <a:p>
            <a:pPr>
              <a:buFont typeface="Arial" charset="0"/>
              <a:buNone/>
            </a:pPr>
            <a:endParaRPr lang="en-GB" sz="2400" dirty="0"/>
          </a:p>
          <a:p>
            <a:pPr>
              <a:buNone/>
            </a:pPr>
            <a:r>
              <a:rPr lang="en-GB" sz="2800" b="1" dirty="0"/>
              <a:t>2. Apprenticeship/Sponsored Degree or School Leaver Programme</a:t>
            </a:r>
          </a:p>
          <a:p>
            <a:pPr>
              <a:buNone/>
            </a:pPr>
            <a:r>
              <a:rPr lang="en-GB" sz="2800" b="1" dirty="0"/>
              <a:t>    </a:t>
            </a:r>
            <a:r>
              <a:rPr lang="en-GB" sz="2000" u="sng" dirty="0"/>
              <a:t>All </a:t>
            </a:r>
            <a:r>
              <a:rPr lang="en-GB" sz="2000" dirty="0"/>
              <a:t> offer paid employment + opportunity to gain a  qualification</a:t>
            </a:r>
          </a:p>
          <a:p>
            <a:r>
              <a:rPr lang="en-GB" sz="2000" dirty="0"/>
              <a:t>Apprenticeships </a:t>
            </a:r>
            <a:r>
              <a:rPr lang="en-GB" sz="2000" i="1" dirty="0"/>
              <a:t>can be 2-5 years</a:t>
            </a:r>
            <a:endParaRPr lang="en-GB" sz="2000" dirty="0"/>
          </a:p>
          <a:p>
            <a:r>
              <a:rPr lang="en-GB" sz="2000" b="1" dirty="0"/>
              <a:t>Degree &amp; Higher</a:t>
            </a:r>
            <a:r>
              <a:rPr lang="en-GB" sz="2000" dirty="0"/>
              <a:t> Apprenticeships require A Levels; </a:t>
            </a:r>
            <a:r>
              <a:rPr lang="en-GB" sz="2000" b="1" dirty="0"/>
              <a:t>Advanced</a:t>
            </a:r>
            <a:r>
              <a:rPr lang="en-GB" sz="2000" dirty="0"/>
              <a:t> Apprenticeships require A*- C grade GCSEs</a:t>
            </a:r>
          </a:p>
          <a:p>
            <a:endParaRPr lang="en-GB" sz="2000" dirty="0"/>
          </a:p>
          <a:p>
            <a:pPr>
              <a:buFont typeface="Arial" charset="0"/>
              <a:buNone/>
            </a:pPr>
            <a:endParaRPr lang="en-GB" sz="2400" dirty="0"/>
          </a:p>
          <a:p>
            <a:pPr>
              <a:buFont typeface="Arial" charset="0"/>
              <a:buNone/>
            </a:pPr>
            <a:endParaRPr lang="en-GB" sz="2800" b="1" dirty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20482" name="Picture 5" descr="apprentice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284538"/>
            <a:ext cx="3455988" cy="225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University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2"/>
            <a:ext cx="4038600" cy="5328939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2000" b="1" dirty="0"/>
              <a:t>PROS:</a:t>
            </a:r>
          </a:p>
          <a:p>
            <a:r>
              <a:rPr lang="en-GB" sz="2000" dirty="0"/>
              <a:t>Opportunity to spend 3 or 4 years studying something in depth that fascinates you</a:t>
            </a:r>
          </a:p>
          <a:p>
            <a:r>
              <a:rPr lang="en-GB" sz="2000" dirty="0"/>
              <a:t>Qualification at the end of it which will should help you get a good job</a:t>
            </a:r>
          </a:p>
          <a:p>
            <a:r>
              <a:rPr lang="en-GB" sz="2000" dirty="0"/>
              <a:t>Better promotion prospects and greater </a:t>
            </a:r>
            <a:r>
              <a:rPr lang="en-GB" sz="2000" b="1" dirty="0"/>
              <a:t>earning potential</a:t>
            </a:r>
          </a:p>
          <a:p>
            <a:r>
              <a:rPr lang="en-GB" sz="2000" dirty="0"/>
              <a:t>Graduates earn £100,000+ more than non-graduates over lifetime</a:t>
            </a:r>
          </a:p>
          <a:p>
            <a:r>
              <a:rPr lang="en-GB" sz="2000" dirty="0"/>
              <a:t>A chance to experience some </a:t>
            </a:r>
            <a:r>
              <a:rPr lang="en-GB" sz="2000" b="1" dirty="0"/>
              <a:t>independence</a:t>
            </a:r>
            <a:r>
              <a:rPr lang="en-GB" sz="2000" dirty="0"/>
              <a:t>, move to a different part of the country (or world) and expand your horizons</a:t>
            </a:r>
          </a:p>
          <a:p>
            <a:endParaRPr lang="en-GB" dirty="0"/>
          </a:p>
        </p:txBody>
      </p:sp>
      <p:sp>
        <p:nvSpPr>
          <p:cNvPr id="21507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41439"/>
            <a:ext cx="4038600" cy="431981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2000" b="1" dirty="0"/>
              <a:t>CONS:</a:t>
            </a:r>
          </a:p>
          <a:p>
            <a:r>
              <a:rPr lang="en-GB" sz="2000" b="1" dirty="0"/>
              <a:t>Student debt but do you understand this?</a:t>
            </a:r>
          </a:p>
          <a:p>
            <a:r>
              <a:rPr lang="en-GB" sz="2000" dirty="0"/>
              <a:t>3 or 4 years when you could be earning money instead</a:t>
            </a:r>
          </a:p>
          <a:p>
            <a:r>
              <a:rPr lang="en-GB" sz="2000" b="1" dirty="0"/>
              <a:t>No guarantee </a:t>
            </a:r>
            <a:r>
              <a:rPr lang="en-GB" sz="2000" dirty="0"/>
              <a:t>that you’ll land a high-paying graduate job</a:t>
            </a:r>
          </a:p>
          <a:p>
            <a:r>
              <a:rPr lang="en-GB" sz="2000" dirty="0"/>
              <a:t>Could all be for nothing  if you don’t get a </a:t>
            </a:r>
            <a:r>
              <a:rPr lang="en-GB" sz="2000" b="1" dirty="0"/>
              <a:t>good Degree </a:t>
            </a:r>
            <a:r>
              <a:rPr lang="en-GB" sz="2000" dirty="0" smtClean="0"/>
              <a:t>(</a:t>
            </a:r>
            <a:r>
              <a:rPr lang="en-GB" sz="2000" b="1" dirty="0" smtClean="0"/>
              <a:t>many </a:t>
            </a:r>
            <a:r>
              <a:rPr lang="en-GB" sz="2000" b="1" dirty="0" smtClean="0"/>
              <a:t>employers </a:t>
            </a:r>
            <a:r>
              <a:rPr lang="en-GB" sz="2000" b="1" dirty="0"/>
              <a:t>demand a 2:1</a:t>
            </a:r>
            <a:r>
              <a:rPr lang="en-GB" sz="2000" dirty="0"/>
              <a:t>) or you do a degree in something with poor job prospects</a:t>
            </a:r>
            <a:r>
              <a:rPr lang="en-GB" sz="2000" baseline="30000" dirty="0"/>
              <a:t/>
            </a:r>
            <a:br>
              <a:rPr lang="en-GB" sz="2000" baseline="30000" dirty="0"/>
            </a:br>
            <a:r>
              <a:rPr lang="en-GB" sz="2000" dirty="0"/>
              <a:t> </a:t>
            </a:r>
          </a:p>
        </p:txBody>
      </p:sp>
      <p:pic>
        <p:nvPicPr>
          <p:cNvPr id="20484" name="Content Placeholder 4" descr="Pros-300x2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692150"/>
            <a:ext cx="9461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Content Placeholder 5" descr="Cons-300x28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692150"/>
            <a:ext cx="9144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435975" cy="936625"/>
          </a:xfrm>
        </p:spPr>
        <p:txBody>
          <a:bodyPr/>
          <a:lstStyle/>
          <a:p>
            <a:r>
              <a:rPr lang="en-GB" sz="4000" b="1" dirty="0"/>
              <a:t>Apprenticeship/Sponsored Degree</a:t>
            </a:r>
            <a:r>
              <a:rPr lang="en-GB" b="1" dirty="0"/>
              <a:t> 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4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1800" b="1" dirty="0"/>
              <a:t>PROS:</a:t>
            </a:r>
          </a:p>
          <a:p>
            <a:r>
              <a:rPr lang="en-GB" sz="1800" dirty="0"/>
              <a:t>Combine getting a qualification with real hands-on experience plus </a:t>
            </a:r>
            <a:r>
              <a:rPr lang="en-GB" sz="1800" b="1" dirty="0"/>
              <a:t>earning a wage</a:t>
            </a:r>
          </a:p>
          <a:p>
            <a:r>
              <a:rPr lang="en-GB" sz="1800" dirty="0"/>
              <a:t>Qualifications gained vary from Foundation degree, HNC/HND to full undergraduate degree</a:t>
            </a:r>
          </a:p>
          <a:p>
            <a:r>
              <a:rPr lang="en-GB" sz="1800" dirty="0"/>
              <a:t>Can provide a quicker route to professional status (e.g. Chartered Accountant in 5 not 6-7 years)</a:t>
            </a:r>
          </a:p>
          <a:p>
            <a:r>
              <a:rPr lang="en-GB" sz="1800" dirty="0"/>
              <a:t>Training costs covered by employers plus being paid while learning = </a:t>
            </a:r>
            <a:r>
              <a:rPr lang="en-GB" sz="1800" b="1" dirty="0"/>
              <a:t>NO DEBT</a:t>
            </a:r>
          </a:p>
          <a:p>
            <a:r>
              <a:rPr lang="en-GB" sz="1800" dirty="0"/>
              <a:t>Available from increasing number of employers – e.g. </a:t>
            </a:r>
            <a:r>
              <a:rPr lang="en-GB" sz="1800" b="1" dirty="0">
                <a:solidFill>
                  <a:srgbClr val="FF0000"/>
                </a:solidFill>
              </a:rPr>
              <a:t>Jaguar Land Rover, Lloyds Bank, EY, BBC, PwC, Sky, </a:t>
            </a:r>
            <a:r>
              <a:rPr lang="en-GB" sz="1800" b="1" dirty="0" err="1">
                <a:solidFill>
                  <a:srgbClr val="FF0000"/>
                </a:solidFill>
              </a:rPr>
              <a:t>Shroders</a:t>
            </a:r>
            <a:r>
              <a:rPr lang="en-GB" sz="1800" b="1" dirty="0">
                <a:solidFill>
                  <a:srgbClr val="FF0000"/>
                </a:solidFill>
              </a:rPr>
              <a:t>, British Airways</a:t>
            </a:r>
          </a:p>
        </p:txBody>
      </p:sp>
      <p:sp>
        <p:nvSpPr>
          <p:cNvPr id="22531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244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1800" b="1" dirty="0"/>
              <a:t>CONS:</a:t>
            </a:r>
          </a:p>
          <a:p>
            <a:r>
              <a:rPr lang="en-GB" sz="1800" dirty="0"/>
              <a:t>Not all career paths/industries covered by this route</a:t>
            </a:r>
          </a:p>
          <a:p>
            <a:r>
              <a:rPr lang="en-GB" sz="1800" b="1" dirty="0"/>
              <a:t>Employers determine Degree or qualification</a:t>
            </a:r>
          </a:p>
          <a:p>
            <a:r>
              <a:rPr lang="en-GB" sz="1800" b="1" dirty="0"/>
              <a:t>Miss out on full university experience </a:t>
            </a:r>
            <a:r>
              <a:rPr lang="en-GB" sz="1800" dirty="0"/>
              <a:t>(i.e. social side + devoting yourself to full-time academic study)</a:t>
            </a:r>
          </a:p>
          <a:p>
            <a:r>
              <a:rPr lang="en-GB" sz="1800" b="1" dirty="0"/>
              <a:t>Need to decide on specific career area from the outset</a:t>
            </a:r>
            <a:r>
              <a:rPr lang="en-GB" sz="1800" dirty="0"/>
              <a:t>, </a:t>
            </a:r>
            <a:r>
              <a:rPr lang="en-GB" sz="1800" b="1" u="sng" dirty="0">
                <a:solidFill>
                  <a:srgbClr val="FF0000"/>
                </a:solidFill>
              </a:rPr>
              <a:t>however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  <a:r>
              <a:rPr lang="en-GB" sz="1800" dirty="0"/>
              <a:t>there is always flexibility, e.g. Engineering Degree can lead to career in business and </a:t>
            </a:r>
            <a:r>
              <a:rPr lang="en-GB" sz="1800" dirty="0" smtClean="0"/>
              <a:t>finance</a:t>
            </a:r>
            <a:endParaRPr lang="en-GB" sz="1800" dirty="0"/>
          </a:p>
        </p:txBody>
      </p:sp>
      <p:pic>
        <p:nvPicPr>
          <p:cNvPr id="21508" name="Content Placeholder 4" descr="Pros-300x2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052513"/>
            <a:ext cx="9461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Content Placeholder 5" descr="Cons-300x28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1052513"/>
            <a:ext cx="9144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Sponsored Degree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Type 1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Student works for an employer</a:t>
            </a:r>
          </a:p>
          <a:p>
            <a:r>
              <a:rPr lang="en-GB" sz="2400" dirty="0"/>
              <a:t>Study for Degree P.T.</a:t>
            </a:r>
          </a:p>
          <a:p>
            <a:r>
              <a:rPr lang="en-GB" sz="2400" dirty="0"/>
              <a:t>Tuition Fees Paid</a:t>
            </a:r>
          </a:p>
          <a:p>
            <a:r>
              <a:rPr lang="en-GB" sz="2400" dirty="0"/>
              <a:t>Work during </a:t>
            </a:r>
            <a:r>
              <a:rPr lang="en-GB" sz="2400" dirty="0" err="1"/>
              <a:t>uni</a:t>
            </a:r>
            <a:r>
              <a:rPr lang="en-GB" sz="2400" dirty="0"/>
              <a:t> vacations</a:t>
            </a:r>
          </a:p>
          <a:p>
            <a:r>
              <a:rPr lang="en-GB" sz="2400" dirty="0"/>
              <a:t>Employed full time after graduation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Type 2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Limited Financial Support</a:t>
            </a:r>
          </a:p>
          <a:p>
            <a:r>
              <a:rPr lang="en-GB" sz="2400" dirty="0"/>
              <a:t>Student attends </a:t>
            </a:r>
            <a:r>
              <a:rPr lang="en-GB" sz="2400" dirty="0" err="1"/>
              <a:t>uni</a:t>
            </a:r>
            <a:r>
              <a:rPr lang="en-GB" sz="2400" dirty="0"/>
              <a:t> in the normal way</a:t>
            </a:r>
          </a:p>
          <a:p>
            <a:r>
              <a:rPr lang="en-GB" sz="2400" dirty="0"/>
              <a:t>Student completes work placements during holidays</a:t>
            </a:r>
          </a:p>
          <a:p>
            <a:r>
              <a:rPr lang="en-GB" sz="2400" dirty="0"/>
              <a:t>Student may need to work for minimum period for employer after graduation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043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To find out more about</a:t>
            </a:r>
            <a:br>
              <a:rPr lang="en-GB" b="1"/>
            </a:br>
            <a:r>
              <a:rPr lang="en-GB" b="1"/>
              <a:t>non-university options: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676775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r>
              <a:rPr lang="en-GB" dirty="0"/>
              <a:t> </a:t>
            </a:r>
          </a:p>
          <a:p>
            <a:pPr>
              <a:buNone/>
            </a:pPr>
            <a:endParaRPr lang="en-GB" dirty="0">
              <a:hlinkClick r:id="rId3"/>
            </a:endParaRPr>
          </a:p>
          <a:p>
            <a:pPr>
              <a:buNone/>
            </a:pPr>
            <a:endParaRPr lang="en-GB" dirty="0">
              <a:hlinkClick r:id="rId3"/>
            </a:endParaRPr>
          </a:p>
          <a:p>
            <a:pPr>
              <a:buNone/>
            </a:pPr>
            <a:endParaRPr lang="en-GB" sz="1800" dirty="0">
              <a:hlinkClick r:id="rId3"/>
            </a:endParaRPr>
          </a:p>
          <a:p>
            <a:pPr>
              <a:buNone/>
            </a:pPr>
            <a:endParaRPr lang="en-GB" sz="1800" dirty="0">
              <a:hlinkClick r:id="rId3"/>
            </a:endParaRPr>
          </a:p>
          <a:p>
            <a:pPr>
              <a:buNone/>
            </a:pPr>
            <a:endParaRPr lang="en-GB" sz="1800" dirty="0">
              <a:hlinkClick r:id="rId3"/>
            </a:endParaRPr>
          </a:p>
          <a:p>
            <a:pPr>
              <a:buNone/>
            </a:pPr>
            <a:r>
              <a:rPr lang="en-GB" sz="1800" dirty="0">
                <a:hlinkClick r:id="rId3"/>
              </a:rPr>
              <a:t> </a:t>
            </a:r>
          </a:p>
          <a:p>
            <a:pPr algn="ctr">
              <a:buNone/>
            </a:pPr>
            <a:r>
              <a:rPr lang="en-GB" sz="1800" dirty="0">
                <a:hlinkClick r:id="rId3"/>
              </a:rPr>
              <a:t>https://targetcareers.co.uk/</a:t>
            </a:r>
            <a:r>
              <a:rPr lang="en-GB" sz="1800" dirty="0"/>
              <a:t> </a:t>
            </a:r>
          </a:p>
        </p:txBody>
      </p:sp>
      <p:sp>
        <p:nvSpPr>
          <p:cNvPr id="22531" name="Content Placeholder 10"/>
          <p:cNvSpPr>
            <a:spLocks noGrp="1"/>
          </p:cNvSpPr>
          <p:nvPr>
            <p:ph sz="half" idx="2"/>
          </p:nvPr>
        </p:nvSpPr>
        <p:spPr>
          <a:xfrm>
            <a:off x="4648200" y="1417638"/>
            <a:ext cx="4038600" cy="4887912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		</a:t>
            </a:r>
          </a:p>
          <a:p>
            <a:pPr>
              <a:buNone/>
            </a:pPr>
            <a:endParaRPr lang="en-US" b="1" dirty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en-US" b="1" dirty="0">
                <a:solidFill>
                  <a:srgbClr val="C00000"/>
                </a:solidFill>
              </a:rPr>
              <a:t>			         </a:t>
            </a:r>
            <a:r>
              <a:rPr 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www.careerfinder.ucas.com</a:t>
            </a:r>
            <a:endParaRPr lang="en-US" sz="1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b="1" dirty="0">
              <a:solidFill>
                <a:srgbClr val="C00000"/>
              </a:solidFill>
            </a:endParaRPr>
          </a:p>
          <a:p>
            <a:pPr>
              <a:buNone/>
            </a:pPr>
            <a:endParaRPr lang="en-GB" b="1" dirty="0">
              <a:solidFill>
                <a:srgbClr val="C00000"/>
              </a:solidFill>
            </a:endParaRPr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endParaRPr lang="en-GB" dirty="0"/>
          </a:p>
          <a:p>
            <a:pPr>
              <a:buFont typeface="Arial" charset="0"/>
              <a:buNone/>
            </a:pPr>
            <a:r>
              <a:rPr lang="en-US" b="1" dirty="0"/>
              <a:t>       </a:t>
            </a:r>
            <a:endParaRPr lang="en-GB" b="1" dirty="0">
              <a:solidFill>
                <a:srgbClr val="C00000"/>
              </a:solidFill>
            </a:endParaRPr>
          </a:p>
        </p:txBody>
      </p:sp>
      <p:pic>
        <p:nvPicPr>
          <p:cNvPr id="22532" name="Picture 3" descr="not going to uni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1700213"/>
            <a:ext cx="2114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2650becf-e96f-402a-bd57-bbc52ce49dc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3800" y="1628775"/>
            <a:ext cx="3449638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755650" y="2781300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hlinkClick r:id="rId7"/>
              </a:rPr>
              <a:t>www.notgoingtouni.co.uk</a:t>
            </a:r>
            <a:endParaRPr lang="en-US" dirty="0"/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794916" y="5716011"/>
            <a:ext cx="27297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US" dirty="0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4859338" y="3141663"/>
            <a:ext cx="3744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4932363" y="2852738"/>
            <a:ext cx="3671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hlinkClick r:id="rId8"/>
              </a:rPr>
              <a:t>www.allaboutschoolleavers.co.uk</a:t>
            </a:r>
            <a:endParaRPr lang="en-US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6011863" y="5938838"/>
            <a:ext cx="21605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15" name="Picture 14" descr="https://pbs.twimg.com/media/Cb0W0WBUMAIubxn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62" y="4415754"/>
            <a:ext cx="2592288" cy="1342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5D7B576-A479-FA4D-B11C-1E009BFE3A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5167" y="4128823"/>
            <a:ext cx="1549595" cy="178685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4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13787" cy="1143000"/>
          </a:xfrm>
        </p:spPr>
        <p:txBody>
          <a:bodyPr/>
          <a:lstStyle/>
          <a:p>
            <a:r>
              <a:rPr lang="en-GB" b="1" dirty="0"/>
              <a:t>Reminder: if you completed Centigrade….</a:t>
            </a:r>
            <a:endParaRPr lang="en-US" b="1" dirty="0"/>
          </a:p>
        </p:txBody>
      </p:sp>
      <p:sp>
        <p:nvSpPr>
          <p:cNvPr id="25602" name="Rectangle 1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9784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2800" b="1" dirty="0"/>
              <a:t>Helped  you to discover:</a:t>
            </a:r>
          </a:p>
          <a:p>
            <a:r>
              <a:rPr lang="en-GB" sz="2800" dirty="0"/>
              <a:t>which courses will suit </a:t>
            </a:r>
            <a:r>
              <a:rPr lang="en-GB" sz="2800" dirty="0" smtClean="0"/>
              <a:t>you </a:t>
            </a:r>
            <a:r>
              <a:rPr lang="en-GB" sz="2800" dirty="0"/>
              <a:t>best based on your interests and abilities</a:t>
            </a:r>
          </a:p>
          <a:p>
            <a:r>
              <a:rPr lang="en-GB" sz="2800" dirty="0"/>
              <a:t>which universities offer your course(s) with the right entry requirements.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24580" name="Text Box 16"/>
          <p:cNvSpPr txBox="1">
            <a:spLocks noChangeArrowheads="1"/>
          </p:cNvSpPr>
          <p:nvPr/>
        </p:nvSpPr>
        <p:spPr bwMode="auto">
          <a:xfrm>
            <a:off x="5148263" y="1412875"/>
            <a:ext cx="2087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if you didn’t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Higher </a:t>
            </a:r>
            <a:r>
              <a:rPr lang="en-GB" sz="2800" dirty="0" smtClean="0"/>
              <a:t>Ideas </a:t>
            </a:r>
            <a:r>
              <a:rPr lang="en-GB" sz="2800" u="sng" dirty="0">
                <a:hlinkClick r:id="rId2"/>
              </a:rPr>
              <a:t>https://chas.careersoft.co.uk/sign-in/Default.aspx</a:t>
            </a:r>
            <a:r>
              <a:rPr lang="en-GB" sz="2800" dirty="0"/>
              <a:t> </a:t>
            </a:r>
            <a:r>
              <a:rPr lang="en-GB" sz="2800" dirty="0" smtClean="0"/>
              <a:t>use the LGS login</a:t>
            </a:r>
          </a:p>
          <a:p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u="sng" dirty="0">
                <a:hlinkClick r:id="rId3"/>
              </a:rPr>
              <a:t>https://www.theuniguide.co.uk/a-level-explorer</a:t>
            </a:r>
            <a:r>
              <a:rPr lang="en-GB" sz="2800" dirty="0"/>
              <a:t> </a:t>
            </a:r>
          </a:p>
          <a:p>
            <a:pPr marL="0" indent="0">
              <a:buNone/>
            </a:pPr>
            <a:r>
              <a:rPr lang="en-GB" sz="2800" dirty="0" smtClean="0"/>
              <a:t>    (</a:t>
            </a:r>
            <a:r>
              <a:rPr lang="en-GB" sz="2800" i="1" dirty="0"/>
              <a:t>A Level Explorer</a:t>
            </a:r>
            <a:r>
              <a:rPr lang="en-GB" sz="2800" dirty="0"/>
              <a:t> – links A level subjects to </a:t>
            </a:r>
            <a:r>
              <a:rPr lang="en-GB" sz="2800" dirty="0" smtClean="0"/>
              <a:t>potential</a:t>
            </a:r>
          </a:p>
          <a:p>
            <a:pPr marL="0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Degree Courses)</a:t>
            </a:r>
          </a:p>
          <a:p>
            <a:pPr marL="0" indent="0">
              <a:buNone/>
            </a:pPr>
            <a:r>
              <a:rPr lang="en-GB" sz="2800" dirty="0" smtClean="0"/>
              <a:t>   </a:t>
            </a:r>
            <a:endParaRPr lang="en-GB" sz="2800" dirty="0" smtClean="0"/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518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85225" cy="1143000"/>
          </a:xfrm>
        </p:spPr>
        <p:txBody>
          <a:bodyPr/>
          <a:lstStyle/>
          <a:p>
            <a:pPr eaLnBrk="1" hangingPunct="1"/>
            <a:r>
              <a:rPr lang="en-GB" sz="4000" b="1" dirty="0"/>
              <a:t>1. Choose your </a:t>
            </a:r>
            <a:r>
              <a:rPr lang="en-GB" sz="4000" b="1" u="sng" dirty="0"/>
              <a:t>subject</a:t>
            </a:r>
            <a:r>
              <a:rPr lang="en-GB" sz="4000" b="1" dirty="0"/>
              <a:t>: </a:t>
            </a:r>
            <a:r>
              <a:rPr lang="en-GB" sz="4000" b="1" dirty="0">
                <a:solidFill>
                  <a:srgbClr val="FF0000"/>
                </a:solidFill>
              </a:rPr>
              <a:t>based on</a:t>
            </a:r>
            <a:br>
              <a:rPr lang="en-GB" sz="4000" b="1" dirty="0">
                <a:solidFill>
                  <a:srgbClr val="FF0000"/>
                </a:solidFill>
              </a:rPr>
            </a:br>
            <a:r>
              <a:rPr lang="en-GB" sz="4000" b="1" dirty="0">
                <a:solidFill>
                  <a:srgbClr val="FF0000"/>
                </a:solidFill>
              </a:rPr>
              <a:t>A Levels</a:t>
            </a:r>
            <a:r>
              <a:rPr lang="en-GB" sz="4000" b="1" dirty="0"/>
              <a:t> </a:t>
            </a:r>
          </a:p>
        </p:txBody>
      </p:sp>
      <p:pic>
        <p:nvPicPr>
          <p:cNvPr id="25602" name="Content Placeholder 4" descr="school_subjects_icons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2924174"/>
            <a:ext cx="2592412" cy="2187761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800" y="1417639"/>
            <a:ext cx="6121375" cy="5323729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400" b="1" dirty="0"/>
              <a:t>Your favourite A Level subject: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Geography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Chemistry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400" b="1" dirty="0"/>
              <a:t>Combine two (or more) familiar subjects: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English + Drama 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Business Studies + French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400" b="1" dirty="0"/>
              <a:t>Mix of familiar + new: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Psychology + Criminology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Biology + Ecology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Economics and Management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400" b="1" dirty="0"/>
              <a:t>Something new but related to an area of interest: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Zoology  (related to Biology &amp; Chemistry)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GB" sz="3400" dirty="0"/>
              <a:t>International Relations (related to Economics, History &amp; Politics)</a:t>
            </a:r>
          </a:p>
          <a:p>
            <a:pPr lvl="1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endParaRPr lang="en-GB" sz="3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en-GB" sz="3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dirty="0"/>
              <a:t>1. Choose your </a:t>
            </a:r>
            <a:r>
              <a:rPr lang="en-GB" sz="4000" b="1" u="sng" dirty="0"/>
              <a:t>subject</a:t>
            </a:r>
            <a:r>
              <a:rPr lang="en-GB" sz="4000" b="1" dirty="0"/>
              <a:t>: </a:t>
            </a:r>
            <a:r>
              <a:rPr lang="en-GB" sz="4000" b="1" dirty="0">
                <a:solidFill>
                  <a:srgbClr val="FF0000"/>
                </a:solidFill>
              </a:rPr>
              <a:t>based on a career interest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421311"/>
            <a:ext cx="8686800" cy="3824039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2400" b="1" dirty="0"/>
              <a:t>Some decisions are straightforward:</a:t>
            </a:r>
          </a:p>
          <a:p>
            <a:pPr eaLnBrk="1" hangingPunct="1">
              <a:lnSpc>
                <a:spcPct val="80000"/>
              </a:lnSpc>
            </a:pPr>
            <a:r>
              <a:rPr lang="en-GB" sz="1800" dirty="0"/>
              <a:t>To be a Pharmacist, you need a Pharmacy degree</a:t>
            </a:r>
          </a:p>
          <a:p>
            <a:pPr eaLnBrk="1" hangingPunct="1">
              <a:lnSpc>
                <a:spcPct val="80000"/>
              </a:lnSpc>
            </a:pPr>
            <a:r>
              <a:rPr lang="en-GB" sz="1800" dirty="0"/>
              <a:t>To be a Psychologist, you need a Psychology degree</a:t>
            </a:r>
            <a:endParaRPr lang="en-GB" sz="1300" dirty="0"/>
          </a:p>
          <a:p>
            <a:pPr lvl="1" eaLnBrk="1" hangingPunct="1">
              <a:lnSpc>
                <a:spcPct val="80000"/>
              </a:lnSpc>
              <a:buFont typeface="Arial" charset="0"/>
              <a:buNone/>
            </a:pPr>
            <a:endParaRPr lang="en-GB" sz="1100" dirty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2400" b="1" dirty="0"/>
              <a:t>Other decisions are less so:</a:t>
            </a:r>
          </a:p>
          <a:p>
            <a:pPr eaLnBrk="1" hangingPunct="1">
              <a:lnSpc>
                <a:spcPct val="80000"/>
              </a:lnSpc>
            </a:pPr>
            <a:r>
              <a:rPr lang="en-GB" sz="1800" dirty="0"/>
              <a:t>To be a Solicitor or a Barrister, you do </a:t>
            </a:r>
            <a:r>
              <a:rPr lang="en-GB" sz="1800" u="sng" dirty="0"/>
              <a:t>not</a:t>
            </a:r>
            <a:r>
              <a:rPr lang="en-GB" sz="1800" dirty="0"/>
              <a:t> need a Law degree</a:t>
            </a:r>
          </a:p>
          <a:p>
            <a:pPr eaLnBrk="1" hangingPunct="1">
              <a:lnSpc>
                <a:spcPct val="80000"/>
              </a:lnSpc>
            </a:pPr>
            <a:r>
              <a:rPr lang="en-GB" sz="1800" dirty="0"/>
              <a:t>To be an Accountant, you do </a:t>
            </a:r>
            <a:r>
              <a:rPr lang="en-GB" sz="1800" u="sng" dirty="0"/>
              <a:t>not</a:t>
            </a:r>
            <a:r>
              <a:rPr lang="en-GB" sz="1800" dirty="0"/>
              <a:t> need a Maths or Accounting &amp; Finance degree</a:t>
            </a:r>
          </a:p>
          <a:p>
            <a:pPr lvl="1" eaLnBrk="1" hangingPunct="1">
              <a:lnSpc>
                <a:spcPct val="80000"/>
              </a:lnSpc>
              <a:buFont typeface="Arial" charset="0"/>
              <a:buNone/>
            </a:pPr>
            <a:endParaRPr lang="en-GB" sz="1100" dirty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2400" b="1" dirty="0"/>
              <a:t>Other related careers in a similar field may also interest you:</a:t>
            </a:r>
          </a:p>
          <a:p>
            <a:pPr eaLnBrk="1" hangingPunct="1">
              <a:lnSpc>
                <a:spcPct val="80000"/>
              </a:lnSpc>
            </a:pPr>
            <a:r>
              <a:rPr lang="en-GB" sz="1800" dirty="0"/>
              <a:t>For example, if you are considering Nursing, what about Physiotherapy, Speech &amp; Language Therapy, Occupational Therapy, Midwifery, Radiography or Paramedical Science?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1300" dirty="0"/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1300" dirty="0"/>
              <a:t>	</a:t>
            </a:r>
          </a:p>
        </p:txBody>
      </p:sp>
      <p:pic>
        <p:nvPicPr>
          <p:cNvPr id="32771" name="Content Placeholder 6" descr="7687275-Group-of-people-with-different-professions-isolated-over-a-white-background-Stock-Phot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87824" y="1456209"/>
            <a:ext cx="3386336" cy="196510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dirty="0"/>
              <a:t>1. Choose your </a:t>
            </a:r>
            <a:r>
              <a:rPr lang="en-GB" sz="4000" b="1" u="sng" dirty="0"/>
              <a:t>subject</a:t>
            </a:r>
            <a:r>
              <a:rPr lang="en-GB" sz="4000" b="1" dirty="0"/>
              <a:t>: </a:t>
            </a:r>
            <a:r>
              <a:rPr lang="en-GB" sz="4000" b="1" dirty="0">
                <a:solidFill>
                  <a:srgbClr val="FF0000"/>
                </a:solidFill>
              </a:rPr>
              <a:t>based on a career interest</a:t>
            </a:r>
          </a:p>
        </p:txBody>
      </p:sp>
      <p:sp>
        <p:nvSpPr>
          <p:cNvPr id="34818" name="Content Placeholder 3"/>
          <p:cNvSpPr>
            <a:spLocks noGrp="1"/>
          </p:cNvSpPr>
          <p:nvPr>
            <p:ph sz="half" idx="2"/>
          </p:nvPr>
        </p:nvSpPr>
        <p:spPr>
          <a:xfrm>
            <a:off x="3243262" y="1484784"/>
            <a:ext cx="5362277" cy="50403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b="1" i="1" dirty="0"/>
              <a:t>Q: </a:t>
            </a:r>
            <a:r>
              <a:rPr lang="en-GB" sz="2400" b="1" i="1" dirty="0"/>
              <a:t>How do you know what degree subject you need to get into a particular career?  How can you find out about other related careers? </a:t>
            </a:r>
            <a:endParaRPr lang="en-GB" sz="2400" b="1" i="1" dirty="0" smtClean="0"/>
          </a:p>
          <a:p>
            <a:pPr eaLnBrk="1" hangingPunct="1">
              <a:buFont typeface="Arial" charset="0"/>
              <a:buNone/>
            </a:pPr>
            <a:endParaRPr lang="en-GB" sz="2400" b="1" i="1" dirty="0"/>
          </a:p>
          <a:p>
            <a:pPr eaLnBrk="1" hangingPunct="1">
              <a:buFont typeface="Arial" charset="0"/>
              <a:buNone/>
            </a:pPr>
            <a:r>
              <a:rPr lang="en-GB" sz="2000" b="1" i="1" dirty="0" smtClean="0"/>
              <a:t>Use these websites for answers:</a:t>
            </a:r>
          </a:p>
          <a:p>
            <a:r>
              <a:rPr lang="en-GB" sz="1800" u="sng" dirty="0" smtClean="0">
                <a:hlinkClick r:id="rId2"/>
              </a:rPr>
              <a:t>https</a:t>
            </a:r>
            <a:r>
              <a:rPr lang="en-GB" sz="1800" u="sng" dirty="0">
                <a:hlinkClick r:id="rId2"/>
              </a:rPr>
              <a:t>://www.prospects.ac.uk/job-profiles</a:t>
            </a:r>
            <a:r>
              <a:rPr lang="en-GB" sz="1800" dirty="0"/>
              <a:t> </a:t>
            </a:r>
          </a:p>
          <a:p>
            <a:r>
              <a:rPr lang="en-GB" sz="1800" u="sng" dirty="0">
                <a:hlinkClick r:id="rId3"/>
              </a:rPr>
              <a:t>https://nationalcareers.service.gov.uk/explore-careers</a:t>
            </a:r>
            <a:r>
              <a:rPr lang="en-GB" sz="1800" dirty="0"/>
              <a:t> </a:t>
            </a:r>
          </a:p>
          <a:p>
            <a:r>
              <a:rPr lang="en-GB" sz="1800" u="sng" dirty="0">
                <a:hlinkClick r:id="rId4"/>
              </a:rPr>
              <a:t>https://targetjobs.co.uk/careers-advice/job-descriptions</a:t>
            </a:r>
            <a:r>
              <a:rPr lang="en-GB" sz="1800" dirty="0"/>
              <a:t> </a:t>
            </a:r>
          </a:p>
          <a:p>
            <a:r>
              <a:rPr lang="en-GB" sz="1800" u="sng" dirty="0">
                <a:hlinkClick r:id="rId5"/>
              </a:rPr>
              <a:t>https://icould.com/explore/</a:t>
            </a:r>
            <a:r>
              <a:rPr lang="en-GB" sz="1800" dirty="0"/>
              <a:t> </a:t>
            </a:r>
          </a:p>
          <a:p>
            <a:pPr eaLnBrk="1" hangingPunct="1">
              <a:buFont typeface="Arial" charset="0"/>
              <a:buNone/>
            </a:pPr>
            <a:endParaRPr lang="en-GB" b="1" dirty="0"/>
          </a:p>
          <a:p>
            <a:pPr eaLnBrk="1" hangingPunct="1">
              <a:buNone/>
            </a:pPr>
            <a:r>
              <a:rPr lang="en-GB" dirty="0"/>
              <a:t> </a:t>
            </a:r>
            <a:r>
              <a:rPr lang="en-GB" b="1" i="1" dirty="0"/>
              <a:t>	</a:t>
            </a:r>
            <a:r>
              <a:rPr lang="en-GB" dirty="0"/>
              <a:t>	</a:t>
            </a:r>
          </a:p>
          <a:p>
            <a:pPr eaLnBrk="1" hangingPunct="1">
              <a:buFont typeface="Arial" charset="0"/>
              <a:buNone/>
            </a:pPr>
            <a:r>
              <a:rPr lang="en-GB" dirty="0"/>
              <a:t>	</a:t>
            </a:r>
          </a:p>
        </p:txBody>
      </p:sp>
      <p:pic>
        <p:nvPicPr>
          <p:cNvPr id="33795" name="Content Placeholder 5" descr="Help_button.gif"/>
          <p:cNvPicPr>
            <a:picLocks noGrp="1" noChangeAspect="1"/>
          </p:cNvPicPr>
          <p:nvPr>
            <p:ph sz="half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250825" y="2205038"/>
            <a:ext cx="2992438" cy="29924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/>
          <a:lstStyle/>
          <a:p>
            <a:pPr algn="l" eaLnBrk="1" hangingPunct="1"/>
            <a:r>
              <a:rPr lang="en-GB" b="1" dirty="0"/>
              <a:t>2. Choose your </a:t>
            </a:r>
            <a:r>
              <a:rPr lang="en-GB" b="1" u="sng" dirty="0"/>
              <a:t>course</a:t>
            </a:r>
            <a:r>
              <a:rPr lang="en-GB" b="1" dirty="0"/>
              <a:t>:</a:t>
            </a:r>
            <a:br>
              <a:rPr lang="en-GB" b="1" dirty="0"/>
            </a:br>
            <a:r>
              <a:rPr lang="en-GB" b="1" dirty="0"/>
              <a:t>	 e.g. Psychology?</a:t>
            </a:r>
          </a:p>
        </p:txBody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395288" y="1576388"/>
            <a:ext cx="8640762" cy="473293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sz="2800" dirty="0"/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Single honours BSc or BA Psychology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Specialism – e.g. Forensic Psychology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3 year BSc/BA (Bachelors) or 4 year MSc/MA (Masters)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Preliminary or Foundation year (Year 0)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Year in Industry or Professional Development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Year studying abroad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Accreditation by British Psychological Society - required for future Chartered status to work as a professional Psychologist</a:t>
            </a:r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Add another </a:t>
            </a:r>
            <a:r>
              <a:rPr lang="en-GB" sz="2800" dirty="0" smtClean="0"/>
              <a:t>subject. </a:t>
            </a:r>
            <a:r>
              <a:rPr lang="en-GB" sz="2800" dirty="0" err="1" smtClean="0"/>
              <a:t>E.g</a:t>
            </a:r>
            <a:r>
              <a:rPr lang="en-GB" sz="2800" dirty="0" smtClean="0"/>
              <a:t> Criminology</a:t>
            </a:r>
            <a:endParaRPr lang="en-US" sz="2800" dirty="0"/>
          </a:p>
        </p:txBody>
      </p:sp>
      <p:pic>
        <p:nvPicPr>
          <p:cNvPr id="50179" name="Picture 3" descr="PSYCHOLOG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115888"/>
            <a:ext cx="2501900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Remember!</a:t>
            </a:r>
            <a:br>
              <a:rPr lang="en-GB" b="1" dirty="0">
                <a:solidFill>
                  <a:srgbClr val="FF0000"/>
                </a:solidFill>
              </a:rPr>
            </a:b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3400" b="1" dirty="0">
                <a:solidFill>
                  <a:srgbClr val="0070C0"/>
                </a:solidFill>
              </a:rPr>
              <a:t>APPOX. 65% OF GRADUATE VACANCIES DO NOT DEMAND A SPECIFIC DEGREE!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en-GB" sz="3400" b="1" dirty="0">
              <a:solidFill>
                <a:srgbClr val="0070C0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3400" b="1" dirty="0">
                <a:solidFill>
                  <a:srgbClr val="0070C0"/>
                </a:solidFill>
              </a:rPr>
              <a:t>BUT EMPLOYERS WANT A GOOD DEGREE (OFTEN 2.1 OR ABOVE), WORK EXPERIENCE/INTERNSHIPS, EVIDENCE OF EXTRA-CURRICULAR ACHIEVEMENTS AND  SOFT SKILLS (RELATIONSHIP BUILDING, PROBLEM SOLVING, EMOTIONAL INTELLIGENCE)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400" b="1" dirty="0">
                <a:solidFill>
                  <a:srgbClr val="0070C0"/>
                </a:solidFill>
              </a:rPr>
              <a:t>	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400" dirty="0"/>
              <a:t>	</a:t>
            </a:r>
            <a:r>
              <a:rPr lang="en-GB" sz="3400" b="1" dirty="0" smtClean="0">
                <a:solidFill>
                  <a:schemeClr val="bg2">
                    <a:lumMod val="10000"/>
                  </a:schemeClr>
                </a:solidFill>
              </a:rPr>
              <a:t>So, to have a positive </a:t>
            </a:r>
            <a:r>
              <a:rPr lang="en-GB" sz="3400" b="1" dirty="0" err="1" smtClean="0">
                <a:solidFill>
                  <a:schemeClr val="bg2">
                    <a:lumMod val="10000"/>
                  </a:schemeClr>
                </a:solidFill>
              </a:rPr>
              <a:t>uni</a:t>
            </a:r>
            <a:r>
              <a:rPr lang="en-GB" sz="3400" b="1" dirty="0" smtClean="0">
                <a:solidFill>
                  <a:schemeClr val="bg2">
                    <a:lumMod val="10000"/>
                  </a:schemeClr>
                </a:solidFill>
              </a:rPr>
              <a:t> experience, study </a:t>
            </a:r>
            <a:r>
              <a:rPr lang="en-GB" sz="3400" b="1" dirty="0">
                <a:solidFill>
                  <a:schemeClr val="bg2">
                    <a:lumMod val="10000"/>
                  </a:schemeClr>
                </a:solidFill>
              </a:rPr>
              <a:t>a subject you love </a:t>
            </a:r>
            <a:r>
              <a:rPr lang="en-GB" sz="3400" b="1" dirty="0" smtClean="0">
                <a:solidFill>
                  <a:schemeClr val="bg2">
                    <a:lumMod val="10000"/>
                  </a:schemeClr>
                </a:solidFill>
              </a:rPr>
              <a:t>and</a:t>
            </a:r>
            <a:r>
              <a:rPr lang="en-GB" sz="3400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GB" sz="3400" b="1" dirty="0">
                <a:solidFill>
                  <a:schemeClr val="bg2">
                    <a:lumMod val="10000"/>
                  </a:schemeClr>
                </a:solidFill>
              </a:rPr>
              <a:t>will enjoy!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1507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/>
              <a:t>University: where do you start?</a:t>
            </a:r>
          </a:p>
        </p:txBody>
      </p:sp>
      <p:sp>
        <p:nvSpPr>
          <p:cNvPr id="53251" name="Content Placeholder 3"/>
          <p:cNvSpPr>
            <a:spLocks noGrp="1"/>
          </p:cNvSpPr>
          <p:nvPr>
            <p:ph sz="half" idx="2"/>
          </p:nvPr>
        </p:nvSpPr>
        <p:spPr>
          <a:xfrm>
            <a:off x="2555776" y="1600200"/>
            <a:ext cx="6131024" cy="4525963"/>
          </a:xfrm>
        </p:spPr>
        <p:txBody>
          <a:bodyPr/>
          <a:lstStyle/>
          <a:p>
            <a:pPr eaLnBrk="1" hangingPunct="1">
              <a:buFont typeface="Calibri" pitchFamily="34" charset="0"/>
              <a:buAutoNum type="arabicPeriod"/>
            </a:pPr>
            <a:r>
              <a:rPr lang="en-GB" dirty="0"/>
              <a:t>Choose your subject:</a:t>
            </a:r>
          </a:p>
          <a:p>
            <a:pPr lvl="1" eaLnBrk="1" hangingPunct="1"/>
            <a:r>
              <a:rPr lang="en-GB" dirty="0"/>
              <a:t>based on A Levels</a:t>
            </a:r>
          </a:p>
          <a:p>
            <a:pPr lvl="1" eaLnBrk="1" hangingPunct="1"/>
            <a:r>
              <a:rPr lang="en-GB" dirty="0"/>
              <a:t>based on a career interest 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en-GB" dirty="0"/>
              <a:t>Research your course before choosing!!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Look at the modules in Years 1, 2, 3 (and 4)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08520" y="1340768"/>
            <a:ext cx="4038600" cy="4525963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Researching universities &amp; courses</a:t>
            </a:r>
          </a:p>
        </p:txBody>
      </p:sp>
      <p:sp>
        <p:nvSpPr>
          <p:cNvPr id="54274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412875"/>
            <a:ext cx="5688013" cy="5040461"/>
          </a:xfrm>
        </p:spPr>
        <p:txBody>
          <a:bodyPr/>
          <a:lstStyle/>
          <a:p>
            <a:r>
              <a:rPr lang="en-GB" sz="2400" dirty="0"/>
              <a:t>Use UCAS course search tool at  </a:t>
            </a:r>
            <a:r>
              <a:rPr lang="en-GB" sz="2400" dirty="0">
                <a:hlinkClick r:id="rId2"/>
              </a:rPr>
              <a:t>www.ucas.com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F0"/>
                </a:solidFill>
                <a:hlinkClick r:id="rId3"/>
              </a:rPr>
              <a:t>www.unifrog.org</a:t>
            </a:r>
            <a:endParaRPr lang="en-GB" sz="2400" dirty="0">
              <a:solidFill>
                <a:srgbClr val="00B0F0"/>
              </a:solidFill>
            </a:endParaRPr>
          </a:p>
          <a:p>
            <a:r>
              <a:rPr lang="en-GB" sz="2400" dirty="0"/>
              <a:t>Research university prospectuses (most 2019 versions now in library) &amp; websites</a:t>
            </a:r>
          </a:p>
          <a:p>
            <a:r>
              <a:rPr lang="en-GB" sz="2400" dirty="0"/>
              <a:t>Revisit your Centigrade report &amp; Degree Course Descriptions</a:t>
            </a:r>
          </a:p>
          <a:p>
            <a:r>
              <a:rPr lang="en-GB" sz="2400" dirty="0"/>
              <a:t>Refer to </a:t>
            </a:r>
            <a:r>
              <a:rPr lang="en-GB" sz="2400" u="sng" dirty="0">
                <a:solidFill>
                  <a:srgbClr val="002060"/>
                </a:solidFill>
              </a:rPr>
              <a:t>Heap’s Degree Couse Offers </a:t>
            </a:r>
            <a:r>
              <a:rPr lang="en-GB" sz="2400" dirty="0"/>
              <a:t>in library for entry </a:t>
            </a:r>
            <a:r>
              <a:rPr lang="en-GB" sz="2400" dirty="0" smtClean="0"/>
              <a:t>requirements or visit</a:t>
            </a:r>
            <a:endParaRPr lang="en-GB" sz="2400" dirty="0"/>
          </a:p>
          <a:p>
            <a:r>
              <a:rPr lang="en-GB" sz="2400" dirty="0" smtClean="0">
                <a:hlinkClick r:id="rId4"/>
              </a:rPr>
              <a:t>https</a:t>
            </a:r>
            <a:r>
              <a:rPr lang="en-GB" sz="2400" dirty="0">
                <a:hlinkClick r:id="rId4"/>
              </a:rPr>
              <a:t>://www.theuniguide.co.uk</a:t>
            </a:r>
            <a:r>
              <a:rPr lang="en-GB" sz="2400" dirty="0" smtClean="0">
                <a:hlinkClick r:id="rId4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r>
              <a:rPr lang="en-GB" sz="2400" dirty="0">
                <a:hlinkClick r:id="rId5"/>
              </a:rPr>
              <a:t>https://www.thecompleteuniversityguide.co.uk</a:t>
            </a:r>
            <a:r>
              <a:rPr lang="en-GB" sz="2400" dirty="0" smtClean="0">
                <a:hlinkClick r:id="rId5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4275" name="Content Placeholder 4" descr="logo.png"/>
          <p:cNvPicPr>
            <a:picLocks noGrp="1" noChangeAspect="1"/>
          </p:cNvPicPr>
          <p:nvPr>
            <p:ph sz="half" idx="2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5633119" y="1445424"/>
            <a:ext cx="1524000" cy="500062"/>
          </a:xfrm>
        </p:spPr>
      </p:pic>
      <p:pic>
        <p:nvPicPr>
          <p:cNvPr id="54276" name="Picture 5" descr="university prospectuses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62850" y="1879601"/>
            <a:ext cx="1514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6" descr="uk-web-design-aston-universit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41106" y="2339975"/>
            <a:ext cx="1550987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8" descr="data:image/jpeg;base64,/9j/4AAQSkZJRgABAQAAAQABAAD/2wCEAAkGBxQSERUUERQVFhUWFRQVFRgYGBUVGxgaFxQWFxUYGRQYHCggGBwlHBQUITEjJSkrLi4uFx8zODMsNyguLisBCgoKDg0OGhAQGiwlICU0LCwvLSwsLDAsNCwsLy8sLCwsLCwsLCwsLCwsLCwsLCwsLCwsLCwsLCwsLCwsLCwsLP/AABEIAQsAvQMBIgACEQEDEQH/xAAcAAEAAgMBAQEAAAAAAAAAAAAABAUCAwYBBwj/xABDEAABAgMFBAcFBQYFBQAAAAABAAIDBBEFITFBUQYSE2EiMkJxgbHRUmKRweEjU5Kh8BQzQ3KCogcVc8LxJJOys9L/xAAZAQEAAwEBAAAAAAAAAAAAAAAAAQIDBAX/xAAoEQEBAAIBAwMDBAMAAAAAAAAAAQIRAwQSMSEiQRNRYTJxgeEjQsH/2gAMAwEAAhEDEQA/APuKIiAiIgIiICIiAiIgIiICIiAiIgIiICLCLEDRVxoFpbPQyaB35H0RFyk81JRctKbQvYSIg3xUioucL/gVfQ7ShlodvXEVFx1I8wVNxsY8fUcefipaLVBmGv6prTvW1Q2ll8CIiJERaZuPuN3qVva0DC9zg0X97gg3IovGifdD8Y9E40T7ofjHoglIovGifdD8Y9E40T7sfjHoglIovGifdj8Y9E40T7ofjHoglIovGifdD8Y9FnKR98Go3SHFpFa3jmg3oiICIiAiIgi2i2sMgYktH9wVPBA3hf2hljeFcWk6kMkYgtP9wVPDcN4XdoeYwVp4cnPrvikjQQHUcaVvwrQOvFb9CCreBBIaxhxAcDS/B769+BUK1JOIw1iMqBcHCpBAwDu7DJTIMUmG0m8uaST3xHEq9cXHjMc7LFnZDaOeDlQfmVaKrsh9XO/laPhcrRZ3y9Ph/QIiKGoodq9Qf6sD/wB0NTFEtQHh3Amj4TiACTRsVjjQC83A4IKSclXujxSycDKkNLAT9nuQhwx1qDpR2vNwrvMBqKLU+zoxef8ArWktfDLA4g7u6L2looSTuOJJNTfhSqmTUrLxHmI5kffIIJEKOKhwYDUblDc2g03nUpVYxZOWdiyPTd3aCFHoRvBx7Fes1h/pGpqGqLIu3IbnTDTEZCiN39514fFZuOBaby1ocwOob3VpkdEOWjud0pxofD369XqGg3iGmgpEY91M2ta11KlTo8rLPFHQop69PsY9RxHl76HcuqScMrlrs+UgwrzxnOrUHgRhQbr2gU3DWgivx1AFAAAFnZ0drWQ4b4u/ELRUuNHOOZ3TeKmtB6KSJtlWgPaS7q0INbiRSnJrvgVSCRlqbpZHINDQwowFRuXijBT92wUFAA24C9Zy8vLseIgbHLgXOqYUfrPFHuIDMSKXYXXAX1C/USzv4n+q/wCSx/zNnsxf+zH/APhe2Yah5oQDEeRvAtNK47rgCEExERAREQEREGMSGHChFQtQk2eyFvREXGXzAhaP2OH7A8s64eJW9ELJfLXCgNb1QAtiIhJrwIiIkREQEREBERAREQEREBERARa45O67d61DTvpcosCBD3WvFK3EP7RPN2JrhTwRW5euk5FVtmohhl9LjDc+/doCBUAUdUjEGv5YLOae8BwLuwHVApTpX54KdK/Vmt6WKKBEiua8tqKkwxvUwqHfHq0HNywEeIXboc394WVpkIe/XHGoomj6kWSKsdPOFTiCyI5tQBXdpSlDWl99fyXkaI5jiahx3G30AxeBU34CpIv1vTSPqxaIo8q594eDlQndrzqGkhSFDSXcERESIiICIiAiIgIi1x4zWNL3kNa0EuJuAAxJKDYi4GF/iO0zO6WUl67offvj3yPZ5UqBfyXeQ3hwBaQQQCCLwQcCDmERLtkiIiRahLMDt4Nbva0FfitqIiyVqEsypO42pqCaC+uNdUjhoBc4A0acqmmJH5YLaiGorIszCpugUJAbTh1uGRFLxlQaryBNwWNrWoqXV3CACOiaAC7ClytFi1gGAAzuuxxRHbN7QHTUBruqN49K5hrzNacz8SjZiA3ANF3sUuIBpcMxT8lPLBWtBUYH6r2iJ7Z9kaSiwyXNhgCnWAbu6jTkpSUREyaEREBERAREQERYRYga0ucQGgEkm4ADEk5BAjRWsaXPIa1oJJJoABiScl8i202rdNu4cOogNNwwMQjBzhpoPE34Zba7WGacYcIkQGnuMQjtO93QeJvpTlUUyouv2I2uMsRBjkmATccTDJz/AJdRliM68gilWXT9DMeCAQQQQCCLwQcCDmsl8o2H2vMuRBjmsEnou+7J/wBnlivqzXAgEGoN4IzUNJdvURESIi8c4C83BB6iAogIiICIiAiIgIiICIsXuABJIAAqSbgAMSSgRIgaCXEAAEkm4ADEk5BfJtttrTNOMKCSIAPcYhGZ93QeJypltvtcZkmDAJEAG84GIRmfd0GeJypyCKZUREUqCLeZOJwxF3HcMndD6HdrpvYLQgLs9htr/wBnIgTB+xNzXH+GdD7nl3YcYiJl0/Q7TUVF4OC9XyzYbbDgEQJg/ZG5jz/D5H3PLuw+oueAKkimNeShpLse8AEk0AvJXL2taRimjbmD8+Z9F7a9pmKd1tzB/dzPLkq1aY4vN6nqO724+FvY1q7lGRD0cj7PLu8l0gXCK4sa1d2jIh6PZPs8jy8lGWPyt03U69mTo0RFR6IiIgIiICIiAsI8IPa5rhVrgWuBzBFCPgs0QfG9sdlnSb95lXQHHouxLT7Dvkc+9c2v0HNSzYrHMiNDmuFHA4EL49tfsu6TfVtXQXHoOzB9h3PQ5ozsc6iIpVddsdtIxjDKTYDpd9QCcGFxqa+6Sa1yN/dC2u2YdJv3m1dAeeg/Gme6466HP4rnl2OyO0zQz9knaOl3jda53Y90n2dD2TywLeXHIug2t2ZfJvqKuguPQfpnuu97nn8QN+xuypm3cSLVsu09I4b5GLWnIanwxwI0y2N2UM0eLG6Mu3E4cQjFoOTdT4C+tO2tW0d/oMuhi7StMPDkvLRngQIUIBsJoAAAoDTC7IclXK+OLh6jqN+3HwIiKzjEREFzY1q7tGRD0eydOR5eS6JcIrqxbVpSHEN2DTpyPJUyx+Xf03U69mToURFR6AiIgIiICIiAtM5KsisdDiNDmOFHA5rciD4vtdsw+TiVFXQXHoP09x3vefxA59foGdlGRobocVocxwoQf1cea+ObWbNPkomboTj9m/8A2u0d546gSzs0oURAirs9kdpGFn7HO0fAf0WOd2NGk4htaUPZNMsOrtCdbuiFBAbCaAABcDTC7RcDZVm7nTf1sh7P1V/KTNOi7DIq+OPy4ufqN+3FOREVnGKwsyzTEq5x3WDE691fNLLs7iHedcwYnCvIeqztS0d77OHdDF111afJRb8RvhhMZ35/xPv/AEr4oAcQ01FTQ6jJYIilgIisbJswxTvOuYP7uQ9Ut0thhc7qLXZ+K9zDvdUUDSc9R4K1WLGgAACgFwCyWVe1x43HGS3YiIoXEREBEUP/ADFm/u5YVyqityk8piIiLCjz8kyNDdDitDmOFCD+riMaqQiD4ptVs2+TiUvdCcfs36+67Rw/PEZgZWTZu703jpZD2fqvodvT4igwwAWVFTjUg1FNKHNctMQC08sitMcfu8zqOfd7cWlERXciZKTPZd4H5K9suzjFNTcwYnXkPVcTaU+IQoL3HAacyrjYvawOH7LNnouuhvN2PYcfI+CpldOng4O73ZeHRWpaIcOHCuhi67P6earFLtGRdCdQ3tPVOv1URWjHluVyvd5ERT7Ls4xTU3MGJ15BLVcMLndR7ZVmmKam5gxOvIeq6mGwAAAUAuAUGXn4e9uNFALmnLuVgsrdvX4eGcc9PIiIobCIiAiKqtGer0WeJ+QUyKZ5zCbry0Z6vRYbszryCrkRXkcGedyu6srOnqUa/DI/Iq1XMKys6ewa/wAD8iq2N+Hm/wBclqudtm1d6rIZ6PaOvIcvPzkbRTT2gMFzXC86+6ueU44/LLque/ox/kXj2AihXqK7gVUxBLTyyKrrSnxCGrjgPmeS7GQswxzQ3MHWPyHNcDtXYcWVjERCXNcSWRMnDQ6OGnyUXJ1cHBcvdl4U8SIXElxqTiViiLN3u/2M2qa9olZw1Bo2FEP5NcddD4HncWhIuhOobweqdfqvlC+o/wCH9oxJqA6FMML2Q6BsU5+4TiXAZjLHnMumfLwzln5S7Ls4xTU3MGJ15BTp6cFOHDuYLrs/p5pPTgpw4VzBddny7vNQFFu1uHhnHPy8VzZdoVox5v7J15HmqdFDZ1qKqsu0K0Y835HXkeatUWERVdoz3ZYe8/IKZNqZ5zGbpaM92WHvPyCrERXkcGedyu6IiIoIiIJ0tHa9vDi3g4Hyv15qotCRdCdQ3g9U6/VSVPl4zYjeHFvBwPlfrzTwvZOSavn4v/HOKZZsgYrtGjrH5DmpLbEfxN09XHe5eq1Wxaga3gwLmi5zhnqAfM5pcvsrw9Nbd5+IWxaoA4MC5ouLhnyB01OfnhKzEOZhGWmxvB1zXHGuXSycMj4d9Kizei5baSwIknF3H3tNTDfk4fJwzHyVQvrUtGhzUIy01eD1HZ1yvycMjngefLy3+HsczJhvNIINTFFOk3RrcQ7vuHO6pGvsrNktmXzkS+rYLT036+43V3l8AfpEeKyGwQYADYbRS79fE5pFiMhQxAlwGw2il2et+fM5qGidaERESIvF6gK1k7Wo2kSpIwIpf31KqkQdY4VFFz83LGGaHDI6/VdCtcaEHCjsFMulOXj745xFumpYsNDhkdVpV3BZZdUU6RjNLeG8XHA8/VQUSxOOXbdt01LFhocMjqtKsZWYDxw4ngfK/VRJqXLDQ+B1USrZ4zXdj4aVvlJUxDQYZn9ZryUljENBhmdFotq1Q0cGDgLnOH5gHXUpatxcXd63w9t62cYUI3YOd8gfMrnkRUdYiIgK1ldoXObwnG/De9oeyefPPz5+Zj5DxKiqTbr16quy7R3qMeelkdeR5q0UJFJkZMxDo0Yn5DmkjJmIdAMT8hzUienABw4VzRcSM9RX5olhaUw0gQ2Abrc+fL1UFeL1ARFtgyzn9VpNEHUIiIs1x4IeKOVFNS5YaHDI6ql262x4VZeWd9phEiDse60+1qcu/DRsZtYIwEtNuq83Q4h7Rya4+1oc8McZl0w5cJn+67RbZmXLDQ+B1WpXcVll1RWMrMCIOHE8D+s1XIli2GdxrdtBOGC1sKGC3eFS78iAdde8LmF17HNjs4UX+l2dcr9fNczaEi6C/dd/SciNfoqV245TKbiMiIoS3yUvxIjWVDd40qe6qjWvDdCeWY+8MD3KPMzGTfEqZKTDYzeHFx7J1+vmgqEW6aljDdR3gdQtKsh6uo2b35ioODaVd35fzKnsWyXzD6NuaOu7QfM8l0s7OtgtECWuDes4Y1zv11Ka2rnyY8c7sk+0o3DAhsG6KXnXuPmqlTrOnhHbwovX7Ltfr5qNMwCx1HeHPmFFmlsOSZzuxa0RSJKUMQ3XAYn9ZqF3sjJmIdGjE/Ic10MKEGgBooAkGEGgBooAs0TILhdutseFvS8s77TCI8fw/dafb55d+GW3W2HBrAlz9qbnvH8MaD3/AC718vJRXLIREUqPpGxm1QjtEtNHp4Q4h7WjSfb0OffjfTMAsND4HVfGV9K2N2qEw0S00ftMIcQ9vQE+3/5d+My6Vzwmc/K3RbJiAWGh8Dqtas47LLqinNLY7OHFx7Ls6+vmoKJZtbDO4XcU8/JOgv3X+ByI1CrJmPkPEruCGzDDCi9bsuzrqOfmuHtOz3wIhY8cwcnDUKmnbMplNxEXq8RSLiVmGxm8OJ1uy7X6+axkLBiRYu5g0XufkBy1J0VbBhkm746Lp4VsuEEQwKHAuzI9eaiTavJyY4Y7ySp6bZBZwJe4C5zhjXO/M6lU6ItZNPI5eXLky3QFdDZ862O3hxbnjqu1+vLNc8gNMEs2nh5rx5bjoIdmPL90igGLsqctVewYQYA1ouCq7FtbidB/XGB9r6q3WVmntceeOePdiIiKF354campvJvPzXiIpYiKTZsk6PFZCYQHPcGguNB4lb7bseLKxTDii/Frh1XDVp/VESr0BREQ+mbHbUiZaJeaP2o/dvPb5E+3596uZiAWGh8Oa+Ng0vFxF4OFPFfUtibeM7DdBjgmJDAPE9oG4E6O11Uy6Vzw7/3TkWyPBLDQ/wDK1qzjs16ClxYTJqHwovW7LswdRz5ZqIiWbXwzuF25O0pB8B5ZEF+RycNQtMKGXG5d9Fl2zcMw4g6Tb2vAwOvqM/LlYspwnFhpVpoaGtearq+HTnyY449/w1Q4YAoFsRFrJp5PLy3ku6zY5ZrSpUhAMV4YCATqaYeaKY43K6jWizjQy1xaaVBINOSwRFmgGl4uIwXVWLa3EG4/rj+7n38lyq9a4g1FxF4Kizbbh5rxZbjv0VbYlomK0hw6TaAnI1rQ99ysljZp7WGczxmUfndF4ilm9BpePBfQLFtaFaUH9knDSMP3UTNxAxB9vUdoL58vWuIIINCDUEXEEYEHJEyp9t2RElYphxRfi1wwcMnNP6ooC+n2w0TFjNixgHxGwmPDjcQ4kAm7UfFfL0LNLCxLIiTUUQ4Qvxc44MGbj6Zr7PYNjQ5SEIcIc3OOL3Zk+mSrtgJRjJGE5jQHRBvPObjUipPcF0ahfGNM1Lh4ofA6KijwSw0d/wAro1DtRgLCSLxSnxCmVlzccym/lSLbLwC80HidFqVlFduSrnMuO7WvOtFeuXDGXdvx6olp2gITeFC63adp9fJc84VQryqtJpxcvLeS7rWQizfgtasyCjSQai4jBYrJUnq6sv8ADjJPN+fx+G1rlktC2gqzlZKTZ8i6M7dbh2jkB68lEqu2siEGwWbopVoJ5ki8quV06em4Zy5eviN0pLNhtDWC7zOp5rciLJ7Mkk1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data:image/jpeg;base64,/9j/4AAQSkZJRgABAQAAAQABAAD/2wCEAAkGBxQSERUUERQVFhUWFRQVFRgYGBUVGxgaFxQWFxUYGRQYHCggGBwlHBQUITEjJSkrLi4uFx8zODMsNyguLisBCgoKDg0OGhAQGiwlICU0LCwvLSwsLDAsNCwsLy8sLCwsLCwsLCwsLCwsLCwsLCwsLCwsLCwsLCwsLCwsLCwsLP/AABEIAQsAvQMBIgACEQEDEQH/xAAcAAEAAgMBAQEAAAAAAAAAAAAABAUCAwYBBwj/xABDEAABAgMFBAcFBQYFBQAAAAABAAIDBBEFITFBUQYSE2EiMkJxgbHRUmKRweEjU5Kh8BQzQ3KCogcVc8LxJJOys9L/xAAZAQEAAwEBAAAAAAAAAAAAAAAAAQIDBAX/xAAoEQEBAAIBAwMDBAMAAAAAAAAAAQIRAwQSMSEiQRNRYTJxgeEjQsH/2gAMAwEAAhEDEQA/APuKIiAiIgIiICIiAiIgIiICIiAiIgIiICLCLEDRVxoFpbPQyaB35H0RFyk81JRctKbQvYSIg3xUioucL/gVfQ7ShlodvXEVFx1I8wVNxsY8fUcefipaLVBmGv6prTvW1Q2ll8CIiJERaZuPuN3qVva0DC9zg0X97gg3IovGifdD8Y9E40T7ofjHoglIovGifdD8Y9E40T7sfjHoglIovGifdj8Y9E40T7ofjHoglIovGifdD8Y9FnKR98Go3SHFpFa3jmg3oiICIiAiIgi2i2sMgYktH9wVPBA3hf2hljeFcWk6kMkYgtP9wVPDcN4XdoeYwVp4cnPrvikjQQHUcaVvwrQOvFb9CCreBBIaxhxAcDS/B769+BUK1JOIw1iMqBcHCpBAwDu7DJTIMUmG0m8uaST3xHEq9cXHjMc7LFnZDaOeDlQfmVaKrsh9XO/laPhcrRZ3y9Ph/QIiKGoodq9Qf6sD/wB0NTFEtQHh3Amj4TiACTRsVjjQC83A4IKSclXujxSycDKkNLAT9nuQhwx1qDpR2vNwrvMBqKLU+zoxef8ArWktfDLA4g7u6L2looSTuOJJNTfhSqmTUrLxHmI5kffIIJEKOKhwYDUblDc2g03nUpVYxZOWdiyPTd3aCFHoRvBx7Fes1h/pGpqGqLIu3IbnTDTEZCiN39514fFZuOBaby1ocwOob3VpkdEOWjud0pxofD369XqGg3iGmgpEY91M2ta11KlTo8rLPFHQop69PsY9RxHl76HcuqScMrlrs+UgwrzxnOrUHgRhQbr2gU3DWgivx1AFAAAFnZ0drWQ4b4u/ELRUuNHOOZ3TeKmtB6KSJtlWgPaS7q0INbiRSnJrvgVSCRlqbpZHINDQwowFRuXijBT92wUFAA24C9Zy8vLseIgbHLgXOqYUfrPFHuIDMSKXYXXAX1C/USzv4n+q/wCSx/zNnsxf+zH/APhe2Yah5oQDEeRvAtNK47rgCEExERAREQEREGMSGHChFQtQk2eyFvREXGXzAhaP2OH7A8s64eJW9ELJfLXCgNb1QAtiIhJrwIiIkREQEREBERAREQEREBERARa45O67d61DTvpcosCBD3WvFK3EP7RPN2JrhTwRW5euk5FVtmohhl9LjDc+/doCBUAUdUjEGv5YLOae8BwLuwHVApTpX54KdK/Vmt6WKKBEiua8tqKkwxvUwqHfHq0HNywEeIXboc394WVpkIe/XHGoomj6kWSKsdPOFTiCyI5tQBXdpSlDWl99fyXkaI5jiahx3G30AxeBU34CpIv1vTSPqxaIo8q594eDlQndrzqGkhSFDSXcERESIiICIiAiIgIi1x4zWNL3kNa0EuJuAAxJKDYi4GF/iO0zO6WUl67offvj3yPZ5UqBfyXeQ3hwBaQQQCCLwQcCDmERLtkiIiRahLMDt4Nbva0FfitqIiyVqEsypO42pqCaC+uNdUjhoBc4A0acqmmJH5YLaiGorIszCpugUJAbTh1uGRFLxlQaryBNwWNrWoqXV3CACOiaAC7ClytFi1gGAAzuuxxRHbN7QHTUBruqN49K5hrzNacz8SjZiA3ANF3sUuIBpcMxT8lPLBWtBUYH6r2iJ7Z9kaSiwyXNhgCnWAbu6jTkpSUREyaEREBERAREQERYRYga0ucQGgEkm4ADEk5BAjRWsaXPIa1oJJJoABiScl8i202rdNu4cOogNNwwMQjBzhpoPE34Zba7WGacYcIkQGnuMQjtO93QeJvpTlUUyouv2I2uMsRBjkmATccTDJz/AJdRliM68gilWXT9DMeCAQQQQCCLwQcCDmsl8o2H2vMuRBjmsEnou+7J/wBnlivqzXAgEGoN4IzUNJdvURESIi8c4C83BB6iAogIiICIiAiIgIiICIsXuABJIAAqSbgAMSSgRIgaCXEAAEkm4ADEk5BfJtttrTNOMKCSIAPcYhGZ93QeJypltvtcZkmDAJEAG84GIRmfd0GeJypyCKZUREUqCLeZOJwxF3HcMndD6HdrpvYLQgLs9htr/wBnIgTB+xNzXH+GdD7nl3YcYiJl0/Q7TUVF4OC9XyzYbbDgEQJg/ZG5jz/D5H3PLuw+oueAKkimNeShpLse8AEk0AvJXL2taRimjbmD8+Z9F7a9pmKd1tzB/dzPLkq1aY4vN6nqO724+FvY1q7lGRD0cj7PLu8l0gXCK4sa1d2jIh6PZPs8jy8lGWPyt03U69mTo0RFR6IiIgIiICIiAsI8IPa5rhVrgWuBzBFCPgs0QfG9sdlnSb95lXQHHouxLT7Dvkc+9c2v0HNSzYrHMiNDmuFHA4EL49tfsu6TfVtXQXHoOzB9h3PQ5ozsc6iIpVddsdtIxjDKTYDpd9QCcGFxqa+6Sa1yN/dC2u2YdJv3m1dAeeg/Gme6466HP4rnl2OyO0zQz9knaOl3jda53Y90n2dD2TywLeXHIug2t2ZfJvqKuguPQfpnuu97nn8QN+xuypm3cSLVsu09I4b5GLWnIanwxwI0y2N2UM0eLG6Mu3E4cQjFoOTdT4C+tO2tW0d/oMuhi7StMPDkvLRngQIUIBsJoAAAoDTC7IclXK+OLh6jqN+3HwIiKzjEREFzY1q7tGRD0eydOR5eS6JcIrqxbVpSHEN2DTpyPJUyx+Xf03U69mToURFR6AiIgIiICIiAtM5KsisdDiNDmOFHA5rciD4vtdsw+TiVFXQXHoP09x3vefxA59foGdlGRobocVocxwoQf1cea+ObWbNPkomboTj9m/8A2u0d546gSzs0oURAirs9kdpGFn7HO0fAf0WOd2NGk4htaUPZNMsOrtCdbuiFBAbCaAABcDTC7RcDZVm7nTf1sh7P1V/KTNOi7DIq+OPy4ufqN+3FOREVnGKwsyzTEq5x3WDE691fNLLs7iHedcwYnCvIeqztS0d77OHdDF111afJRb8RvhhMZ35/xPv/AEr4oAcQ01FTQ6jJYIilgIisbJswxTvOuYP7uQ9Ut0thhc7qLXZ+K9zDvdUUDSc9R4K1WLGgAACgFwCyWVe1x43HGS3YiIoXEREBEUP/ADFm/u5YVyqityk8piIiLCjz8kyNDdDitDmOFCD+riMaqQiD4ptVs2+TiUvdCcfs36+67Rw/PEZgZWTZu703jpZD2fqvodvT4igwwAWVFTjUg1FNKHNctMQC08sitMcfu8zqOfd7cWlERXciZKTPZd4H5K9suzjFNTcwYnXkPVcTaU+IQoL3HAacyrjYvawOH7LNnouuhvN2PYcfI+CpldOng4O73ZeHRWpaIcOHCuhi67P6earFLtGRdCdQ3tPVOv1URWjHluVyvd5ERT7Ls4xTU3MGJ15BLVcMLndR7ZVmmKam5gxOvIeq6mGwAAAUAuAUGXn4e9uNFALmnLuVgsrdvX4eGcc9PIiIobCIiAiKqtGer0WeJ+QUyKZ5zCbry0Z6vRYbszryCrkRXkcGedyu6srOnqUa/DI/Iq1XMKys6ewa/wAD8iq2N+Hm/wBclqudtm1d6rIZ6PaOvIcvPzkbRTT2gMFzXC86+6ueU44/LLque/ox/kXj2AihXqK7gVUxBLTyyKrrSnxCGrjgPmeS7GQswxzQ3MHWPyHNcDtXYcWVjERCXNcSWRMnDQ6OGnyUXJ1cHBcvdl4U8SIXElxqTiViiLN3u/2M2qa9olZw1Bo2FEP5NcddD4HncWhIuhOobweqdfqvlC+o/wCH9oxJqA6FMML2Q6BsU5+4TiXAZjLHnMumfLwzln5S7Ls4xTU3MGJ15BTp6cFOHDuYLrs/p5pPTgpw4VzBddny7vNQFFu1uHhnHPy8VzZdoVox5v7J15HmqdFDZ1qKqsu0K0Y835HXkeatUWERVdoz3ZYe8/IKZNqZ5zGbpaM92WHvPyCrERXkcGedyu6IiIoIiIJ0tHa9vDi3g4Hyv15qotCRdCdQ3g9U6/VSVPl4zYjeHFvBwPlfrzTwvZOSavn4v/HOKZZsgYrtGjrH5DmpLbEfxN09XHe5eq1Wxaga3gwLmi5zhnqAfM5pcvsrw9Nbd5+IWxaoA4MC5ouLhnyB01OfnhKzEOZhGWmxvB1zXHGuXSycMj4d9Kizei5baSwIknF3H3tNTDfk4fJwzHyVQvrUtGhzUIy01eD1HZ1yvycMjngefLy3+HsczJhvNIINTFFOk3RrcQ7vuHO6pGvsrNktmXzkS+rYLT036+43V3l8AfpEeKyGwQYADYbRS79fE5pFiMhQxAlwGw2il2et+fM5qGidaERESIvF6gK1k7Wo2kSpIwIpf31KqkQdY4VFFz83LGGaHDI6/VdCtcaEHCjsFMulOXj745xFumpYsNDhkdVpV3BZZdUU6RjNLeG8XHA8/VQUSxOOXbdt01LFhocMjqtKsZWYDxw4ngfK/VRJqXLDQ+B1USrZ4zXdj4aVvlJUxDQYZn9ZryUljENBhmdFotq1Q0cGDgLnOH5gHXUpatxcXd63w9t62cYUI3YOd8gfMrnkRUdYiIgK1ldoXObwnG/De9oeyefPPz5+Zj5DxKiqTbr16quy7R3qMeelkdeR5q0UJFJkZMxDo0Yn5DmkjJmIdAMT8hzUienABw4VzRcSM9RX5olhaUw0gQ2Abrc+fL1UFeL1ARFtgyzn9VpNEHUIiIs1x4IeKOVFNS5YaHDI6ql262x4VZeWd9phEiDse60+1qcu/DRsZtYIwEtNuq83Q4h7Rya4+1oc8McZl0w5cJn+67RbZmXLDQ+B1WpXcVll1RWMrMCIOHE8D+s1XIli2GdxrdtBOGC1sKGC3eFS78iAdde8LmF17HNjs4UX+l2dcr9fNczaEi6C/dd/SciNfoqV245TKbiMiIoS3yUvxIjWVDd40qe6qjWvDdCeWY+8MD3KPMzGTfEqZKTDYzeHFx7J1+vmgqEW6aljDdR3gdQtKsh6uo2b35ioODaVd35fzKnsWyXzD6NuaOu7QfM8l0s7OtgtECWuDes4Y1zv11Ka2rnyY8c7sk+0o3DAhsG6KXnXuPmqlTrOnhHbwovX7Ltfr5qNMwCx1HeHPmFFmlsOSZzuxa0RSJKUMQ3XAYn9ZqF3sjJmIdGjE/Ic10MKEGgBooAkGEGgBooAs0TILhdutseFvS8s77TCI8fw/dafb55d+GW3W2HBrAlz9qbnvH8MaD3/AC718vJRXLIREUqPpGxm1QjtEtNHp4Q4h7WjSfb0OffjfTMAsND4HVfGV9K2N2qEw0S00ftMIcQ9vQE+3/5d+My6Vzwmc/K3RbJiAWGh8Dqtas47LLqinNLY7OHFx7Ls6+vmoKJZtbDO4XcU8/JOgv3X+ByI1CrJmPkPEruCGzDDCi9bsuzrqOfmuHtOz3wIhY8cwcnDUKmnbMplNxEXq8RSLiVmGxm8OJ1uy7X6+axkLBiRYu5g0XufkBy1J0VbBhkm746Lp4VsuEEQwKHAuzI9eaiTavJyY4Y7ySp6bZBZwJe4C5zhjXO/M6lU6ItZNPI5eXLky3QFdDZ862O3hxbnjqu1+vLNc8gNMEs2nh5rx5bjoIdmPL90igGLsqctVewYQYA1ouCq7FtbidB/XGB9r6q3WVmntceeOePdiIiKF354campvJvPzXiIpYiKTZsk6PFZCYQHPcGguNB4lb7bseLKxTDii/Frh1XDVp/VESr0BREQ+mbHbUiZaJeaP2o/dvPb5E+3596uZiAWGh8Oa+Ng0vFxF4OFPFfUtibeM7DdBjgmJDAPE9oG4E6O11Uy6Vzw7/3TkWyPBLDQ/wDK1qzjs16ClxYTJqHwovW7LswdRz5ZqIiWbXwzuF25O0pB8B5ZEF+RycNQtMKGXG5d9Fl2zcMw4g6Tb2vAwOvqM/LlYspwnFhpVpoaGtearq+HTnyY449/w1Q4YAoFsRFrJp5PLy3ku6zY5ZrSpUhAMV4YCATqaYeaKY43K6jWizjQy1xaaVBINOSwRFmgGl4uIwXVWLa3EG4/rj+7n38lyq9a4g1FxF4Kizbbh5rxZbjv0VbYlomK0hw6TaAnI1rQ99ysljZp7WGczxmUfndF4ilm9BpePBfQLFtaFaUH9knDSMP3UTNxAxB9vUdoL58vWuIIINCDUEXEEYEHJEyp9t2RElYphxRfi1wwcMnNP6ooC+n2w0TFjNixgHxGwmPDjcQ4kAm7UfFfL0LNLCxLIiTUUQ4Qvxc44MGbj6Zr7PYNjQ5SEIcIc3OOL3Zk+mSrtgJRjJGE5jQHRBvPObjUipPcF0ahfGNM1Lh4ofA6KijwSw0d/wAro1DtRgLCSLxSnxCmVlzccym/lSLbLwC80HidFqVlFduSrnMuO7WvOtFeuXDGXdvx6olp2gITeFC63adp9fJc84VQryqtJpxcvLeS7rWQizfgtasyCjSQai4jBYrJUnq6sv8ADjJPN+fx+G1rlktC2gqzlZKTZ8i6M7dbh2jkB68lEqu2siEGwWbopVoJ5ki8quV06em4Zy5eviN0pLNhtDWC7zOp5rciLJ7Mkk1H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12" descr="data:image/jpeg;base64,/9j/4AAQSkZJRgABAQAAAQABAAD/2wCEAAkGBxQSERUUERQVFhUWFRQVFRgYGBUVGxgaFxQWFxUYGRQYHCggGBwlHBQUITEjJSkrLi4uFx8zODMsNyguLisBCgoKDg0OGhAQGiwlICU0LCwvLSwsLDAsNCwsLy8sLCwsLCwsLCwsLCwsLCwsLCwsLCwsLCwsLCwsLCwsLCwsLP/AABEIAQsAvQMBIgACEQEDEQH/xAAcAAEAAgMBAQEAAAAAAAAAAAAABAUCAwYBBwj/xABDEAABAgMFBAcFBQYFBQAAAAABAAIDBBEFITFBUQYSE2EiMkJxgbHRUmKRweEjU5Kh8BQzQ3KCogcVc8LxJJOys9L/xAAZAQEAAwEBAAAAAAAAAAAAAAAAAQIDBAX/xAAoEQEBAAIBAwMDBAMAAAAAAAAAAQIRAwQSMSEiQRNRYTJxgeEjQsH/2gAMAwEAAhEDEQA/APuKIiAiIgIiICIiAiIgIiICIiAiIgIiICLCLEDRVxoFpbPQyaB35H0RFyk81JRctKbQvYSIg3xUioucL/gVfQ7ShlodvXEVFx1I8wVNxsY8fUcefipaLVBmGv6prTvW1Q2ll8CIiJERaZuPuN3qVva0DC9zg0X97gg3IovGifdD8Y9E40T7ofjHoglIovGifdD8Y9E40T7sfjHoglIovGifdj8Y9E40T7ofjHoglIovGifdD8Y9FnKR98Go3SHFpFa3jmg3oiICIiAiIgi2i2sMgYktH9wVPBA3hf2hljeFcWk6kMkYgtP9wVPDcN4XdoeYwVp4cnPrvikjQQHUcaVvwrQOvFb9CCreBBIaxhxAcDS/B769+BUK1JOIw1iMqBcHCpBAwDu7DJTIMUmG0m8uaST3xHEq9cXHjMc7LFnZDaOeDlQfmVaKrsh9XO/laPhcrRZ3y9Ph/QIiKGoodq9Qf6sD/wB0NTFEtQHh3Amj4TiACTRsVjjQC83A4IKSclXujxSycDKkNLAT9nuQhwx1qDpR2vNwrvMBqKLU+zoxef8ArWktfDLA4g7u6L2looSTuOJJNTfhSqmTUrLxHmI5kffIIJEKOKhwYDUblDc2g03nUpVYxZOWdiyPTd3aCFHoRvBx7Fes1h/pGpqGqLIu3IbnTDTEZCiN39514fFZuOBaby1ocwOob3VpkdEOWjud0pxofD369XqGg3iGmgpEY91M2ta11KlTo8rLPFHQop69PsY9RxHl76HcuqScMrlrs+UgwrzxnOrUHgRhQbr2gU3DWgivx1AFAAAFnZ0drWQ4b4u/ELRUuNHOOZ3TeKmtB6KSJtlWgPaS7q0INbiRSnJrvgVSCRlqbpZHINDQwowFRuXijBT92wUFAA24C9Zy8vLseIgbHLgXOqYUfrPFHuIDMSKXYXXAX1C/USzv4n+q/wCSx/zNnsxf+zH/APhe2Yah5oQDEeRvAtNK47rgCEExERAREQEREGMSGHChFQtQk2eyFvREXGXzAhaP2OH7A8s64eJW9ELJfLXCgNb1QAtiIhJrwIiIkREQEREBERAREQEREBERARa45O67d61DTvpcosCBD3WvFK3EP7RPN2JrhTwRW5euk5FVtmohhl9LjDc+/doCBUAUdUjEGv5YLOae8BwLuwHVApTpX54KdK/Vmt6WKKBEiua8tqKkwxvUwqHfHq0HNywEeIXboc394WVpkIe/XHGoomj6kWSKsdPOFTiCyI5tQBXdpSlDWl99fyXkaI5jiahx3G30AxeBU34CpIv1vTSPqxaIo8q594eDlQndrzqGkhSFDSXcERESIiICIiAiIgIi1x4zWNL3kNa0EuJuAAxJKDYi4GF/iO0zO6WUl67offvj3yPZ5UqBfyXeQ3hwBaQQQCCLwQcCDmERLtkiIiRahLMDt4Nbva0FfitqIiyVqEsypO42pqCaC+uNdUjhoBc4A0acqmmJH5YLaiGorIszCpugUJAbTh1uGRFLxlQaryBNwWNrWoqXV3CACOiaAC7ClytFi1gGAAzuuxxRHbN7QHTUBruqN49K5hrzNacz8SjZiA3ANF3sUuIBpcMxT8lPLBWtBUYH6r2iJ7Z9kaSiwyXNhgCnWAbu6jTkpSUREyaEREBERAREQERYRYga0ucQGgEkm4ADEk5BAjRWsaXPIa1oJJJoABiScl8i202rdNu4cOogNNwwMQjBzhpoPE34Zba7WGacYcIkQGnuMQjtO93QeJvpTlUUyouv2I2uMsRBjkmATccTDJz/AJdRliM68gilWXT9DMeCAQQQQCCLwQcCDmsl8o2H2vMuRBjmsEnou+7J/wBnlivqzXAgEGoN4IzUNJdvURESIi8c4C83BB6iAogIiICIiAiIgIiICIsXuABJIAAqSbgAMSSgRIgaCXEAAEkm4ADEk5BfJtttrTNOMKCSIAPcYhGZ93QeJypltvtcZkmDAJEAG84GIRmfd0GeJypyCKZUREUqCLeZOJwxF3HcMndD6HdrpvYLQgLs9htr/wBnIgTB+xNzXH+GdD7nl3YcYiJl0/Q7TUVF4OC9XyzYbbDgEQJg/ZG5jz/D5H3PLuw+oueAKkimNeShpLse8AEk0AvJXL2taRimjbmD8+Z9F7a9pmKd1tzB/dzPLkq1aY4vN6nqO724+FvY1q7lGRD0cj7PLu8l0gXCK4sa1d2jIh6PZPs8jy8lGWPyt03U69mTo0RFR6IiIgIiICIiAsI8IPa5rhVrgWuBzBFCPgs0QfG9sdlnSb95lXQHHouxLT7Dvkc+9c2v0HNSzYrHMiNDmuFHA4EL49tfsu6TfVtXQXHoOzB9h3PQ5ozsc6iIpVddsdtIxjDKTYDpd9QCcGFxqa+6Sa1yN/dC2u2YdJv3m1dAeeg/Gme6466HP4rnl2OyO0zQz9knaOl3jda53Y90n2dD2TywLeXHIug2t2ZfJvqKuguPQfpnuu97nn8QN+xuypm3cSLVsu09I4b5GLWnIanwxwI0y2N2UM0eLG6Mu3E4cQjFoOTdT4C+tO2tW0d/oMuhi7StMPDkvLRngQIUIBsJoAAAoDTC7IclXK+OLh6jqN+3HwIiKzjEREFzY1q7tGRD0eydOR5eS6JcIrqxbVpSHEN2DTpyPJUyx+Xf03U69mToURFR6AiIgIiICIiAtM5KsisdDiNDmOFHA5rciD4vtdsw+TiVFXQXHoP09x3vefxA59foGdlGRobocVocxwoQf1cea+ObWbNPkomboTj9m/8A2u0d546gSzs0oURAirs9kdpGFn7HO0fAf0WOd2NGk4htaUPZNMsOrtCdbuiFBAbCaAABcDTC7RcDZVm7nTf1sh7P1V/KTNOi7DIq+OPy4ufqN+3FOREVnGKwsyzTEq5x3WDE691fNLLs7iHedcwYnCvIeqztS0d77OHdDF111afJRb8RvhhMZ35/xPv/AEr4oAcQ01FTQ6jJYIilgIisbJswxTvOuYP7uQ9Ut0thhc7qLXZ+K9zDvdUUDSc9R4K1WLGgAACgFwCyWVe1x43HGS3YiIoXEREBEUP/ADFm/u5YVyqityk8piIiLCjz8kyNDdDitDmOFCD+riMaqQiD4ptVs2+TiUvdCcfs36+67Rw/PEZgZWTZu703jpZD2fqvodvT4igwwAWVFTjUg1FNKHNctMQC08sitMcfu8zqOfd7cWlERXciZKTPZd4H5K9suzjFNTcwYnXkPVcTaU+IQoL3HAacyrjYvawOH7LNnouuhvN2PYcfI+CpldOng4O73ZeHRWpaIcOHCuhi67P6earFLtGRdCdQ3tPVOv1URWjHluVyvd5ERT7Ls4xTU3MGJ15BLVcMLndR7ZVmmKam5gxOvIeq6mGwAAAUAuAUGXn4e9uNFALmnLuVgsrdvX4eGcc9PIiIobCIiAiKqtGer0WeJ+QUyKZ5zCbry0Z6vRYbszryCrkRXkcGedyu6srOnqUa/DI/Iq1XMKys6ewa/wAD8iq2N+Hm/wBclqudtm1d6rIZ6PaOvIcvPzkbRTT2gMFzXC86+6ueU44/LLque/ox/kXj2AihXqK7gVUxBLTyyKrrSnxCGrjgPmeS7GQswxzQ3MHWPyHNcDtXYcWVjERCXNcSWRMnDQ6OGnyUXJ1cHBcvdl4U8SIXElxqTiViiLN3u/2M2qa9olZw1Bo2FEP5NcddD4HncWhIuhOobweqdfqvlC+o/wCH9oxJqA6FMML2Q6BsU5+4TiXAZjLHnMumfLwzln5S7Ls4xTU3MGJ15BTp6cFOHDuYLrs/p5pPTgpw4VzBddny7vNQFFu1uHhnHPy8VzZdoVox5v7J15HmqdFDZ1qKqsu0K0Y835HXkeatUWERVdoz3ZYe8/IKZNqZ5zGbpaM92WHvPyCrERXkcGedyu6IiIoIiIJ0tHa9vDi3g4Hyv15qotCRdCdQ3g9U6/VSVPl4zYjeHFvBwPlfrzTwvZOSavn4v/HOKZZsgYrtGjrH5DmpLbEfxN09XHe5eq1Wxaga3gwLmi5zhnqAfM5pcvsrw9Nbd5+IWxaoA4MC5ouLhnyB01OfnhKzEOZhGWmxvB1zXHGuXSycMj4d9Kizei5baSwIknF3H3tNTDfk4fJwzHyVQvrUtGhzUIy01eD1HZ1yvycMjngefLy3+HsczJhvNIINTFFOk3RrcQ7vuHO6pGvsrNktmXzkS+rYLT036+43V3l8AfpEeKyGwQYADYbRS79fE5pFiMhQxAlwGw2il2et+fM5qGidaERESIvF6gK1k7Wo2kSpIwIpf31KqkQdY4VFFz83LGGaHDI6/VdCtcaEHCjsFMulOXj745xFumpYsNDhkdVpV3BZZdUU6RjNLeG8XHA8/VQUSxOOXbdt01LFhocMjqtKsZWYDxw4ngfK/VRJqXLDQ+B1USrZ4zXdj4aVvlJUxDQYZn9ZryUljENBhmdFotq1Q0cGDgLnOH5gHXUpatxcXd63w9t62cYUI3YOd8gfMrnkRUdYiIgK1ldoXObwnG/De9oeyefPPz5+Zj5DxKiqTbr16quy7R3qMeelkdeR5q0UJFJkZMxDo0Yn5DmkjJmIdAMT8hzUienABw4VzRcSM9RX5olhaUw0gQ2Abrc+fL1UFeL1ARFtgyzn9VpNEHUIiIs1x4IeKOVFNS5YaHDI6ql262x4VZeWd9phEiDse60+1qcu/DRsZtYIwEtNuq83Q4h7Rya4+1oc8McZl0w5cJn+67RbZmXLDQ+B1WpXcVll1RWMrMCIOHE8D+s1XIli2GdxrdtBOGC1sKGC3eFS78iAdde8LmF17HNjs4UX+l2dcr9fNczaEi6C/dd/SciNfoqV245TKbiMiIoS3yUvxIjWVDd40qe6qjWvDdCeWY+8MD3KPMzGTfEqZKTDYzeHFx7J1+vmgqEW6aljDdR3gdQtKsh6uo2b35ioODaVd35fzKnsWyXzD6NuaOu7QfM8l0s7OtgtECWuDes4Y1zv11Ka2rnyY8c7sk+0o3DAhsG6KXnXuPmqlTrOnhHbwovX7Ltfr5qNMwCx1HeHPmFFmlsOSZzuxa0RSJKUMQ3XAYn9ZqF3sjJmIdGjE/Ic10MKEGgBooAkGEGgBooAs0TILhdutseFvS8s77TCI8fw/dafb55d+GW3W2HBrAlz9qbnvH8MaD3/AC718vJRXLIREUqPpGxm1QjtEtNHp4Q4h7WjSfb0OffjfTMAsND4HVfGV9K2N2qEw0S00ftMIcQ9vQE+3/5d+My6Vzwmc/K3RbJiAWGh8Dqtas47LLqinNLY7OHFx7Ls6+vmoKJZtbDO4XcU8/JOgv3X+ByI1CrJmPkPEruCGzDDCi9bsuzrqOfmuHtOz3wIhY8cwcnDUKmnbMplNxEXq8RSLiVmGxm8OJ1uy7X6+axkLBiRYu5g0XufkBy1J0VbBhkm746Lp4VsuEEQwKHAuzI9eaiTavJyY4Y7ySp6bZBZwJe4C5zhjXO/M6lU6ItZNPI5eXLky3QFdDZ862O3hxbnjqu1+vLNc8gNMEs2nh5rx5bjoIdmPL90igGLsqctVewYQYA1ouCq7FtbidB/XGB9r6q3WVmntceeOePdiIiKF354campvJvPzXiIpYiKTZsk6PFZCYQHPcGguNB4lb7bseLKxTDii/Frh1XDVp/VESr0BREQ+mbHbUiZaJeaP2o/dvPb5E+3596uZiAWGh8Oa+Ng0vFxF4OFPFfUtibeM7DdBjgmJDAPE9oG4E6O11Uy6Vzw7/3TkWyPBLDQ/wDK1qzjs16ClxYTJqHwovW7LswdRz5ZqIiWbXwzuF25O0pB8B5ZEF+RycNQtMKGXG5d9Fl2zcMw4g6Tb2vAwOvqM/LlYspwnFhpVpoaGtearq+HTnyY449/w1Q4YAoFsRFrJp5PLy3ku6zY5ZrSpUhAMV4YCATqaYeaKY43K6jWizjQy1xaaVBINOSwRFmgGl4uIwXVWLa3EG4/rj+7n38lyq9a4g1FxF4Kizbbh5rxZbjv0VbYlomK0hw6TaAnI1rQ99ysljZp7WGczxmUfndF4ilm9BpePBfQLFtaFaUH9knDSMP3UTNxAxB9vUdoL58vWuIIINCDUEXEEYEHJEyp9t2RElYphxRfi1wwcMnNP6ooC+n2w0TFjNixgHxGwmPDjcQ4kAm7UfFfL0LNLCxLIiTUUQ4Qvxc44MGbj6Zr7PYNjQ5SEIcIc3OOL3Zk+mSrtgJRjJGE5jQHRBvPObjUipPcF0ahfGNM1Lh4ofA6KijwSw0d/wAro1DtRgLCSLxSnxCmVlzccym/lSLbLwC80HidFqVlFduSrnMuO7WvOtFeuXDGXdvx6olp2gITeFC63adp9fJc84VQryqtJpxcvLeS7rWQizfgtasyCjSQai4jBYrJUnq6sv8ADjJPN+fx+G1rlktC2gqzlZKTZ8i6M7dbh2jkB68lEqu2siEGwWbopVoJ5ki8quV06em4Zy5eviN0pLNhtDWC7zOp5rciLJ7Mkk1H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147741">
            <a:off x="7745406" y="3284545"/>
            <a:ext cx="1085182" cy="16887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84391" y="3773785"/>
            <a:ext cx="1042506" cy="14692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40091" y="6030160"/>
            <a:ext cx="2487384" cy="731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GB" b="1"/>
              <a:t>Shortlisting universities</a:t>
            </a:r>
          </a:p>
        </p:txBody>
      </p:sp>
      <p:pic>
        <p:nvPicPr>
          <p:cNvPr id="55298" name="Content Placeholder 4" descr="undecided-face-660x36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43663" y="260350"/>
            <a:ext cx="2525712" cy="1412875"/>
          </a:xfrm>
        </p:spPr>
      </p:pic>
      <p:sp>
        <p:nvSpPr>
          <p:cNvPr id="56323" name="Content Placeholder 3"/>
          <p:cNvSpPr>
            <a:spLocks noGrp="1"/>
          </p:cNvSpPr>
          <p:nvPr>
            <p:ph sz="half" idx="2"/>
          </p:nvPr>
        </p:nvSpPr>
        <p:spPr>
          <a:xfrm>
            <a:off x="827088" y="1916832"/>
            <a:ext cx="7859712" cy="4209331"/>
          </a:xfrm>
        </p:spPr>
        <p:txBody>
          <a:bodyPr/>
          <a:lstStyle/>
          <a:p>
            <a:pPr eaLnBrk="1" hangingPunct="1"/>
            <a:r>
              <a:rPr lang="en-GB" sz="2000" dirty="0"/>
              <a:t>Campus or city?</a:t>
            </a:r>
          </a:p>
          <a:p>
            <a:pPr eaLnBrk="1" hangingPunct="1"/>
            <a:r>
              <a:rPr lang="en-GB" sz="2000" dirty="0"/>
              <a:t>Big or small?</a:t>
            </a:r>
          </a:p>
          <a:p>
            <a:pPr eaLnBrk="1" hangingPunct="1"/>
            <a:r>
              <a:rPr lang="en-GB" sz="2000" dirty="0"/>
              <a:t>Commutable from home, within 1-2 hours or as far away as possible?</a:t>
            </a:r>
          </a:p>
          <a:p>
            <a:pPr eaLnBrk="1" hangingPunct="1"/>
            <a:r>
              <a:rPr lang="en-GB" sz="2000" dirty="0"/>
              <a:t>Sports facilities? Nightlife?</a:t>
            </a:r>
          </a:p>
          <a:p>
            <a:pPr eaLnBrk="1" hangingPunct="1"/>
            <a:r>
              <a:rPr lang="en-GB" sz="2000" dirty="0"/>
              <a:t>Accommodation?</a:t>
            </a:r>
          </a:p>
          <a:p>
            <a:pPr eaLnBrk="1" hangingPunct="1"/>
            <a:r>
              <a:rPr lang="en-GB" sz="2000" dirty="0"/>
              <a:t>Cost of living?</a:t>
            </a:r>
          </a:p>
          <a:p>
            <a:pPr eaLnBrk="1" hangingPunct="1"/>
            <a:r>
              <a:rPr lang="en-GB" sz="2000" dirty="0"/>
              <a:t>Bursaries?  Reputation? Applicants per place? </a:t>
            </a:r>
          </a:p>
          <a:p>
            <a:pPr eaLnBrk="1" hangingPunct="1"/>
            <a:r>
              <a:rPr lang="en-GB" sz="2000" dirty="0"/>
              <a:t>Graduate destinations</a:t>
            </a:r>
            <a:r>
              <a:rPr lang="en-GB" sz="2000" dirty="0"/>
              <a:t>? </a:t>
            </a:r>
            <a:r>
              <a:rPr lang="en-GB" sz="2000" dirty="0">
                <a:hlinkClick r:id="rId3"/>
              </a:rPr>
              <a:t>https://</a:t>
            </a:r>
            <a:r>
              <a:rPr lang="en-GB" sz="2000" dirty="0" smtClean="0">
                <a:hlinkClick r:id="rId3"/>
              </a:rPr>
              <a:t>luminate.prospects.ac.uk/what-do-graduates-do</a:t>
            </a:r>
            <a:r>
              <a:rPr lang="en-GB" sz="2000" dirty="0" smtClean="0"/>
              <a:t> </a:t>
            </a:r>
            <a:endParaRPr lang="en-GB" sz="2000" dirty="0"/>
          </a:p>
          <a:p>
            <a:pPr eaLnBrk="1" hangingPunct="1"/>
            <a:r>
              <a:rPr lang="en-GB" sz="2000" dirty="0"/>
              <a:t>Use the filters on </a:t>
            </a:r>
            <a:r>
              <a:rPr lang="en-GB" sz="2000" dirty="0">
                <a:hlinkClick r:id="rId4"/>
              </a:rPr>
              <a:t>www.unifrog.org</a:t>
            </a:r>
            <a:endParaRPr lang="en-GB" sz="2000" dirty="0"/>
          </a:p>
          <a:p>
            <a:pPr eaLnBrk="1" hangingPunct="1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do you decide?</a:t>
            </a:r>
          </a:p>
        </p:txBody>
      </p:sp>
      <p:sp>
        <p:nvSpPr>
          <p:cNvPr id="60418" name="Content Placeholder 2"/>
          <p:cNvSpPr>
            <a:spLocks noGrp="1"/>
          </p:cNvSpPr>
          <p:nvPr>
            <p:ph sz="half" idx="1"/>
          </p:nvPr>
        </p:nvSpPr>
        <p:spPr>
          <a:xfrm>
            <a:off x="107950" y="1341438"/>
            <a:ext cx="8785225" cy="5183906"/>
          </a:xfrm>
        </p:spPr>
        <p:txBody>
          <a:bodyPr/>
          <a:lstStyle/>
          <a:p>
            <a:r>
              <a:rPr lang="en-GB" dirty="0"/>
              <a:t>Look at alternative prospectuses </a:t>
            </a:r>
            <a:r>
              <a:rPr lang="en-GB" sz="2400" dirty="0"/>
              <a:t>– e.g. </a:t>
            </a:r>
            <a:r>
              <a:rPr lang="en-GB" sz="2400" dirty="0">
                <a:hlinkClick r:id="rId2"/>
              </a:rPr>
              <a:t>push.co.uk</a:t>
            </a:r>
            <a:endParaRPr lang="en-GB" sz="2400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lvl="2" algn="ctr"/>
            <a:r>
              <a:rPr lang="en-GB" sz="2800" dirty="0"/>
              <a:t>Attend open days </a:t>
            </a:r>
            <a:r>
              <a:rPr lang="en-GB" sz="2400" dirty="0"/>
              <a:t>- </a:t>
            </a:r>
            <a:r>
              <a:rPr lang="en-GB" sz="2400" dirty="0">
                <a:hlinkClick r:id="rId3"/>
              </a:rPr>
              <a:t>www.opendays.com</a:t>
            </a:r>
            <a:endParaRPr lang="en-GB" sz="2400" dirty="0"/>
          </a:p>
          <a:p>
            <a:endParaRPr lang="en-GB" dirty="0"/>
          </a:p>
          <a:p>
            <a:pPr marL="0" indent="0">
              <a:buNone/>
            </a:pPr>
            <a:endParaRPr lang="en-GB" sz="1200" dirty="0"/>
          </a:p>
          <a:p>
            <a:r>
              <a:rPr lang="en-GB" dirty="0"/>
              <a:t>Compare courses on </a:t>
            </a:r>
            <a:r>
              <a:rPr lang="en-GB" sz="2400" dirty="0">
                <a:hlinkClick r:id="rId4"/>
              </a:rPr>
              <a:t>unistats.direct.gov.uk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lvl="7"/>
            <a:endParaRPr lang="en-GB" sz="2800" dirty="0"/>
          </a:p>
          <a:p>
            <a:pPr lvl="7"/>
            <a:r>
              <a:rPr lang="en-GB" sz="2800" dirty="0"/>
              <a:t>Refer to independent league table</a:t>
            </a:r>
          </a:p>
          <a:p>
            <a:pPr marL="3200400" lvl="7" indent="0">
              <a:buNone/>
            </a:pPr>
            <a:r>
              <a:rPr lang="en-GB" sz="2400" u="sng" dirty="0">
                <a:hlinkClick r:id="rId5"/>
              </a:rPr>
              <a:t>www.thecompleteuniversityguide.co.uk/</a:t>
            </a:r>
            <a:endParaRPr lang="en-GB" sz="2400" dirty="0"/>
          </a:p>
        </p:txBody>
      </p:sp>
      <p:pic>
        <p:nvPicPr>
          <p:cNvPr id="60419" name="Content Placeholder 4" descr="Push logo.gif"/>
          <p:cNvPicPr>
            <a:picLocks noGrp="1" noChangeAspect="1"/>
          </p:cNvPicPr>
          <p:nvPr>
            <p:ph sz="half" idx="2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7543800" y="1055130"/>
            <a:ext cx="1143000" cy="1143000"/>
          </a:xfrm>
        </p:spPr>
      </p:pic>
      <p:pic>
        <p:nvPicPr>
          <p:cNvPr id="60420" name="Picture 5" descr="maxresdefault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846027"/>
            <a:ext cx="1963737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Picture 6" descr="uni open da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234888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7950" y="5517232"/>
            <a:ext cx="2974554" cy="714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Studying abroad</a:t>
            </a:r>
            <a:endParaRPr lang="en-US" b="1"/>
          </a:p>
        </p:txBody>
      </p:sp>
      <p:sp>
        <p:nvSpPr>
          <p:cNvPr id="58370" name="Rectangle 5"/>
          <p:cNvSpPr>
            <a:spLocks noGrp="1"/>
          </p:cNvSpPr>
          <p:nvPr>
            <p:ph type="body" sz="half" idx="1"/>
          </p:nvPr>
        </p:nvSpPr>
        <p:spPr>
          <a:xfrm>
            <a:off x="457200" y="1557338"/>
            <a:ext cx="4259263" cy="4568825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b="1" dirty="0"/>
              <a:t>Top 5 destinations:</a:t>
            </a:r>
          </a:p>
          <a:p>
            <a:pPr>
              <a:lnSpc>
                <a:spcPct val="80000"/>
              </a:lnSpc>
            </a:pPr>
            <a:r>
              <a:rPr lang="en-GB" dirty="0"/>
              <a:t>USA 	33%</a:t>
            </a:r>
          </a:p>
          <a:p>
            <a:pPr>
              <a:lnSpc>
                <a:spcPct val="80000"/>
              </a:lnSpc>
            </a:pPr>
            <a:r>
              <a:rPr lang="en-GB" dirty="0"/>
              <a:t>Australia 	9%</a:t>
            </a:r>
          </a:p>
          <a:p>
            <a:pPr>
              <a:lnSpc>
                <a:spcPct val="80000"/>
              </a:lnSpc>
            </a:pPr>
            <a:r>
              <a:rPr lang="en-GB" dirty="0"/>
              <a:t>France 	5%</a:t>
            </a:r>
          </a:p>
          <a:p>
            <a:pPr>
              <a:lnSpc>
                <a:spcPct val="80000"/>
              </a:lnSpc>
            </a:pPr>
            <a:r>
              <a:rPr lang="en-GB" dirty="0"/>
              <a:t>Germany 	5%</a:t>
            </a:r>
          </a:p>
          <a:p>
            <a:pPr>
              <a:lnSpc>
                <a:spcPct val="80000"/>
              </a:lnSpc>
            </a:pPr>
            <a:r>
              <a:rPr lang="en-GB" dirty="0"/>
              <a:t>Canada 	4%</a:t>
            </a:r>
            <a:endParaRPr lang="en-US" dirty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800" dirty="0"/>
              <a:t>(2012)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800" dirty="0"/>
          </a:p>
          <a:p>
            <a:pPr>
              <a:lnSpc>
                <a:spcPct val="80000"/>
              </a:lnSpc>
              <a:buNone/>
            </a:pPr>
            <a:r>
              <a:rPr lang="en-GB" sz="1800" b="1" dirty="0">
                <a:hlinkClick r:id="rId2"/>
              </a:rPr>
              <a:t>www.astarfuture.co.uk</a:t>
            </a:r>
            <a:r>
              <a:rPr lang="en-GB" sz="1800" b="1" dirty="0"/>
              <a:t> – overview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800" b="1" dirty="0">
                <a:hlinkClick r:id="rId3"/>
              </a:rPr>
              <a:t>www.fulbright.org.uk</a:t>
            </a:r>
            <a:r>
              <a:rPr lang="en-GB" sz="1800" b="1" dirty="0"/>
              <a:t> – USA</a:t>
            </a:r>
          </a:p>
          <a:p>
            <a:pPr>
              <a:lnSpc>
                <a:spcPct val="80000"/>
              </a:lnSpc>
              <a:buNone/>
            </a:pPr>
            <a:r>
              <a:rPr lang="en-GB" sz="1800" b="1" dirty="0">
                <a:hlinkClick r:id="rId4"/>
              </a:rPr>
              <a:t>www.studyoptions.com</a:t>
            </a:r>
            <a:r>
              <a:rPr lang="en-GB" sz="1800" b="1" dirty="0"/>
              <a:t> – Australia/NZ</a:t>
            </a:r>
          </a:p>
          <a:p>
            <a:pPr>
              <a:lnSpc>
                <a:spcPct val="80000"/>
              </a:lnSpc>
              <a:buNone/>
            </a:pPr>
            <a:r>
              <a:rPr lang="en-GB" sz="1800" b="1" dirty="0">
                <a:hlinkClick r:id="rId5"/>
              </a:rPr>
              <a:t>www.eunicas.ie</a:t>
            </a:r>
            <a:r>
              <a:rPr lang="en-GB" sz="1800" b="1" dirty="0"/>
              <a:t> – Europe</a:t>
            </a:r>
          </a:p>
          <a:p>
            <a:pPr>
              <a:lnSpc>
                <a:spcPct val="80000"/>
              </a:lnSpc>
              <a:buNone/>
            </a:pPr>
            <a:r>
              <a:rPr lang="en-GB" sz="1800" b="1" dirty="0">
                <a:hlinkClick r:id="rId6"/>
              </a:rPr>
              <a:t>www.educationau-incanada.ca</a:t>
            </a:r>
            <a:r>
              <a:rPr lang="en-GB" sz="1800" b="1" dirty="0"/>
              <a:t> – Canada</a:t>
            </a:r>
          </a:p>
          <a:p>
            <a:pPr>
              <a:lnSpc>
                <a:spcPct val="80000"/>
              </a:lnSpc>
              <a:buNone/>
            </a:pPr>
            <a:endParaRPr lang="en-GB" sz="1800" b="1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800" b="1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800" b="1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US" sz="1800" b="1" dirty="0"/>
          </a:p>
        </p:txBody>
      </p:sp>
      <p:sp>
        <p:nvSpPr>
          <p:cNvPr id="58371" name="Rectangle 7"/>
          <p:cNvSpPr>
            <a:spLocks noGrp="1"/>
          </p:cNvSpPr>
          <p:nvPr>
            <p:ph type="body" sz="half" idx="2"/>
          </p:nvPr>
        </p:nvSpPr>
        <p:spPr>
          <a:xfrm>
            <a:off x="4859338" y="1557338"/>
            <a:ext cx="4105275" cy="45688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b="1"/>
              <a:t>Skills &amp; knowledge:</a:t>
            </a:r>
          </a:p>
          <a:p>
            <a:r>
              <a:rPr lang="en-GB"/>
              <a:t>Flexibility to see issues from different perspectives</a:t>
            </a:r>
          </a:p>
          <a:p>
            <a:r>
              <a:rPr lang="en-GB"/>
              <a:t>Cultural awareness</a:t>
            </a:r>
          </a:p>
          <a:p>
            <a:r>
              <a:rPr lang="en-GB"/>
              <a:t>Language skills</a:t>
            </a:r>
          </a:p>
          <a:p>
            <a:r>
              <a:rPr lang="en-GB"/>
              <a:t>Confidence to deal with unforeseen challenges</a:t>
            </a:r>
            <a:endParaRPr lang="en-US"/>
          </a:p>
        </p:txBody>
      </p:sp>
      <p:pic>
        <p:nvPicPr>
          <p:cNvPr id="58372" name="Picture 9" descr="world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288" y="115888"/>
            <a:ext cx="1587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How about a gap year?</a:t>
            </a:r>
          </a:p>
        </p:txBody>
      </p:sp>
      <p:pic>
        <p:nvPicPr>
          <p:cNvPr id="62466" name="Content Placeholder 4" descr="Prince harry gap year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3789363"/>
            <a:ext cx="3095625" cy="23241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38" y="1484313"/>
            <a:ext cx="5256212" cy="4969023"/>
          </a:xfrm>
        </p:spPr>
        <p:txBody>
          <a:bodyPr/>
          <a:lstStyle/>
          <a:p>
            <a:r>
              <a:rPr lang="en-GB" sz="2400" dirty="0"/>
              <a:t>Do something worthwhile</a:t>
            </a:r>
          </a:p>
          <a:p>
            <a:r>
              <a:rPr lang="en-GB" sz="2400" dirty="0"/>
              <a:t>Gap year experiences can provide evidence to impress on CVs, personal statements &amp; job applications</a:t>
            </a:r>
          </a:p>
          <a:p>
            <a:r>
              <a:rPr lang="en-GB" sz="2400" dirty="0"/>
              <a:t>Opportunity to improve grades, learn new skills (e.g. TEFL) or take a break from studying altogether</a:t>
            </a:r>
          </a:p>
          <a:p>
            <a:r>
              <a:rPr lang="en-GB" sz="2400" dirty="0"/>
              <a:t>Enough time to travel as well as get a paid job and/or volunteer</a:t>
            </a:r>
          </a:p>
          <a:p>
            <a:pPr marL="0" indent="0">
              <a:buNone/>
            </a:pPr>
            <a:r>
              <a:rPr lang="en-GB" sz="2400" dirty="0">
                <a:hlinkClick r:id="rId3"/>
              </a:rPr>
              <a:t>http://www.independentgapadvice.org/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r>
              <a:rPr lang="en-GB" sz="2400" u="sng" dirty="0">
                <a:hlinkClick r:id="rId4"/>
              </a:rPr>
              <a:t>http://www.notgoingtouni.co.uk/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 </a:t>
            </a:r>
            <a:r>
              <a:rPr lang="en-GB" sz="2400" u="sng" dirty="0">
                <a:hlinkClick r:id="rId5"/>
              </a:rPr>
              <a:t>http://www.do-it.org.uk/</a:t>
            </a:r>
            <a:r>
              <a:rPr lang="en-GB" sz="2400" dirty="0"/>
              <a:t> </a:t>
            </a:r>
          </a:p>
          <a:p>
            <a:pPr>
              <a:buFont typeface="Arial" charset="0"/>
              <a:buNone/>
            </a:pPr>
            <a:endParaRPr lang="en-GB" dirty="0"/>
          </a:p>
        </p:txBody>
      </p:sp>
      <p:pic>
        <p:nvPicPr>
          <p:cNvPr id="62468" name="Picture 5" descr="william on his gap year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1412875"/>
            <a:ext cx="31432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If you’re still clueless ….!</a:t>
            </a: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323850" y="1196752"/>
            <a:ext cx="8640763" cy="5184998"/>
          </a:xfrm>
        </p:spPr>
        <p:txBody>
          <a:bodyPr/>
          <a:lstStyle/>
          <a:p>
            <a:r>
              <a:rPr lang="en-GB" sz="2800" b="1" dirty="0"/>
              <a:t>Complete a general interests </a:t>
            </a:r>
            <a:r>
              <a:rPr lang="en-GB" sz="2800" b="1" dirty="0" smtClean="0"/>
              <a:t>questionnaire</a:t>
            </a:r>
          </a:p>
          <a:p>
            <a:r>
              <a:rPr lang="en-GB" sz="1600" b="1" dirty="0"/>
              <a:t> </a:t>
            </a:r>
            <a:r>
              <a:rPr lang="en-GB" sz="1600" u="sng" dirty="0">
                <a:hlinkClick r:id="rId2"/>
              </a:rPr>
              <a:t>https://www.prospects.ac.uk/job-profiles</a:t>
            </a:r>
            <a:r>
              <a:rPr lang="en-GB" sz="1600" dirty="0"/>
              <a:t> </a:t>
            </a:r>
          </a:p>
          <a:p>
            <a:r>
              <a:rPr lang="en-GB" sz="1600" u="sng" dirty="0">
                <a:hlinkClick r:id="rId3"/>
              </a:rPr>
              <a:t>https://nationalcareers.service.gov.uk/explore-careers</a:t>
            </a:r>
            <a:r>
              <a:rPr lang="en-GB" sz="1600" dirty="0"/>
              <a:t> </a:t>
            </a:r>
          </a:p>
          <a:p>
            <a:r>
              <a:rPr lang="en-GB" sz="1600" u="sng" dirty="0">
                <a:hlinkClick r:id="rId4"/>
              </a:rPr>
              <a:t>https://</a:t>
            </a:r>
            <a:r>
              <a:rPr lang="en-GB" sz="1600" u="sng" dirty="0" smtClean="0">
                <a:hlinkClick r:id="rId4"/>
              </a:rPr>
              <a:t>targetjobs.co.uk/careers-advice/job-descriptions</a:t>
            </a:r>
            <a:endParaRPr lang="en-GB" sz="1600" b="1" dirty="0"/>
          </a:p>
          <a:p>
            <a:r>
              <a:rPr lang="en-GB" sz="2800" b="1" dirty="0" smtClean="0"/>
              <a:t>Attend </a:t>
            </a:r>
            <a:r>
              <a:rPr lang="en-GB" sz="2800" b="1" dirty="0"/>
              <a:t>taster courses/subject-specific events</a:t>
            </a:r>
            <a:r>
              <a:rPr lang="en-GB" dirty="0"/>
              <a:t> </a:t>
            </a:r>
          </a:p>
          <a:p>
            <a:pPr lvl="1"/>
            <a:r>
              <a:rPr lang="en-GB" sz="2000" dirty="0"/>
              <a:t>e.g. </a:t>
            </a:r>
            <a:r>
              <a:rPr lang="en-GB" sz="2000" dirty="0">
                <a:hlinkClick r:id="rId5"/>
              </a:rPr>
              <a:t>https://</a:t>
            </a:r>
            <a:r>
              <a:rPr lang="en-GB" sz="2000" dirty="0" smtClean="0">
                <a:hlinkClick r:id="rId5"/>
              </a:rPr>
              <a:t>london.ac.uk/ways-study/study-campus-london/university-taster-courses</a:t>
            </a:r>
            <a:r>
              <a:rPr lang="en-GB" sz="2000" dirty="0" smtClean="0"/>
              <a:t> </a:t>
            </a:r>
          </a:p>
          <a:p>
            <a:pPr lvl="1"/>
            <a:r>
              <a:rPr lang="en-GB" sz="2800" b="1" dirty="0" smtClean="0"/>
              <a:t>Get </a:t>
            </a:r>
            <a:r>
              <a:rPr lang="en-GB" sz="2800" b="1" dirty="0"/>
              <a:t>more work experience</a:t>
            </a:r>
          </a:p>
          <a:p>
            <a:r>
              <a:rPr lang="en-GB" sz="2800" b="1" dirty="0"/>
              <a:t>Watch video case studies</a:t>
            </a:r>
            <a:r>
              <a:rPr lang="en-GB" sz="2800" dirty="0"/>
              <a:t> </a:t>
            </a:r>
          </a:p>
          <a:p>
            <a:pPr lvl="1"/>
            <a:r>
              <a:rPr lang="en-GB" sz="2000" dirty="0"/>
              <a:t> </a:t>
            </a:r>
            <a:r>
              <a:rPr lang="en-GB" sz="2000" dirty="0">
                <a:hlinkClick r:id="rId6"/>
              </a:rPr>
              <a:t>www.icould.com</a:t>
            </a:r>
            <a:endParaRPr lang="en-GB" sz="2000" dirty="0"/>
          </a:p>
          <a:p>
            <a:pPr marL="457200" lvl="1" indent="0">
              <a:buNone/>
            </a:pPr>
            <a:endParaRPr lang="en-GB" sz="2000" dirty="0"/>
          </a:p>
          <a:p>
            <a:pPr lvl="1">
              <a:buFont typeface="Arial" charset="0"/>
              <a:buNone/>
            </a:pPr>
            <a:endParaRPr lang="en-GB" sz="2000" dirty="0"/>
          </a:p>
          <a:p>
            <a:pPr>
              <a:buFont typeface="Arial" charset="0"/>
              <a:buNone/>
            </a:pPr>
            <a:endParaRPr lang="en-GB" dirty="0"/>
          </a:p>
          <a:p>
            <a:pPr lvl="1"/>
            <a:endParaRPr lang="en-GB" dirty="0"/>
          </a:p>
        </p:txBody>
      </p:sp>
      <p:pic>
        <p:nvPicPr>
          <p:cNvPr id="62467" name="Picture 4" descr="life-ri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688" y="4868863"/>
            <a:ext cx="2339975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Support </a:t>
            </a:r>
            <a:r>
              <a:rPr lang="en-US" b="1"/>
              <a:t>from school ….</a:t>
            </a:r>
          </a:p>
        </p:txBody>
      </p:sp>
      <p:sp>
        <p:nvSpPr>
          <p:cNvPr id="64514" name="Rectangle 3"/>
          <p:cNvSpPr>
            <a:spLocks noGrp="1"/>
          </p:cNvSpPr>
          <p:nvPr>
            <p:ph type="body" idx="1"/>
          </p:nvPr>
        </p:nvSpPr>
        <p:spPr>
          <a:xfrm>
            <a:off x="251520" y="1417638"/>
            <a:ext cx="8712771" cy="4963690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July</a:t>
            </a:r>
            <a:r>
              <a:rPr lang="en-US" sz="1600" b="1" dirty="0"/>
              <a:t>	‘Towards the Future’ Careers &amp; HE Conference	</a:t>
            </a:r>
          </a:p>
          <a:p>
            <a:pPr lvl="5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1600" dirty="0"/>
              <a:t>alumni talking about their university courses &amp; apprenticeship/ school leaver schemes</a:t>
            </a:r>
          </a:p>
          <a:p>
            <a:pPr lvl="5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1600" dirty="0"/>
              <a:t>studying abroad</a:t>
            </a:r>
          </a:p>
          <a:p>
            <a:pPr lvl="5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1600" dirty="0"/>
              <a:t>gap year opportunities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July</a:t>
            </a:r>
            <a:r>
              <a:rPr lang="en-US" sz="1600" b="1" dirty="0"/>
              <a:t>		Deadline for draft Personal Statement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600" b="1" dirty="0"/>
              <a:t>			Oxbridge Aptitude </a:t>
            </a:r>
            <a:r>
              <a:rPr lang="en-US" sz="1600" b="1" dirty="0" smtClean="0"/>
              <a:t>Tests</a:t>
            </a:r>
            <a:endParaRPr lang="en-US" sz="1600" b="1" dirty="0"/>
          </a:p>
          <a:p>
            <a:pPr>
              <a:lnSpc>
                <a:spcPct val="80000"/>
              </a:lnSpc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September</a:t>
            </a:r>
            <a:r>
              <a:rPr lang="en-US" sz="1600" b="1" dirty="0" smtClean="0"/>
              <a:t>                    Predicted </a:t>
            </a:r>
            <a:r>
              <a:rPr lang="en-US" sz="1600" b="1" dirty="0"/>
              <a:t>grades on SIMS</a:t>
            </a:r>
          </a:p>
          <a:p>
            <a:pPr>
              <a:lnSpc>
                <a:spcPct val="80000"/>
              </a:lnSpc>
              <a:buNone/>
            </a:pPr>
            <a:r>
              <a:rPr lang="en-US" sz="1600" b="1" dirty="0"/>
              <a:t>			Early Application school deadline (Applications for </a:t>
            </a:r>
            <a:r>
              <a:rPr lang="en-US" sz="1600" b="1" dirty="0" smtClean="0"/>
              <a:t>Oxbridge</a:t>
            </a:r>
            <a:r>
              <a:rPr lang="en-US" sz="1600" b="1" dirty="0"/>
              <a:t>, Medicine, </a:t>
            </a:r>
            <a:r>
              <a:rPr lang="en-US" sz="1600" b="1" dirty="0" smtClean="0"/>
              <a:t>   </a:t>
            </a:r>
          </a:p>
          <a:p>
            <a:pPr>
              <a:lnSpc>
                <a:spcPct val="80000"/>
              </a:lnSpc>
              <a:buNone/>
            </a:pPr>
            <a:r>
              <a:rPr lang="en-US" sz="1600" b="1" dirty="0"/>
              <a:t> </a:t>
            </a:r>
            <a:r>
              <a:rPr lang="en-US" sz="1600" b="1" dirty="0" smtClean="0"/>
              <a:t>                                       </a:t>
            </a:r>
            <a:r>
              <a:rPr lang="en-US" sz="1600" b="1" dirty="0" smtClean="0"/>
              <a:t>Dentistry </a:t>
            </a:r>
            <a:r>
              <a:rPr lang="en-US" sz="1600" b="1" dirty="0"/>
              <a:t>and Vet. Science)</a:t>
            </a:r>
          </a:p>
          <a:p>
            <a:pPr>
              <a:lnSpc>
                <a:spcPct val="80000"/>
              </a:lnSpc>
              <a:buNone/>
            </a:pP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Mid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October</a:t>
            </a:r>
            <a:r>
              <a:rPr lang="en-US" sz="1600" b="1" dirty="0"/>
              <a:t>	Competitive Application School </a:t>
            </a:r>
            <a:r>
              <a:rPr lang="en-US" sz="1600" b="1" dirty="0" smtClean="0"/>
              <a:t>deadlines</a:t>
            </a:r>
            <a:endParaRPr lang="en-US" sz="1600" b="1" dirty="0"/>
          </a:p>
          <a:p>
            <a:pPr>
              <a:lnSpc>
                <a:spcPct val="80000"/>
              </a:lnSpc>
              <a:buNone/>
            </a:pP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November and</a:t>
            </a:r>
            <a:r>
              <a:rPr lang="en-US" sz="1600" b="1" dirty="0"/>
              <a:t>	UCAS Application School deadline</a:t>
            </a:r>
          </a:p>
          <a:p>
            <a:pPr>
              <a:lnSpc>
                <a:spcPct val="80000"/>
              </a:lnSpc>
              <a:buNone/>
            </a:pPr>
            <a:r>
              <a:rPr lang="en-US" sz="1600" b="1" dirty="0"/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Ongoing</a:t>
            </a:r>
            <a:r>
              <a:rPr lang="en-US" sz="1600" dirty="0"/>
              <a:t>	</a:t>
            </a:r>
            <a:r>
              <a:rPr lang="en-US" sz="1600" dirty="0" smtClean="0"/>
              <a:t>                    </a:t>
            </a:r>
            <a:r>
              <a:rPr lang="en-US" sz="1600" b="1" dirty="0" smtClean="0"/>
              <a:t>Careers support and guidance from </a:t>
            </a:r>
            <a:r>
              <a:rPr lang="en-US" sz="1600" b="1" dirty="0" err="1" smtClean="0"/>
              <a:t>Mr</a:t>
            </a:r>
            <a:r>
              <a:rPr lang="en-US" sz="1600" b="1" dirty="0" smtClean="0"/>
              <a:t> Devani, Careers Adviser</a:t>
            </a:r>
            <a:endParaRPr lang="en-US" sz="1600" b="1" dirty="0"/>
          </a:p>
          <a:p>
            <a:pPr>
              <a:lnSpc>
                <a:spcPct val="80000"/>
              </a:lnSpc>
              <a:buNone/>
            </a:pPr>
            <a:r>
              <a:rPr lang="en-US" sz="1600" b="1" dirty="0"/>
              <a:t>			1:1 support from your tutors in terms of personal </a:t>
            </a:r>
            <a:endParaRPr lang="en-US" sz="1600" b="1" dirty="0" smtClean="0"/>
          </a:p>
          <a:p>
            <a:pPr>
              <a:lnSpc>
                <a:spcPct val="80000"/>
              </a:lnSpc>
              <a:buNone/>
            </a:pPr>
            <a:r>
              <a:rPr lang="en-US" sz="1600" b="1" dirty="0"/>
              <a:t>			 </a:t>
            </a:r>
            <a:r>
              <a:rPr lang="en-US" sz="1600" b="1" dirty="0" smtClean="0"/>
              <a:t>statements </a:t>
            </a:r>
            <a:r>
              <a:rPr lang="en-US" sz="1600" b="1" dirty="0"/>
              <a:t>(they are the gatekeepers)</a:t>
            </a:r>
          </a:p>
          <a:p>
            <a:pPr>
              <a:lnSpc>
                <a:spcPct val="80000"/>
              </a:lnSpc>
              <a:buNone/>
            </a:pPr>
            <a:endParaRPr lang="en-US" sz="2400" b="1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US" sz="2000" dirty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400" dirty="0"/>
              <a:t>				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US" sz="2400" dirty="0"/>
          </a:p>
          <a:p>
            <a:pPr>
              <a:lnSpc>
                <a:spcPct val="8000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1958</TotalTime>
  <Words>1416</Words>
  <Application>Microsoft Office PowerPoint</Application>
  <PresentationFormat>On-screen Show (4:3)</PresentationFormat>
  <Paragraphs>252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Courier New</vt:lpstr>
      <vt:lpstr>Office Theme</vt:lpstr>
      <vt:lpstr>Life after Langley Grammar: Post-18 options   June 2018</vt:lpstr>
      <vt:lpstr>So, what are your options?</vt:lpstr>
      <vt:lpstr>PowerPoint Presentation</vt:lpstr>
      <vt:lpstr>University</vt:lpstr>
      <vt:lpstr>Apprenticeship/Sponsored Degree </vt:lpstr>
      <vt:lpstr>Sponsored Degree</vt:lpstr>
      <vt:lpstr>To find out more about non-university options:</vt:lpstr>
      <vt:lpstr>Reminder: if you completed Centigrade….</vt:lpstr>
      <vt:lpstr>And if you didn’t …</vt:lpstr>
      <vt:lpstr>1. Choose your subject: based on A Levels </vt:lpstr>
      <vt:lpstr>1. Choose your subject: based on a career interest</vt:lpstr>
      <vt:lpstr>1. Choose your subject: based on a career interest</vt:lpstr>
      <vt:lpstr>2. Choose your course:   e.g. Psychology?</vt:lpstr>
      <vt:lpstr>Remember! </vt:lpstr>
      <vt:lpstr>University: where do you start?</vt:lpstr>
      <vt:lpstr>Researching universities &amp; courses</vt:lpstr>
      <vt:lpstr>Shortlisting universities</vt:lpstr>
      <vt:lpstr>How do you decide?</vt:lpstr>
      <vt:lpstr>Studying abroad</vt:lpstr>
      <vt:lpstr>How about a gap year?</vt:lpstr>
      <vt:lpstr>If you’re still clueless ….!</vt:lpstr>
      <vt:lpstr>Support from school ….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after Langley Grammar!</dc:title>
  <dc:creator>stcgolding</dc:creator>
  <cp:lastModifiedBy>Sailesh Devani</cp:lastModifiedBy>
  <cp:revision>177</cp:revision>
  <cp:lastPrinted>2015-06-03T20:05:35Z</cp:lastPrinted>
  <dcterms:created xsi:type="dcterms:W3CDTF">2015-05-11T10:00:33Z</dcterms:created>
  <dcterms:modified xsi:type="dcterms:W3CDTF">2021-06-18T11:09:22Z</dcterms:modified>
</cp:coreProperties>
</file>