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387" r:id="rId3"/>
    <p:sldId id="258" r:id="rId4"/>
    <p:sldId id="359" r:id="rId5"/>
    <p:sldId id="385" r:id="rId6"/>
    <p:sldId id="388" r:id="rId7"/>
    <p:sldId id="337" r:id="rId8"/>
    <p:sldId id="284" r:id="rId9"/>
    <p:sldId id="373" r:id="rId10"/>
    <p:sldId id="330" r:id="rId11"/>
    <p:sldId id="346" r:id="rId12"/>
    <p:sldId id="342" r:id="rId13"/>
    <p:sldId id="374" r:id="rId14"/>
    <p:sldId id="392" r:id="rId15"/>
    <p:sldId id="375" r:id="rId16"/>
    <p:sldId id="393" r:id="rId17"/>
    <p:sldId id="376" r:id="rId18"/>
    <p:sldId id="378" r:id="rId19"/>
    <p:sldId id="379" r:id="rId20"/>
    <p:sldId id="394" r:id="rId21"/>
    <p:sldId id="381" r:id="rId22"/>
    <p:sldId id="382" r:id="rId23"/>
    <p:sldId id="383" r:id="rId24"/>
    <p:sldId id="377" r:id="rId25"/>
    <p:sldId id="384" r:id="rId26"/>
  </p:sldIdLst>
  <p:sldSz cx="9144000" cy="6858000" type="screen4x3"/>
  <p:notesSz cx="10020300" cy="68881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0000"/>
    <a:srgbClr val="00CC00"/>
    <a:srgbClr val="66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9118" autoAdjust="0"/>
    <p:restoredTop sz="94660"/>
  </p:normalViewPr>
  <p:slideViewPr>
    <p:cSldViewPr>
      <p:cViewPr varScale="1">
        <p:scale>
          <a:sx n="86" d="100"/>
          <a:sy n="86" d="100"/>
        </p:scale>
        <p:origin x="99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4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75851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05D41A9A-0086-47F2-95BF-C507C54AC29A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75851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</a:defRPr>
            </a:lvl1pPr>
          </a:lstStyle>
          <a:p>
            <a:pPr>
              <a:defRPr/>
            </a:pPr>
            <a:fld id="{454CEA1D-6ED7-4CB6-9F5E-0AADB72828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00680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75851" y="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pPr>
              <a:defRPr/>
            </a:pPr>
            <a:fld id="{FC991380-180B-4EEB-935C-C4E123237C5C}" type="datetimeFigureOut">
              <a:rPr lang="en-GB"/>
              <a:pPr>
                <a:defRPr/>
              </a:pPr>
              <a:t>06/07/2021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287713" y="515938"/>
            <a:ext cx="3446462" cy="2584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02030" y="3271878"/>
            <a:ext cx="8016240" cy="3099673"/>
          </a:xfrm>
          <a:prstGeom prst="rect">
            <a:avLst/>
          </a:prstGeom>
        </p:spPr>
        <p:txBody>
          <a:bodyPr vert="horz" lIns="96616" tIns="48308" rIns="96616" bIns="48308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75851" y="6542560"/>
            <a:ext cx="4342130" cy="344408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pPr>
              <a:defRPr/>
            </a:pPr>
            <a:fld id="{2EBAABCA-832F-4177-843E-8EADDA2AD10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8245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BF9FD-4580-40F3-AF96-0650E46F14BA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378E3-D177-4B9E-89E9-8E2D6597A3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FE951-79C1-4DB6-90FC-D3FBF8609DF6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9F5492-C630-47FB-8DCE-26CEF05A7F1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8AD58C-FFA2-48ED-9F3B-7CAEFC105DE0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B8E11-8280-4CDE-B70B-3C9EA5F5516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07CAF7-7D8A-4C25-9C7C-D724853C8FDA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D1312-6508-49DF-8C7F-7492D040BE8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CBBE6B-FD6E-421E-BCC3-A5551C4A066D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BC9350-F1FE-4E07-A3A0-4A38BFEC43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AB1201-9A0E-4028-88D8-93B7E39DDC0D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8E625-DBA5-4018-9448-483CBA6EA6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917F0-C94F-4F8D-823A-FEFF8EF6B534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859B35-7A0B-48A7-A76B-DDB08309A29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169FE6-CADC-41AB-9FCF-311A995FF570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49191F-D33C-4E97-8D14-408DE6D3D23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EB109-5803-4F31-A305-2F87F8CE2F12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7922F8-4537-4812-B957-B6C7C2FFC5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E1E88-DF37-423E-809E-913B1928EBF3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D5BF58-974F-4A29-9FDA-B8398355EAD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FB2638-0D62-4AF2-B893-B3B4906C6026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B3F13-0E8D-465D-9D29-457C91A2F35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4543F-14AF-4A7F-A0B9-F986B20F9ABF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FA76B3-D1CF-4C3E-8D51-ACC03D9592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86C87F-0E33-4732-873C-7A0077D82F57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CEF19-0C85-45A5-8B57-5019C3D8FC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ABACA-B1C8-4627-8CB2-0B6FBFCF4FDD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F91B57-638C-440F-AA30-27BEC35B28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72EFF6-8650-4F6F-B37A-8DF169DA0B63}" type="datetimeFigureOut">
              <a:rPr lang="en-US"/>
              <a:pPr>
                <a:defRPr/>
              </a:pPr>
              <a:t>7/6/2021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37FC317-3307-4FC2-A0FD-18E42C169C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0" r:id="rId3"/>
    <p:sldLayoutId id="2147483659" r:id="rId4"/>
    <p:sldLayoutId id="2147483658" r:id="rId5"/>
    <p:sldLayoutId id="2147483657" r:id="rId6"/>
    <p:sldLayoutId id="2147483656" r:id="rId7"/>
    <p:sldLayoutId id="2147483655" r:id="rId8"/>
    <p:sldLayoutId id="2147483654" r:id="rId9"/>
    <p:sldLayoutId id="2147483653" r:id="rId10"/>
    <p:sldLayoutId id="2147483652" r:id="rId11"/>
    <p:sldLayoutId id="2147483651" r:id="rId12"/>
    <p:sldLayoutId id="2147483650" r:id="rId13"/>
    <p:sldLayoutId id="2147483649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gov.uk/government/publications/careers-of-the-future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heuniguide.co.uk/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chas.careersoft.co.uk/sign-in/" TargetMode="External"/><Relationship Id="rId2" Type="http://schemas.openxmlformats.org/officeDocument/2006/relationships/hyperlink" Target="https://www.unifrog.org/about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targetcareers.co.uk/career-sectors" TargetMode="External"/><Relationship Id="rId2" Type="http://schemas.openxmlformats.org/officeDocument/2006/relationships/hyperlink" Target="https://nationalcareers.service.gov.uk/explore-careers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unifrog.org/student" TargetMode="External"/><Relationship Id="rId4" Type="http://schemas.openxmlformats.org/officeDocument/2006/relationships/hyperlink" Target="https://www.prospects.ac.uk/job-profiles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guest.startprofile.com/" TargetMode="External"/><Relationship Id="rId2" Type="http://schemas.openxmlformats.org/officeDocument/2006/relationships/hyperlink" Target="https://www.icanbea.org.uk/career-o-meter/" TargetMode="Externa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cas.com/" TargetMode="External"/><Relationship Id="rId7" Type="http://schemas.openxmlformats.org/officeDocument/2006/relationships/hyperlink" Target="https://chas.careersoft.co.uk/sign-in/" TargetMode="External"/><Relationship Id="rId2" Type="http://schemas.openxmlformats.org/officeDocument/2006/relationships/hyperlink" Target="http://university.which.co.uk/course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ifrog.org/student" TargetMode="External"/><Relationship Id="rId5" Type="http://schemas.openxmlformats.org/officeDocument/2006/relationships/hyperlink" Target="http://www.bestcourse4me.com/" TargetMode="External"/><Relationship Id="rId4" Type="http://schemas.openxmlformats.org/officeDocument/2006/relationships/hyperlink" Target="http://www.thecompleteuniversityguide.co.uk/" TargetMode="Externa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1584176"/>
          </a:xfrm>
        </p:spPr>
        <p:txBody>
          <a:bodyPr/>
          <a:lstStyle/>
          <a:p>
            <a:pPr eaLnBrk="1" hangingPunct="1"/>
            <a:r>
              <a:rPr lang="en-GB" b="1" dirty="0"/>
              <a:t>Year 9: Welcome </a:t>
            </a:r>
            <a:br>
              <a:rPr lang="en-GB" b="1" dirty="0"/>
            </a:br>
            <a:r>
              <a:rPr lang="en-GB" b="1" dirty="0"/>
              <a:t>to the world of careers!</a:t>
            </a:r>
            <a:endParaRPr lang="en-US" b="1" dirty="0"/>
          </a:p>
        </p:txBody>
      </p:sp>
      <p:sp>
        <p:nvSpPr>
          <p:cNvPr id="18434" name="Subtitle 2"/>
          <p:cNvSpPr>
            <a:spLocks noGrp="1"/>
          </p:cNvSpPr>
          <p:nvPr>
            <p:ph type="subTitle" idx="1"/>
          </p:nvPr>
        </p:nvSpPr>
        <p:spPr>
          <a:xfrm>
            <a:off x="1547813" y="4077072"/>
            <a:ext cx="6400800" cy="165640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b="1" dirty="0">
                <a:solidFill>
                  <a:srgbClr val="00B050"/>
                </a:solidFill>
              </a:rPr>
              <a:t>Mr Sailesh Devani</a:t>
            </a:r>
          </a:p>
          <a:p>
            <a:pPr eaLnBrk="1" hangingPunct="1">
              <a:lnSpc>
                <a:spcPct val="90000"/>
              </a:lnSpc>
            </a:pPr>
            <a:r>
              <a:rPr lang="en-GB" b="1" dirty="0">
                <a:solidFill>
                  <a:srgbClr val="00B050"/>
                </a:solidFill>
              </a:rPr>
              <a:t>Careers Adviser</a:t>
            </a:r>
            <a:endParaRPr lang="en-US" b="1" dirty="0">
              <a:solidFill>
                <a:srgbClr val="00B050"/>
              </a:solidFill>
            </a:endParaRPr>
          </a:p>
        </p:txBody>
      </p:sp>
      <p:pic>
        <p:nvPicPr>
          <p:cNvPr id="18435" name="Picture 4" descr="careers_slid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260350"/>
            <a:ext cx="6153150" cy="12244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93B5A-8EB3-43EB-BA62-3759E2315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LGS Statutory Requirement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F8511-5BBD-4809-8B68-53B81F7043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Duty on schools to secure </a:t>
            </a:r>
            <a:r>
              <a:rPr lang="en-GB" u="sng" dirty="0"/>
              <a:t>independent </a:t>
            </a:r>
            <a:r>
              <a:rPr lang="en-GB" dirty="0"/>
              <a:t>careers advice for pupils in Years 8-13</a:t>
            </a:r>
          </a:p>
          <a:p>
            <a:r>
              <a:rPr lang="en-GB" dirty="0"/>
              <a:t>Objective &amp; Impartial </a:t>
            </a:r>
          </a:p>
          <a:p>
            <a:r>
              <a:rPr lang="en-GB" dirty="0"/>
              <a:t>Help students to make informed decisions about their future at </a:t>
            </a:r>
            <a:r>
              <a:rPr lang="en-GB" dirty="0">
                <a:solidFill>
                  <a:srgbClr val="00B050"/>
                </a:solidFill>
              </a:rPr>
              <a:t>14/16/18</a:t>
            </a:r>
          </a:p>
          <a:p>
            <a:r>
              <a:rPr lang="en-GB" dirty="0"/>
              <a:t>Motivate and inspire students to achieve and do their best</a:t>
            </a:r>
          </a:p>
          <a:p>
            <a:r>
              <a:rPr lang="en-GB" dirty="0"/>
              <a:t>Help students to have high aspirations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4369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>
                <a:solidFill>
                  <a:srgbClr val="00B050"/>
                </a:solidFill>
              </a:rPr>
              <a:t>My role in school</a:t>
            </a:r>
            <a:endParaRPr lang="en-US" b="1" dirty="0">
              <a:solidFill>
                <a:srgbClr val="00B050"/>
              </a:solidFill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39750" y="1268413"/>
            <a:ext cx="8424863" cy="5040312"/>
          </a:xfrm>
        </p:spPr>
        <p:txBody>
          <a:bodyPr/>
          <a:lstStyle/>
          <a:p>
            <a:pPr eaLnBrk="1" hangingPunct="1"/>
            <a:r>
              <a:rPr lang="en-GB" sz="2400" dirty="0"/>
              <a:t>Provide impartial information, advice and guidance</a:t>
            </a:r>
          </a:p>
          <a:p>
            <a:pPr eaLnBrk="1" hangingPunct="1"/>
            <a:r>
              <a:rPr lang="en-GB" sz="2400" dirty="0"/>
              <a:t>Help you to make decisions about GCSE &amp; A Level options</a:t>
            </a:r>
          </a:p>
          <a:p>
            <a:pPr eaLnBrk="1" hangingPunct="1"/>
            <a:r>
              <a:rPr lang="en-GB" sz="2400" dirty="0"/>
              <a:t>Suggest ideas for work experience &amp; volunteering</a:t>
            </a:r>
          </a:p>
          <a:p>
            <a:pPr eaLnBrk="1" hangingPunct="1"/>
            <a:r>
              <a:rPr lang="en-GB" sz="2400" dirty="0"/>
              <a:t>Attend PTCs &amp; other parents’ evenings</a:t>
            </a:r>
          </a:p>
          <a:p>
            <a:pPr eaLnBrk="1" hangingPunct="1"/>
            <a:r>
              <a:rPr lang="en-GB" sz="2400" dirty="0"/>
              <a:t>Organise events &amp; visits</a:t>
            </a:r>
          </a:p>
          <a:p>
            <a:pPr eaLnBrk="1" hangingPunct="1"/>
            <a:r>
              <a:rPr lang="en-GB" sz="2400" dirty="0"/>
              <a:t>Give individual guidance about options at 14, 16 and 18:- 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Choosing GCSE options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A Level subject choices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University Courses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Apprenticeship – Higher or Degree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Employment and Career choice</a:t>
            </a:r>
          </a:p>
          <a:p>
            <a:pPr lvl="1" eaLnBrk="1" hangingPunct="1">
              <a:buFont typeface="Courier New" pitchFamily="49" charset="0"/>
              <a:buChar char="o"/>
            </a:pPr>
            <a:r>
              <a:rPr lang="en-GB" sz="2000" dirty="0"/>
              <a:t>Labour Market Trends</a:t>
            </a:r>
          </a:p>
          <a:p>
            <a:pPr eaLnBrk="1" hangingPunct="1">
              <a:buFont typeface="Arial" charset="0"/>
              <a:buNone/>
            </a:pPr>
            <a:r>
              <a:rPr lang="en-GB" sz="2000" dirty="0"/>
              <a:t>	</a:t>
            </a:r>
            <a:endParaRPr lang="en-US" sz="2000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 idx="4294967295"/>
          </p:nvPr>
        </p:nvSpPr>
        <p:spPr>
          <a:xfrm>
            <a:off x="250825" y="274638"/>
            <a:ext cx="8569325" cy="1143000"/>
          </a:xfrm>
        </p:spPr>
        <p:txBody>
          <a:bodyPr/>
          <a:lstStyle/>
          <a:p>
            <a:pPr eaLnBrk="1" hangingPunct="1"/>
            <a:r>
              <a:rPr lang="en-GB" sz="4000" b="1" dirty="0">
                <a:solidFill>
                  <a:srgbClr val="00CC00"/>
                </a:solidFill>
              </a:rPr>
              <a:t>What are we going to cover today?</a:t>
            </a:r>
            <a:endParaRPr lang="en-US" sz="4000" b="1" dirty="0">
              <a:solidFill>
                <a:srgbClr val="00CC00"/>
              </a:solidFill>
            </a:endParaRPr>
          </a:p>
        </p:txBody>
      </p:sp>
      <p:sp>
        <p:nvSpPr>
          <p:cNvPr id="15362" name="Content Placeholder 2"/>
          <p:cNvSpPr>
            <a:spLocks noGrp="1"/>
          </p:cNvSpPr>
          <p:nvPr>
            <p:ph idx="4294967295"/>
          </p:nvPr>
        </p:nvSpPr>
        <p:spPr>
          <a:xfrm>
            <a:off x="460374" y="1531938"/>
            <a:ext cx="8072065" cy="4525962"/>
          </a:xfrm>
        </p:spPr>
        <p:txBody>
          <a:bodyPr/>
          <a:lstStyle/>
          <a:p>
            <a:pPr eaLnBrk="1" hangingPunct="1"/>
            <a:r>
              <a:rPr lang="en-GB" sz="3600" dirty="0" smtClean="0"/>
              <a:t>Take any questions on the subjects you have selected</a:t>
            </a:r>
            <a:endParaRPr lang="en-GB" sz="3600" dirty="0"/>
          </a:p>
          <a:p>
            <a:pPr eaLnBrk="1" hangingPunct="1"/>
            <a:r>
              <a:rPr lang="en-GB" sz="3600" dirty="0"/>
              <a:t>Connect subjects to careers and university Degree Courses</a:t>
            </a:r>
          </a:p>
          <a:p>
            <a:pPr eaLnBrk="1" hangingPunct="1"/>
            <a:r>
              <a:rPr lang="en-GB" sz="3600" dirty="0"/>
              <a:t>Learn about resources to help you with your careers and higher education research</a:t>
            </a:r>
          </a:p>
          <a:p>
            <a:pPr eaLnBrk="1" hangingPunct="1"/>
            <a:endParaRPr lang="en-GB" sz="2800" dirty="0"/>
          </a:p>
          <a:p>
            <a:pPr marL="0" indent="0" eaLnBrk="1" hangingPunct="1">
              <a:buNone/>
            </a:pPr>
            <a:endParaRPr lang="en-GB" sz="2800" dirty="0"/>
          </a:p>
          <a:p>
            <a:pPr eaLnBrk="1" hangingPunct="1">
              <a:buFont typeface="Arial" charset="0"/>
              <a:buNone/>
            </a:pPr>
            <a:endParaRPr lang="en-GB" sz="2800" dirty="0"/>
          </a:p>
          <a:p>
            <a:pPr eaLnBrk="1" hangingPunct="1">
              <a:buFont typeface="Arial" charset="0"/>
              <a:buNone/>
            </a:pPr>
            <a:endParaRPr lang="en-GB" dirty="0"/>
          </a:p>
          <a:p>
            <a:pPr eaLnBrk="1" hangingPunct="1"/>
            <a:endParaRPr lang="en-US" dirty="0"/>
          </a:p>
        </p:txBody>
      </p:sp>
      <p:sp>
        <p:nvSpPr>
          <p:cNvPr id="20484" name="AutoShape 6" descr="Image result for careers of the future ukc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20486" name="AutoShape 14" descr="Image result for eclips online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/>
          </a:p>
        </p:txBody>
      </p:sp>
      <p:sp>
        <p:nvSpPr>
          <p:cNvPr id="20487" name="AutoShape 16" descr="Image result for eclips online"/>
          <p:cNvSpPr>
            <a:spLocks noChangeAspect="1" noChangeArrowheads="1"/>
          </p:cNvSpPr>
          <p:nvPr/>
        </p:nvSpPr>
        <p:spPr bwMode="auto">
          <a:xfrm>
            <a:off x="460375" y="160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sz="3600" b="1" dirty="0"/>
              <a:t>Key decisions that will shape your future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r>
              <a:rPr lang="en-GB" sz="4000" dirty="0"/>
              <a:t>GCSE Options Year 9</a:t>
            </a:r>
          </a:p>
          <a:p>
            <a:endParaRPr lang="en-GB" sz="4000" dirty="0"/>
          </a:p>
          <a:p>
            <a:r>
              <a:rPr lang="en-GB" sz="4000" dirty="0"/>
              <a:t>A Level Options Year 11</a:t>
            </a:r>
          </a:p>
          <a:p>
            <a:endParaRPr lang="en-GB" sz="4000" dirty="0"/>
          </a:p>
          <a:p>
            <a:r>
              <a:rPr lang="en-GB" sz="4000" dirty="0"/>
              <a:t>University/Degree Apprenticeship Options Year 12/13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87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4DD5B5-D15A-47F4-9BB2-B96AB0F004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3600" dirty="0">
                <a:solidFill>
                  <a:srgbClr val="0070C0"/>
                </a:solidFill>
              </a:rPr>
              <a:t>You enjoy the subject and have high level of ability</a:t>
            </a:r>
          </a:p>
          <a:p>
            <a:pPr marL="0" indent="0">
              <a:buNone/>
            </a:pPr>
            <a:endParaRPr lang="en-GB" sz="3600" dirty="0">
              <a:solidFill>
                <a:srgbClr val="0070C0"/>
              </a:solidFill>
            </a:endParaRPr>
          </a:p>
          <a:p>
            <a:r>
              <a:rPr lang="en-GB" sz="3600" dirty="0"/>
              <a:t>You will be happy for two years</a:t>
            </a:r>
          </a:p>
          <a:p>
            <a:r>
              <a:rPr lang="en-GB" sz="3600" dirty="0"/>
              <a:t>You will excel</a:t>
            </a:r>
          </a:p>
          <a:p>
            <a:r>
              <a:rPr lang="en-GB" sz="3600" dirty="0"/>
              <a:t>You are likely to achieve a high grade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1026" name="Picture 2" descr="Image result for tick symbol">
            <a:extLst>
              <a:ext uri="{FF2B5EF4-FFF2-40B4-BE49-F238E27FC236}">
                <a16:creationId xmlns:a16="http://schemas.microsoft.com/office/drawing/2014/main" id="{1851DDB2-8750-440C-8E43-E15AF8A57D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7" t="17451" r="16169" b="21650"/>
          <a:stretch/>
        </p:blipFill>
        <p:spPr bwMode="auto">
          <a:xfrm>
            <a:off x="3851920" y="230868"/>
            <a:ext cx="1440160" cy="1369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1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/>
              <a:t>Labour Market -Jobs on the increase</a:t>
            </a:r>
          </a:p>
        </p:txBody>
      </p:sp>
      <p:sp>
        <p:nvSpPr>
          <p:cNvPr id="29698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83000" cy="4525963"/>
          </a:xfrm>
        </p:spPr>
        <p:txBody>
          <a:bodyPr/>
          <a:lstStyle/>
          <a:p>
            <a:pPr>
              <a:buFont typeface="Arial" charset="0"/>
              <a:buNone/>
            </a:pPr>
            <a:endParaRPr lang="en-GB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half" idx="2"/>
          </p:nvPr>
        </p:nvSpPr>
        <p:spPr>
          <a:xfrm>
            <a:off x="4164013" y="1600200"/>
            <a:ext cx="4522787" cy="4525963"/>
          </a:xfrm>
        </p:spPr>
        <p:txBody>
          <a:bodyPr/>
          <a:lstStyle/>
          <a:p>
            <a:pPr eaLnBrk="1" hangingPunct="1">
              <a:buFont typeface="Wingdings" pitchFamily="2" charset="2"/>
              <a:buChar char="ü"/>
            </a:pPr>
            <a:r>
              <a:rPr lang="en-GB" altLang="en-US" sz="3600" b="1" dirty="0">
                <a:solidFill>
                  <a:srgbClr val="00B050"/>
                </a:solidFill>
              </a:rPr>
              <a:t>Mobile app developer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n-GB" altLang="en-US" sz="3600" b="1" dirty="0">
                <a:solidFill>
                  <a:srgbClr val="00B050"/>
                </a:solidFill>
              </a:rPr>
              <a:t>Palliative care nurse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n-GB" altLang="en-US" sz="3600" b="1" dirty="0">
                <a:solidFill>
                  <a:srgbClr val="00B050"/>
                </a:solidFill>
              </a:rPr>
              <a:t>Genetic counsellor</a:t>
            </a:r>
          </a:p>
          <a:p>
            <a:pPr eaLnBrk="1" hangingPunct="1">
              <a:buFont typeface="Wingdings" pitchFamily="2" charset="2"/>
              <a:buChar char="ü"/>
            </a:pPr>
            <a:r>
              <a:rPr lang="en-GB" altLang="en-US" sz="3600" b="1" dirty="0">
                <a:solidFill>
                  <a:srgbClr val="00B050"/>
                </a:solidFill>
              </a:rPr>
              <a:t>Wind farm design engineer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>
              <a:buFontTx/>
              <a:buNone/>
            </a:pPr>
            <a:endParaRPr lang="en-GB" altLang="en-US" dirty="0"/>
          </a:p>
          <a:p>
            <a:endParaRPr lang="en-GB" dirty="0"/>
          </a:p>
        </p:txBody>
      </p:sp>
      <p:pic>
        <p:nvPicPr>
          <p:cNvPr id="29700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2205038"/>
            <a:ext cx="3267075" cy="252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457200" y="549275"/>
            <a:ext cx="8229600" cy="868363"/>
          </a:xfrm>
        </p:spPr>
        <p:txBody>
          <a:bodyPr/>
          <a:lstStyle/>
          <a:p>
            <a:pPr algn="r"/>
            <a:r>
              <a:rPr lang="en-US" b="1" dirty="0"/>
              <a:t>CAREERS OF THE FUTURE</a:t>
            </a:r>
            <a:br>
              <a:rPr lang="en-US" b="1" dirty="0"/>
            </a:br>
            <a:r>
              <a:rPr lang="en-GB" sz="1800" dirty="0">
                <a:hlinkClick r:id="rId2"/>
              </a:rPr>
              <a:t>www.gov.uk/government/publications/careers-of-the-future</a:t>
            </a:r>
            <a:r>
              <a:rPr lang="en-GB" dirty="0"/>
              <a:t/>
            </a:r>
            <a:br>
              <a:rPr lang="en-GB" dirty="0"/>
            </a:br>
            <a:endParaRPr lang="en-US" b="1" dirty="0"/>
          </a:p>
        </p:txBody>
      </p:sp>
      <p:sp>
        <p:nvSpPr>
          <p:cNvPr id="24579" name="Rectangle 4"/>
          <p:cNvSpPr>
            <a:spLocks noGrp="1"/>
          </p:cNvSpPr>
          <p:nvPr>
            <p:ph sz="half" idx="1"/>
          </p:nvPr>
        </p:nvSpPr>
        <p:spPr>
          <a:xfrm>
            <a:off x="179388" y="1914525"/>
            <a:ext cx="4248150" cy="4211638"/>
          </a:xfrm>
        </p:spPr>
        <p:txBody>
          <a:bodyPr/>
          <a:lstStyle/>
          <a:p>
            <a:pPr>
              <a:defRPr/>
            </a:pPr>
            <a:r>
              <a:rPr lang="en-GB" sz="2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Farmers</a:t>
            </a:r>
          </a:p>
          <a:p>
            <a:pPr>
              <a:defRPr/>
            </a:pPr>
            <a:r>
              <a:rPr lang="en-GB" sz="2400" b="1" dirty="0">
                <a:solidFill>
                  <a:srgbClr val="C00000"/>
                </a:solidFill>
              </a:rPr>
              <a:t>Investment Analysts</a:t>
            </a:r>
          </a:p>
          <a:p>
            <a:pPr>
              <a:defRPr/>
            </a:pPr>
            <a:r>
              <a:rPr lang="en-GB" sz="2400" b="1" dirty="0">
                <a:solidFill>
                  <a:srgbClr val="C00000"/>
                </a:solidFill>
              </a:rPr>
              <a:t>Chartered Accountants</a:t>
            </a:r>
          </a:p>
          <a:p>
            <a:pPr>
              <a:defRPr/>
            </a:pPr>
            <a:r>
              <a:rPr lang="en-GB" sz="2400" b="1" dirty="0">
                <a:solidFill>
                  <a:srgbClr val="C00000"/>
                </a:solidFill>
              </a:rPr>
              <a:t>Management Consultants</a:t>
            </a:r>
          </a:p>
          <a:p>
            <a:pPr>
              <a:defRPr/>
            </a:pPr>
            <a:r>
              <a:rPr lang="en-GB" sz="2400" b="1" dirty="0">
                <a:solidFill>
                  <a:srgbClr val="00B050"/>
                </a:solidFill>
              </a:rPr>
              <a:t>Architects</a:t>
            </a:r>
          </a:p>
          <a:p>
            <a:pPr>
              <a:defRPr/>
            </a:pPr>
            <a:r>
              <a:rPr lang="en-GB" sz="2400" b="1" dirty="0">
                <a:solidFill>
                  <a:srgbClr val="00B050"/>
                </a:solidFill>
              </a:rPr>
              <a:t>Construction Project Managers</a:t>
            </a:r>
          </a:p>
          <a:p>
            <a:pPr>
              <a:defRPr/>
            </a:pPr>
            <a:r>
              <a:rPr lang="en-GB" sz="2400" b="1" dirty="0">
                <a:solidFill>
                  <a:srgbClr val="00B050"/>
                </a:solidFill>
              </a:rPr>
              <a:t>Chartered Surveyors</a:t>
            </a:r>
          </a:p>
          <a:p>
            <a:pPr>
              <a:defRPr/>
            </a:pPr>
            <a:r>
              <a:rPr lang="en-GB" sz="2400" b="1" dirty="0">
                <a:solidFill>
                  <a:srgbClr val="0070C0"/>
                </a:solidFill>
              </a:rPr>
              <a:t>Primary &amp; Secondary Teachers</a:t>
            </a:r>
          </a:p>
          <a:p>
            <a:pPr>
              <a:defRPr/>
            </a:pPr>
            <a:endParaRPr lang="en-GB" dirty="0"/>
          </a:p>
          <a:p>
            <a:pPr marL="0" indent="0">
              <a:buFont typeface="Arial" charset="0"/>
              <a:buNone/>
              <a:defRPr/>
            </a:pP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4530725" y="1844675"/>
            <a:ext cx="4433888" cy="4281488"/>
          </a:xfrm>
        </p:spPr>
        <p:txBody>
          <a:bodyPr/>
          <a:lstStyle/>
          <a:p>
            <a:pPr>
              <a:defRPr/>
            </a:pPr>
            <a:r>
              <a:rPr lang="en-GB" sz="2400" b="1" dirty="0">
                <a:solidFill>
                  <a:srgbClr val="7030A0"/>
                </a:solidFill>
              </a:rPr>
              <a:t>Doctors, Nurses &amp; Dentists</a:t>
            </a:r>
          </a:p>
          <a:p>
            <a:pPr>
              <a:defRPr/>
            </a:pPr>
            <a:r>
              <a:rPr lang="en-GB" sz="2400" b="1" dirty="0">
                <a:solidFill>
                  <a:srgbClr val="FFC000"/>
                </a:solidFill>
              </a:rPr>
              <a:t>Software Developers</a:t>
            </a:r>
          </a:p>
          <a:p>
            <a:pPr>
              <a:defRPr/>
            </a:pPr>
            <a:r>
              <a:rPr lang="en-GB" sz="2400" b="1" dirty="0">
                <a:solidFill>
                  <a:srgbClr val="FFC000"/>
                </a:solidFill>
              </a:rPr>
              <a:t>Web Designers</a:t>
            </a:r>
          </a:p>
          <a:p>
            <a:pPr>
              <a:defRPr/>
            </a:pPr>
            <a:r>
              <a:rPr lang="en-GB" sz="2400" b="1" dirty="0">
                <a:solidFill>
                  <a:srgbClr val="FFC000"/>
                </a:solidFill>
              </a:rPr>
              <a:t>Telecommunications Engineers</a:t>
            </a:r>
          </a:p>
          <a:p>
            <a:pPr>
              <a:defRPr/>
            </a:pPr>
            <a:r>
              <a:rPr lang="en-GB" sz="2400" b="1" dirty="0">
                <a:solidFill>
                  <a:schemeClr val="accent5">
                    <a:lumMod val="50000"/>
                  </a:schemeClr>
                </a:solidFill>
              </a:rPr>
              <a:t>Police Officers</a:t>
            </a:r>
          </a:p>
          <a:p>
            <a:pPr>
              <a:defRPr/>
            </a:pPr>
            <a:r>
              <a:rPr lang="en-GB" sz="2400" b="1" dirty="0">
                <a:solidFill>
                  <a:srgbClr val="FF0000"/>
                </a:solidFill>
              </a:rPr>
              <a:t>Mechanical Engineers</a:t>
            </a:r>
          </a:p>
          <a:p>
            <a:pPr>
              <a:defRPr/>
            </a:pPr>
            <a:r>
              <a:rPr lang="en-GB" sz="2400" b="1" dirty="0">
                <a:solidFill>
                  <a:srgbClr val="FF0000"/>
                </a:solidFill>
              </a:rPr>
              <a:t>Research &amp; Development Managers</a:t>
            </a:r>
          </a:p>
          <a:p>
            <a:pPr>
              <a:defRPr/>
            </a:pPr>
            <a:r>
              <a:rPr lang="en-GB" sz="2400" b="1" dirty="0">
                <a:solidFill>
                  <a:srgbClr val="FF0000"/>
                </a:solidFill>
              </a:rPr>
              <a:t>Biochemists</a:t>
            </a:r>
          </a:p>
          <a:p>
            <a:pPr>
              <a:defRPr/>
            </a:pPr>
            <a:r>
              <a:rPr lang="en-GB" sz="2400" b="1" dirty="0">
                <a:solidFill>
                  <a:schemeClr val="accent3">
                    <a:lumMod val="50000"/>
                  </a:schemeClr>
                </a:solidFill>
              </a:rPr>
              <a:t>Aircraft Pilots</a:t>
            </a:r>
          </a:p>
        </p:txBody>
      </p:sp>
      <p:pic>
        <p:nvPicPr>
          <p:cNvPr id="30724" name="Picture 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400" y="52388"/>
            <a:ext cx="2460625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 Careers will require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6923112" cy="4525963"/>
          </a:xfrm>
        </p:spPr>
        <p:txBody>
          <a:bodyPr/>
          <a:lstStyle/>
          <a:p>
            <a:r>
              <a:rPr lang="en-GB" dirty="0"/>
              <a:t>Higher Qualifications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E.g. Degree, post-graduate</a:t>
            </a:r>
          </a:p>
          <a:p>
            <a:endParaRPr lang="en-GB" dirty="0"/>
          </a:p>
          <a:p>
            <a:r>
              <a:rPr lang="en-GB" dirty="0"/>
              <a:t>Professional</a:t>
            </a:r>
          </a:p>
          <a:p>
            <a:endParaRPr lang="en-GB" dirty="0"/>
          </a:p>
          <a:p>
            <a:r>
              <a:rPr lang="en-GB" dirty="0">
                <a:solidFill>
                  <a:srgbClr val="FF0000"/>
                </a:solidFill>
              </a:rPr>
              <a:t>Full or Part Time – all professional careers will require further, on-the-job training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 flipH="1">
            <a:off x="8686799" y="6021288"/>
            <a:ext cx="45719" cy="104875"/>
          </a:xfrm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7076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Why is careers research </a:t>
            </a:r>
            <a:r>
              <a:rPr lang="en-GB" sz="4000" b="1" i="1" u="sng" dirty="0"/>
              <a:t>so</a:t>
            </a:r>
            <a:r>
              <a:rPr lang="en-GB" sz="4000" b="1" dirty="0"/>
              <a:t> important?</a:t>
            </a:r>
            <a:endParaRPr lang="en-US" sz="4000" b="1" dirty="0">
              <a:solidFill>
                <a:srgbClr val="FF0000"/>
              </a:solidFill>
            </a:endParaRPr>
          </a:p>
        </p:txBody>
      </p:sp>
      <p:sp>
        <p:nvSpPr>
          <p:cNvPr id="24579" name="Rectangle 4"/>
          <p:cNvSpPr>
            <a:spLocks noGrp="1"/>
          </p:cNvSpPr>
          <p:nvPr>
            <p:ph type="body" sz="half" idx="2"/>
          </p:nvPr>
        </p:nvSpPr>
        <p:spPr>
          <a:xfrm>
            <a:off x="3347864" y="1600200"/>
            <a:ext cx="5796136" cy="4525963"/>
          </a:xfrm>
        </p:spPr>
        <p:txBody>
          <a:bodyPr/>
          <a:lstStyle/>
          <a:p>
            <a:r>
              <a:rPr lang="en-GB" sz="2800" b="1" dirty="0"/>
              <a:t>Direct correlation between research skills and likely future success in your career</a:t>
            </a:r>
          </a:p>
          <a:p>
            <a:r>
              <a:rPr lang="en-GB" sz="2800" b="1" dirty="0"/>
              <a:t>Top reasons for dropping out of university (10% for under 21s):</a:t>
            </a:r>
          </a:p>
          <a:p>
            <a:pPr lvl="1"/>
            <a:r>
              <a:rPr lang="en-GB" sz="2400" dirty="0"/>
              <a:t>Home sickness</a:t>
            </a:r>
          </a:p>
          <a:p>
            <a:pPr lvl="1"/>
            <a:r>
              <a:rPr lang="en-GB" sz="2400" dirty="0"/>
              <a:t>Money issues</a:t>
            </a:r>
          </a:p>
          <a:p>
            <a:pPr lvl="1"/>
            <a:r>
              <a:rPr lang="en-GB" sz="2400" dirty="0"/>
              <a:t>“I didn’t know it would be like </a:t>
            </a:r>
            <a:r>
              <a:rPr lang="en-GB" sz="2400" u="sng" dirty="0"/>
              <a:t>this</a:t>
            </a:r>
            <a:r>
              <a:rPr lang="en-GB" sz="2400" dirty="0"/>
              <a:t>”</a:t>
            </a:r>
          </a:p>
          <a:p>
            <a:pPr marL="457200" lvl="1" indent="0">
              <a:buNone/>
            </a:pPr>
            <a:endParaRPr lang="en-GB" sz="2400" dirty="0"/>
          </a:p>
          <a:p>
            <a:pPr lvl="1"/>
            <a:endParaRPr lang="en-GB" sz="2400" dirty="0"/>
          </a:p>
          <a:p>
            <a:endParaRPr lang="en-US" sz="2800" dirty="0"/>
          </a:p>
        </p:txBody>
      </p:sp>
      <p:pic>
        <p:nvPicPr>
          <p:cNvPr id="32771" name="Picture 7" descr="ANd9GcQqRJSEbTWdy6Uges6UjxWkl69c_urcXqjGX-jgXrAzuZTzKiB4wOiOX8TCb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528" y="2564904"/>
            <a:ext cx="3605225" cy="2673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 idx="4294967295"/>
          </p:nvPr>
        </p:nvSpPr>
        <p:spPr>
          <a:xfrm>
            <a:off x="395288" y="692150"/>
            <a:ext cx="8497887" cy="865188"/>
          </a:xfrm>
        </p:spPr>
        <p:txBody>
          <a:bodyPr/>
          <a:lstStyle/>
          <a:p>
            <a:pPr algn="l" eaLnBrk="1" hangingPunct="1"/>
            <a:r>
              <a:rPr lang="en-GB" sz="3200" b="1" dirty="0"/>
              <a:t>Things to research about a career </a:t>
            </a:r>
            <a:endParaRPr lang="en-US" sz="3200" b="1" dirty="0"/>
          </a:p>
        </p:txBody>
      </p:sp>
      <p:graphicFrame>
        <p:nvGraphicFramePr>
          <p:cNvPr id="28696" name="Group 2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59085782"/>
              </p:ext>
            </p:extLst>
          </p:nvPr>
        </p:nvGraphicFramePr>
        <p:xfrm>
          <a:off x="457200" y="2060575"/>
          <a:ext cx="8229600" cy="4551657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09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What does the job involve?  What are its  main responsibilities?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Is demand for this job likely to increase, decrease or stay about the same?</a:t>
                      </a:r>
                      <a:endParaRPr kumimoji="0" 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811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How do I get into this area of work?  What qualifications are required? What GCSEs?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What A Levels? Other Qualifications?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What is the working environment like? What hours would I be working?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409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Routes into this career 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Degree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Apprenticeship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School Leaver Programme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How much will I earn?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09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What skills and qualities are important to be successful?</a:t>
                      </a: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What about Work/Life Balance?</a:t>
                      </a:r>
                      <a:endParaRPr kumimoji="0" lang="en-GB" sz="18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0979" name="Content Placeholder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64388" y="0"/>
            <a:ext cx="1979612" cy="201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4"/>
          <p:cNvSpPr>
            <a:spLocks noGrp="1"/>
          </p:cNvSpPr>
          <p:nvPr>
            <p:ph type="title"/>
          </p:nvPr>
        </p:nvSpPr>
        <p:spPr>
          <a:xfrm>
            <a:off x="179511" y="260350"/>
            <a:ext cx="7128793" cy="1512888"/>
          </a:xfrm>
        </p:spPr>
        <p:txBody>
          <a:bodyPr/>
          <a:lstStyle/>
          <a:p>
            <a:r>
              <a:rPr lang="en-US" sz="4000" b="1" dirty="0"/>
              <a:t>Successful career management requires SELF AWARENESS</a:t>
            </a:r>
          </a:p>
        </p:txBody>
      </p:sp>
      <p:sp>
        <p:nvSpPr>
          <p:cNvPr id="26627" name="Rectangle 6"/>
          <p:cNvSpPr>
            <a:spLocks noGrp="1"/>
          </p:cNvSpPr>
          <p:nvPr>
            <p:ph sz="half" idx="1"/>
          </p:nvPr>
        </p:nvSpPr>
        <p:spPr>
          <a:xfrm>
            <a:off x="457200" y="1989138"/>
            <a:ext cx="8291264" cy="439261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b="1" dirty="0"/>
              <a:t>Are you aware of your preferred:</a:t>
            </a:r>
          </a:p>
          <a:p>
            <a:r>
              <a:rPr lang="en-GB" b="1" dirty="0">
                <a:solidFill>
                  <a:srgbClr val="FF0000"/>
                </a:solidFill>
              </a:rPr>
              <a:t>Interests?</a:t>
            </a:r>
            <a:r>
              <a:rPr lang="en-GB" dirty="0"/>
              <a:t> - what you like and don’t like</a:t>
            </a:r>
          </a:p>
          <a:p>
            <a:r>
              <a:rPr lang="en-GB" b="1" dirty="0">
                <a:solidFill>
                  <a:srgbClr val="FF0000"/>
                </a:solidFill>
              </a:rPr>
              <a:t>Work Style? </a:t>
            </a:r>
            <a:r>
              <a:rPr lang="en-GB" dirty="0"/>
              <a:t>- the type of organisation (e.g. large company, self employed) and role (e.g. leader, team player)</a:t>
            </a:r>
          </a:p>
          <a:p>
            <a:r>
              <a:rPr lang="en-GB" b="1" dirty="0">
                <a:solidFill>
                  <a:srgbClr val="FF0000"/>
                </a:solidFill>
              </a:rPr>
              <a:t>Workplace?</a:t>
            </a:r>
            <a:r>
              <a:rPr lang="en-GB" dirty="0"/>
              <a:t> – the type of environment you work in (e.g. indoors, with the public)</a:t>
            </a:r>
          </a:p>
          <a:p>
            <a:r>
              <a:rPr lang="en-GB" b="1" dirty="0">
                <a:solidFill>
                  <a:srgbClr val="FF0000"/>
                </a:solidFill>
              </a:rPr>
              <a:t>Priorities?</a:t>
            </a:r>
            <a:r>
              <a:rPr lang="en-GB" dirty="0"/>
              <a:t> – what you want from employment</a:t>
            </a:r>
          </a:p>
          <a:p>
            <a:pPr marL="0" indent="0">
              <a:buNone/>
            </a:pPr>
            <a:r>
              <a:rPr lang="en-GB" dirty="0"/>
              <a:t>    (money, work/life balance, security)</a:t>
            </a:r>
          </a:p>
          <a:p>
            <a:endParaRPr lang="en-US" dirty="0"/>
          </a:p>
        </p:txBody>
      </p:sp>
      <p:pic>
        <p:nvPicPr>
          <p:cNvPr id="35843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>
          <a:xfrm>
            <a:off x="7454296" y="0"/>
            <a:ext cx="1689704" cy="169071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b="1" dirty="0"/>
              <a:t>Research and Decision Making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3238"/>
            <a:ext cx="8229600" cy="4352925"/>
          </a:xfrm>
        </p:spPr>
        <p:txBody>
          <a:bodyPr/>
          <a:lstStyle/>
          <a:p>
            <a:r>
              <a:rPr lang="en-GB" dirty="0" smtClean="0"/>
              <a:t>GCSEs - Subjects </a:t>
            </a:r>
            <a:r>
              <a:rPr lang="en-GB" dirty="0"/>
              <a:t>you love/enjoy/good at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Subjects </a:t>
            </a:r>
            <a:r>
              <a:rPr lang="en-GB" dirty="0" smtClean="0"/>
              <a:t>important </a:t>
            </a:r>
            <a:r>
              <a:rPr lang="en-GB" dirty="0"/>
              <a:t>for future career/Degree </a:t>
            </a:r>
            <a:r>
              <a:rPr lang="en-GB" dirty="0" smtClean="0"/>
              <a:t>interest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Well balanced? Enough options to take at A Level?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MARTInkShape-4"/>
          <p:cNvSpPr/>
          <p:nvPr>
            <p:custDataLst>
              <p:tags r:id="rId1"/>
            </p:custDataLst>
          </p:nvPr>
        </p:nvSpPr>
        <p:spPr>
          <a:xfrm>
            <a:off x="2946797" y="4839891"/>
            <a:ext cx="44649" cy="26790"/>
          </a:xfrm>
          <a:custGeom>
            <a:avLst/>
            <a:gdLst/>
            <a:ahLst/>
            <a:cxnLst/>
            <a:rect l="0" t="0" r="0" b="0"/>
            <a:pathLst>
              <a:path w="44649" h="26790">
                <a:moveTo>
                  <a:pt x="44648" y="26789"/>
                </a:moveTo>
                <a:lnTo>
                  <a:pt x="44648" y="26789"/>
                </a:lnTo>
                <a:lnTo>
                  <a:pt x="27159" y="26789"/>
                </a:lnTo>
                <a:lnTo>
                  <a:pt x="26799" y="18227"/>
                </a:lnTo>
                <a:lnTo>
                  <a:pt x="17869" y="17859"/>
                </a:lnTo>
                <a:lnTo>
                  <a:pt x="26680" y="9038"/>
                </a:lnTo>
                <a:lnTo>
                  <a:pt x="4" y="8929"/>
                </a:lnTo>
                <a:lnTo>
                  <a:pt x="8897" y="8929"/>
                </a:lnTo>
                <a:lnTo>
                  <a:pt x="8920" y="4189"/>
                </a:lnTo>
                <a:lnTo>
                  <a:pt x="7931" y="2792"/>
                </a:lnTo>
                <a:lnTo>
                  <a:pt x="6279" y="1862"/>
                </a:lnTo>
                <a:lnTo>
                  <a:pt x="0" y="0"/>
                </a:lnTo>
              </a:path>
            </a:pathLst>
          </a:custGeom>
          <a:ln w="1905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7060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C014A1-71EB-41A4-83BA-679811F8A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Transferable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C7311-A15D-4E63-8AF4-15F85A4F71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400" dirty="0"/>
              <a:t>For Example, why take Geography if “I don’t have any interest in a related Career or Degree?</a:t>
            </a:r>
          </a:p>
          <a:p>
            <a:pPr marL="0" indent="0">
              <a:buNone/>
            </a:pPr>
            <a:r>
              <a:rPr lang="en-GB" sz="2400" dirty="0"/>
              <a:t>Because you will gain valuable, transferable skills:</a:t>
            </a:r>
          </a:p>
          <a:p>
            <a:r>
              <a:rPr lang="en-GB" sz="2400" dirty="0">
                <a:solidFill>
                  <a:srgbClr val="FF0000"/>
                </a:solidFill>
              </a:rPr>
              <a:t>Research</a:t>
            </a:r>
          </a:p>
          <a:p>
            <a:r>
              <a:rPr lang="en-GB" sz="2400" dirty="0">
                <a:solidFill>
                  <a:srgbClr val="FF0000"/>
                </a:solidFill>
              </a:rPr>
              <a:t>Presenting facts and statistics</a:t>
            </a:r>
          </a:p>
          <a:p>
            <a:r>
              <a:rPr lang="en-GB" sz="2400" dirty="0">
                <a:solidFill>
                  <a:srgbClr val="FF0000"/>
                </a:solidFill>
              </a:rPr>
              <a:t>Analytical </a:t>
            </a:r>
          </a:p>
          <a:p>
            <a:pPr marL="0" indent="0">
              <a:buNone/>
            </a:pPr>
            <a:r>
              <a:rPr lang="en-GB" sz="2400" dirty="0"/>
              <a:t>Essential skills in careers such as Barrister, Management Consultant, Economist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>
                <a:solidFill>
                  <a:srgbClr val="FF0000"/>
                </a:solidFill>
              </a:rPr>
              <a:t>And, Grade A* or A in Geography will get you into a high-end university!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2497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Reasoning behind your decisions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83162"/>
          </a:xfrm>
        </p:spPr>
        <p:txBody>
          <a:bodyPr/>
          <a:lstStyle/>
          <a:p>
            <a:r>
              <a:rPr lang="en-GB" sz="2000" dirty="0"/>
              <a:t>Employers value Computer Science more than a Language </a:t>
            </a:r>
            <a:r>
              <a:rPr lang="en-GB" sz="2000" dirty="0">
                <a:solidFill>
                  <a:srgbClr val="0070C0"/>
                </a:solidFill>
              </a:rPr>
              <a:t>T/F?</a:t>
            </a:r>
          </a:p>
          <a:p>
            <a:r>
              <a:rPr lang="en-GB" sz="2000" dirty="0"/>
              <a:t>I am not sure about History, but people say I must take this subject as it is important for Law, and I want to be a Solicitor </a:t>
            </a:r>
            <a:r>
              <a:rPr lang="en-GB" sz="2000" dirty="0">
                <a:solidFill>
                  <a:srgbClr val="0070C0"/>
                </a:solidFill>
              </a:rPr>
              <a:t>Right or wrong?</a:t>
            </a:r>
          </a:p>
          <a:p>
            <a:r>
              <a:rPr lang="en-GB" sz="2000" dirty="0"/>
              <a:t>I am not interested in a Degree related to Business, so there is no point in taking this subject – </a:t>
            </a:r>
            <a:r>
              <a:rPr lang="en-GB" sz="2000" dirty="0">
                <a:solidFill>
                  <a:srgbClr val="0070C0"/>
                </a:solidFill>
              </a:rPr>
              <a:t>good decision?</a:t>
            </a:r>
          </a:p>
          <a:p>
            <a:r>
              <a:rPr lang="en-GB" sz="2000" dirty="0"/>
              <a:t>I really like Art, but I am told there is not much work in this field, so why should I take this subject? </a:t>
            </a:r>
            <a:r>
              <a:rPr lang="en-GB" sz="2000" dirty="0">
                <a:solidFill>
                  <a:srgbClr val="0070C0"/>
                </a:solidFill>
              </a:rPr>
              <a:t>Answer?</a:t>
            </a:r>
          </a:p>
          <a:p>
            <a:r>
              <a:rPr lang="en-GB" sz="2000" dirty="0"/>
              <a:t>RE is a subject that is not important for any career, so why take it? Sound decision?</a:t>
            </a:r>
          </a:p>
          <a:p>
            <a:r>
              <a:rPr lang="en-GB" sz="2000" dirty="0"/>
              <a:t>Business is essential for a career in Accountancy? </a:t>
            </a:r>
            <a:r>
              <a:rPr lang="en-GB" sz="2000" dirty="0">
                <a:solidFill>
                  <a:srgbClr val="0070C0"/>
                </a:solidFill>
              </a:rPr>
              <a:t>Right or Wrong?</a:t>
            </a:r>
          </a:p>
          <a:p>
            <a:r>
              <a:rPr lang="en-GB" sz="2000" dirty="0"/>
              <a:t>Drama is not really a useful subject for a Law Degree. </a:t>
            </a:r>
            <a:r>
              <a:rPr lang="en-GB" sz="2000" dirty="0">
                <a:solidFill>
                  <a:srgbClr val="0070C0"/>
                </a:solidFill>
              </a:rPr>
              <a:t>True or False?</a:t>
            </a:r>
          </a:p>
          <a:p>
            <a:r>
              <a:rPr lang="en-GB" sz="2000" dirty="0"/>
              <a:t>Music is not considered as a useful subject by top universities. </a:t>
            </a:r>
            <a:r>
              <a:rPr lang="en-GB" sz="2000" dirty="0">
                <a:solidFill>
                  <a:srgbClr val="0070C0"/>
                </a:solidFill>
              </a:rPr>
              <a:t>T or F?</a:t>
            </a:r>
          </a:p>
          <a:p>
            <a:r>
              <a:rPr lang="en-GB" sz="2000" dirty="0"/>
              <a:t>I can go into Investment Banking with a Degree in History.</a:t>
            </a:r>
            <a:r>
              <a:rPr lang="en-GB" sz="2000" dirty="0">
                <a:solidFill>
                  <a:srgbClr val="0070C0"/>
                </a:solidFill>
              </a:rPr>
              <a:t> T or F?</a:t>
            </a:r>
          </a:p>
          <a:p>
            <a:r>
              <a:rPr lang="en-GB" sz="2000" dirty="0"/>
              <a:t>Biology, Chemistry and English is fine for Medicine.</a:t>
            </a:r>
            <a:r>
              <a:rPr lang="en-GB" sz="2000" dirty="0">
                <a:solidFill>
                  <a:srgbClr val="0070C0"/>
                </a:solidFill>
              </a:rPr>
              <a:t> T or F?</a:t>
            </a:r>
          </a:p>
          <a:p>
            <a:pPr marL="0" indent="0">
              <a:buNone/>
            </a:pPr>
            <a:endParaRPr lang="en-GB" sz="2000" dirty="0">
              <a:solidFill>
                <a:srgbClr val="0070C0"/>
              </a:solidFill>
            </a:endParaRP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06216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265C0-1C45-4F7A-AD73-04954D777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 work in Pairs 10 mins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1487AC-7021-4B5E-962C-8C7D65DF7B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How many </a:t>
            </a:r>
            <a:r>
              <a:rPr lang="en-GB" u="sng" dirty="0">
                <a:solidFill>
                  <a:srgbClr val="0070C0"/>
                </a:solidFill>
              </a:rPr>
              <a:t>specific </a:t>
            </a:r>
            <a:r>
              <a:rPr lang="en-GB" dirty="0">
                <a:solidFill>
                  <a:srgbClr val="0070C0"/>
                </a:solidFill>
              </a:rPr>
              <a:t>A Level subjects are essential for a Degree in:</a:t>
            </a:r>
          </a:p>
          <a:p>
            <a:pPr marL="0" indent="0">
              <a:buNone/>
            </a:pPr>
            <a:r>
              <a:rPr lang="en-GB" dirty="0"/>
              <a:t>Economics</a:t>
            </a:r>
          </a:p>
          <a:p>
            <a:pPr marL="0" indent="0">
              <a:buNone/>
            </a:pPr>
            <a:r>
              <a:rPr lang="en-GB" dirty="0"/>
              <a:t>Law</a:t>
            </a:r>
          </a:p>
          <a:p>
            <a:pPr marL="0" indent="0">
              <a:buNone/>
            </a:pPr>
            <a:r>
              <a:rPr lang="en-GB" dirty="0"/>
              <a:t>Architecture</a:t>
            </a:r>
            <a:r>
              <a:rPr lang="en-GB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r>
              <a:rPr lang="en-GB" u="sng" dirty="0">
                <a:solidFill>
                  <a:srgbClr val="0070C0"/>
                </a:solidFill>
              </a:rPr>
              <a:t>1,2 or 3? 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</a:rPr>
              <a:t>Name acceptable subjects?</a:t>
            </a:r>
          </a:p>
          <a:p>
            <a:pPr marL="0" indent="0">
              <a:buNone/>
            </a:pPr>
            <a:r>
              <a:rPr lang="en-GB" dirty="0">
                <a:solidFill>
                  <a:srgbClr val="0070C0"/>
                </a:solidFill>
                <a:hlinkClick r:id="rId2"/>
              </a:rPr>
              <a:t>https://www.theuniguide.co.uk/</a:t>
            </a:r>
            <a:r>
              <a:rPr lang="en-GB" dirty="0">
                <a:solidFill>
                  <a:srgbClr val="0070C0"/>
                </a:solidFill>
              </a:rPr>
              <a:t> </a:t>
            </a:r>
          </a:p>
          <a:p>
            <a:pPr marL="0" indent="0">
              <a:buNone/>
            </a:pPr>
            <a:endParaRPr lang="en-GB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6636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Some facts to consider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Approx. 65% of Graduate jobs do not require a specific Degree</a:t>
            </a:r>
          </a:p>
          <a:p>
            <a:r>
              <a:rPr lang="en-GB" dirty="0"/>
              <a:t>Top Universities look for high GCSE grades </a:t>
            </a:r>
          </a:p>
          <a:p>
            <a:pPr marL="0" indent="0">
              <a:buNone/>
            </a:pPr>
            <a:r>
              <a:rPr lang="en-GB" dirty="0"/>
              <a:t>    </a:t>
            </a:r>
            <a:r>
              <a:rPr lang="en-GB" dirty="0" smtClean="0"/>
              <a:t>(5-9</a:t>
            </a:r>
            <a:r>
              <a:rPr lang="en-GB" dirty="0"/>
              <a:t>) and good A Level grades</a:t>
            </a:r>
          </a:p>
          <a:p>
            <a:r>
              <a:rPr lang="en-GB" dirty="0"/>
              <a:t>Very high-end universities look for 8s and 9s</a:t>
            </a:r>
          </a:p>
          <a:p>
            <a:r>
              <a:rPr lang="en-GB" dirty="0"/>
              <a:t>Most Degrees (and Degree Apprenticeships) will require only </a:t>
            </a:r>
            <a:r>
              <a:rPr lang="en-GB" dirty="0">
                <a:solidFill>
                  <a:srgbClr val="FF0000"/>
                </a:solidFill>
              </a:rPr>
              <a:t>1-2 </a:t>
            </a:r>
            <a:r>
              <a:rPr lang="en-GB" dirty="0"/>
              <a:t>specific A Level subjects</a:t>
            </a:r>
          </a:p>
        </p:txBody>
      </p:sp>
    </p:spTree>
    <p:extLst>
      <p:ext uri="{BB962C8B-B14F-4D97-AF65-F5344CB8AC3E}">
        <p14:creationId xmlns:p14="http://schemas.microsoft.com/office/powerpoint/2010/main" val="12340262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3838"/>
            <a:ext cx="8229600" cy="1143000"/>
          </a:xfrm>
        </p:spPr>
        <p:txBody>
          <a:bodyPr/>
          <a:lstStyle/>
          <a:p>
            <a:r>
              <a:rPr lang="en-GB" sz="3600" dirty="0" smtClean="0"/>
              <a:t>Many </a:t>
            </a:r>
            <a:r>
              <a:rPr lang="en-GB" sz="3600" dirty="0"/>
              <a:t>Universities ask for High AL Grades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/>
          <a:lstStyle/>
          <a:p>
            <a:r>
              <a:rPr lang="en-GB" sz="2400" dirty="0">
                <a:solidFill>
                  <a:srgbClr val="0070C0"/>
                </a:solidFill>
              </a:rPr>
              <a:t>Medicine</a:t>
            </a:r>
            <a:r>
              <a:rPr lang="en-GB" sz="2400" dirty="0"/>
              <a:t> – Chemistry, Biology</a:t>
            </a:r>
          </a:p>
          <a:p>
            <a:pPr marL="0" indent="0">
              <a:buNone/>
            </a:pPr>
            <a:r>
              <a:rPr lang="en-GB" sz="2400" dirty="0"/>
              <a:t>Third subject? – Maths, English Literature, French, Geography</a:t>
            </a:r>
          </a:p>
          <a:p>
            <a:r>
              <a:rPr lang="en-GB" sz="2400" dirty="0">
                <a:solidFill>
                  <a:srgbClr val="0070C0"/>
                </a:solidFill>
              </a:rPr>
              <a:t>Software Engineering/ Computer Science  </a:t>
            </a:r>
            <a:r>
              <a:rPr lang="en-GB" sz="2400" dirty="0"/>
              <a:t>– Maths </a:t>
            </a:r>
          </a:p>
          <a:p>
            <a:pPr marL="0" indent="0">
              <a:buNone/>
            </a:pPr>
            <a:r>
              <a:rPr lang="en-GB" sz="2400" dirty="0"/>
              <a:t>Second &amp; Third subject? – Chemistry, Biology, History, Philosophy &amp; Ethics</a:t>
            </a:r>
          </a:p>
          <a:p>
            <a:r>
              <a:rPr lang="en-GB" sz="2400" dirty="0">
                <a:solidFill>
                  <a:srgbClr val="0070C0"/>
                </a:solidFill>
              </a:rPr>
              <a:t>Economics  </a:t>
            </a:r>
            <a:r>
              <a:rPr lang="en-GB" sz="2400" dirty="0"/>
              <a:t>- many high-end universities want Maths</a:t>
            </a:r>
          </a:p>
          <a:p>
            <a:pPr marL="0" indent="0">
              <a:buNone/>
            </a:pPr>
            <a:r>
              <a:rPr lang="en-GB" sz="2400" dirty="0"/>
              <a:t>Plus 2 more - Economics, History, Geography, German, English Literature, Psychology</a:t>
            </a:r>
          </a:p>
          <a:p>
            <a:r>
              <a:rPr lang="en-GB" sz="2400" dirty="0">
                <a:solidFill>
                  <a:srgbClr val="0070C0"/>
                </a:solidFill>
              </a:rPr>
              <a:t>Law</a:t>
            </a:r>
          </a:p>
          <a:p>
            <a:pPr marL="0" indent="0">
              <a:buNone/>
            </a:pPr>
            <a:r>
              <a:rPr lang="en-GB" sz="2400" dirty="0"/>
              <a:t>Which 3 subjects? English Literature, History, Geography, Philosophy, French, Art, Biology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27959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Careers and higher education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>
                <a:hlinkClick r:id="rId2"/>
              </a:rPr>
              <a:t>https://www.unifrog.org/about</a:t>
            </a:r>
            <a:endParaRPr lang="en-GB" sz="2400" dirty="0"/>
          </a:p>
          <a:p>
            <a:pPr marL="0" indent="0">
              <a:buNone/>
            </a:pPr>
            <a:r>
              <a:rPr lang="en-GB" sz="2400" dirty="0"/>
              <a:t>- connects interests and school subjects to University Courses</a:t>
            </a:r>
          </a:p>
          <a:p>
            <a:pPr>
              <a:buFontTx/>
              <a:buChar char="-"/>
            </a:pPr>
            <a:r>
              <a:rPr lang="en-GB" sz="2400" dirty="0"/>
              <a:t>Provides career information and qualifications needed</a:t>
            </a:r>
          </a:p>
          <a:p>
            <a:pPr marL="0" indent="0">
              <a:buNone/>
            </a:pPr>
            <a:r>
              <a:rPr lang="en-GB" sz="2400" dirty="0"/>
              <a:t>Higher Ideas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https://chas.careersoft.co.uk/sign-in/</a:t>
            </a: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enter code 354mxyyh</a:t>
            </a:r>
          </a:p>
          <a:p>
            <a:pPr marL="0" indent="0">
              <a:buNone/>
            </a:pPr>
            <a:r>
              <a:rPr lang="en-GB" sz="2400" dirty="0">
                <a:latin typeface="Calibri" panose="020F0502020204030204" pitchFamily="34" charset="0"/>
                <a:cs typeface="Times New Roman" panose="02020603050405020304" pitchFamily="18" charset="0"/>
              </a:rPr>
              <a:t>- Explore university courses linked to your choice of A Level subjects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74720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 smtClean="0">
                <a:solidFill>
                  <a:srgbClr val="0070C0"/>
                </a:solidFill>
              </a:rPr>
              <a:t>Higher Ideas – generates ideas for </a:t>
            </a:r>
            <a:r>
              <a:rPr lang="en-GB" sz="2800" b="1" dirty="0" smtClean="0">
                <a:solidFill>
                  <a:srgbClr val="0070C0"/>
                </a:solidFill>
              </a:rPr>
              <a:t>university or higher education</a:t>
            </a:r>
            <a:endParaRPr lang="en-GB" sz="28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2800" dirty="0" smtClean="0"/>
              <a:t>On the </a:t>
            </a:r>
            <a:r>
              <a:rPr lang="en-GB" sz="2800" b="1" dirty="0" smtClean="0">
                <a:solidFill>
                  <a:srgbClr val="FF0000"/>
                </a:solidFill>
              </a:rPr>
              <a:t>Home page:</a:t>
            </a:r>
            <a:endParaRPr lang="en-GB" sz="2800" b="1" dirty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Ideas Generator </a:t>
            </a:r>
            <a:r>
              <a:rPr lang="en-GB" sz="2400" dirty="0" smtClean="0"/>
              <a:t>– choose 3 </a:t>
            </a:r>
            <a:r>
              <a:rPr lang="en-GB" sz="2400" u="sng" dirty="0" smtClean="0"/>
              <a:t>A Level </a:t>
            </a:r>
            <a:r>
              <a:rPr lang="en-GB" sz="2400" dirty="0" smtClean="0"/>
              <a:t>subjects or broad </a:t>
            </a:r>
            <a:r>
              <a:rPr lang="en-GB" sz="2400" u="sng" dirty="0" smtClean="0"/>
              <a:t>interests</a:t>
            </a:r>
            <a:r>
              <a:rPr lang="en-GB" sz="2400" dirty="0" smtClean="0"/>
              <a:t> such as Manufacturing or Fashion</a:t>
            </a:r>
            <a:endParaRPr lang="en-GB" sz="2400" u="sng" dirty="0" smtClean="0"/>
          </a:p>
          <a:p>
            <a:r>
              <a:rPr lang="en-GB" sz="2400" dirty="0" smtClean="0">
                <a:solidFill>
                  <a:srgbClr val="FF0000"/>
                </a:solidFill>
              </a:rPr>
              <a:t>Careers Information </a:t>
            </a:r>
            <a:r>
              <a:rPr lang="en-GB" sz="2400" dirty="0" smtClean="0"/>
              <a:t>– broad occupational sector, e.g. Financial Services and specific Careers e.g. Accountant, Actuary etc.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A Level Subjects </a:t>
            </a:r>
            <a:r>
              <a:rPr lang="en-GB" sz="2400" dirty="0" smtClean="0"/>
              <a:t>– enter 3 subjects to generate University Degree Ideas</a:t>
            </a:r>
          </a:p>
          <a:p>
            <a:endParaRPr lang="en-GB" sz="2400" dirty="0"/>
          </a:p>
          <a:p>
            <a:pPr marL="0" indent="0">
              <a:buNone/>
            </a:pPr>
            <a:r>
              <a:rPr lang="en-GB" sz="2400" b="1" dirty="0" smtClean="0">
                <a:solidFill>
                  <a:srgbClr val="0070C0"/>
                </a:solidFill>
              </a:rPr>
              <a:t>Provides ideas and detailed information on specific courses</a:t>
            </a:r>
            <a:endParaRPr lang="en-GB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3741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/>
              <a:t>Careers 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Free websites for careers information:</a:t>
            </a:r>
          </a:p>
          <a:p>
            <a:r>
              <a:rPr lang="en-GB" dirty="0">
                <a:hlinkClick r:id="rId2"/>
              </a:rPr>
              <a:t>https://nationalcareers.service.gov.uk/explore-careers</a:t>
            </a:r>
            <a:endParaRPr lang="en-GB" dirty="0"/>
          </a:p>
          <a:p>
            <a:r>
              <a:rPr lang="en-GB" dirty="0">
                <a:hlinkClick r:id="rId3"/>
              </a:rPr>
              <a:t>https://targetcareers.co.uk/career-sectors</a:t>
            </a:r>
            <a:endParaRPr lang="en-GB" dirty="0"/>
          </a:p>
          <a:p>
            <a:r>
              <a:rPr lang="en-GB" dirty="0">
                <a:hlinkClick r:id="rId4"/>
              </a:rPr>
              <a:t>https://www.prospects.ac.uk/job-profiles</a:t>
            </a:r>
            <a:endParaRPr lang="en-GB" dirty="0"/>
          </a:p>
          <a:p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https://www.unifrog.org/student</a:t>
            </a: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your unique login details.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55008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Labour Market 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hlinkClick r:id="rId2"/>
              </a:rPr>
              <a:t>LMI CAREEROMETER</a:t>
            </a: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https://www.icanbea.org.uk/career-o-meter/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b="1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https://guest.startprofile.com/</a:t>
            </a:r>
            <a:r>
              <a:rPr lang="en-GB" b="1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</a:p>
          <a:p>
            <a:pPr marL="0" indent="0">
              <a:buNone/>
            </a:pPr>
            <a:r>
              <a:rPr lang="en-GB" b="1" dirty="0">
                <a:latin typeface="Calibri" panose="020F0502020204030204" pitchFamily="34" charset="0"/>
                <a:cs typeface="Times New Roman" panose="02020603050405020304" pitchFamily="18" charset="0"/>
              </a:rPr>
              <a:t>PLOTR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91299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information on careers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Average Salaries</a:t>
            </a:r>
          </a:p>
          <a:p>
            <a:endParaRPr lang="en-GB" dirty="0"/>
          </a:p>
          <a:p>
            <a:r>
              <a:rPr lang="en-GB" dirty="0"/>
              <a:t>Growth Rates – how many jobs will be created in the next 3 years?</a:t>
            </a:r>
          </a:p>
          <a:p>
            <a:endParaRPr lang="en-GB" dirty="0"/>
          </a:p>
          <a:p>
            <a:r>
              <a:rPr lang="en-GB" dirty="0"/>
              <a:t>Working Hours</a:t>
            </a:r>
          </a:p>
        </p:txBody>
      </p:sp>
    </p:spTree>
    <p:extLst>
      <p:ext uri="{BB962C8B-B14F-4D97-AF65-F5344CB8AC3E}">
        <p14:creationId xmlns:p14="http://schemas.microsoft.com/office/powerpoint/2010/main" val="11110373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/>
              <a:t>Degree Research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u="sng" dirty="0">
                <a:hlinkClick r:id="rId2"/>
              </a:rPr>
              <a:t>http://university.which.co.uk/courses</a:t>
            </a:r>
            <a:r>
              <a:rPr lang="en-GB" sz="2800" dirty="0"/>
              <a:t> </a:t>
            </a:r>
          </a:p>
          <a:p>
            <a:r>
              <a:rPr lang="en-GB" sz="2800" u="sng" dirty="0">
                <a:hlinkClick r:id="rId3"/>
              </a:rPr>
              <a:t>www.ucas.com</a:t>
            </a:r>
            <a:r>
              <a:rPr lang="en-GB" sz="2800" dirty="0"/>
              <a:t> </a:t>
            </a:r>
          </a:p>
          <a:p>
            <a:r>
              <a:rPr lang="en-GB" sz="2800" u="sng" dirty="0">
                <a:hlinkClick r:id="rId4"/>
              </a:rPr>
              <a:t>http://www.thecompleteuniversityguide.co.uk/</a:t>
            </a:r>
            <a:endParaRPr lang="en-GB" sz="2800" dirty="0"/>
          </a:p>
          <a:p>
            <a:r>
              <a:rPr lang="en-GB" sz="2800" u="sng" dirty="0">
                <a:hlinkClick r:id="rId5"/>
              </a:rPr>
              <a:t>http://www.bestcourse4me.com/</a:t>
            </a:r>
            <a:endParaRPr lang="en-GB" sz="2800" u="sng" dirty="0"/>
          </a:p>
          <a:p>
            <a:r>
              <a:rPr lang="en-GB" sz="2800" dirty="0"/>
              <a:t> </a:t>
            </a:r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  <a:hlinkClick r:id="rId6"/>
              </a:rPr>
              <a:t>https://www.unifrog.org/student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use your unique login details.</a:t>
            </a:r>
          </a:p>
          <a:p>
            <a:r>
              <a:rPr lang="en-GB" sz="2800" u="sng" dirty="0">
                <a:solidFill>
                  <a:srgbClr val="0000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https://chas.careersoft.co.uk/sign-in/</a:t>
            </a:r>
            <a: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Higher </a:t>
            </a:r>
            <a:r>
              <a:rPr lang="en-GB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deas enter LGS SCHOOL CODE  354mxyyh</a:t>
            </a:r>
            <a:endParaRPr lang="en-GB" sz="2800" dirty="0"/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3039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314602"/>
          </a:xfrm>
        </p:spPr>
        <p:txBody>
          <a:bodyPr/>
          <a:lstStyle/>
          <a:p>
            <a:r>
              <a:rPr lang="en-GB" dirty="0"/>
              <a:t>Questions?</a:t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sz="3200" dirty="0"/>
              <a:t>Pop in to see me at lunch time, on Mondays and Fridays – in the 6</a:t>
            </a:r>
            <a:r>
              <a:rPr lang="en-GB" sz="3200" baseline="30000" dirty="0"/>
              <a:t>th</a:t>
            </a:r>
            <a:r>
              <a:rPr lang="en-GB" sz="3200" dirty="0"/>
              <a:t> Form Block, 1</a:t>
            </a:r>
            <a:r>
              <a:rPr lang="en-GB" sz="3200" baseline="30000" dirty="0"/>
              <a:t>st</a:t>
            </a:r>
            <a:r>
              <a:rPr lang="en-GB" sz="3200" dirty="0"/>
              <a:t> Floor - when I am back in school! </a:t>
            </a:r>
            <a:br>
              <a:rPr lang="en-GB" sz="3200" dirty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12989787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HIGHLIGHTER" val="fals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9960</TotalTime>
  <Words>1268</Words>
  <Application>Microsoft Office PowerPoint</Application>
  <PresentationFormat>On-screen Show (4:3)</PresentationFormat>
  <Paragraphs>206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Courier New</vt:lpstr>
      <vt:lpstr>Times New Roman</vt:lpstr>
      <vt:lpstr>Wingdings</vt:lpstr>
      <vt:lpstr>Office Theme</vt:lpstr>
      <vt:lpstr>Year 9: Welcome  to the world of careers!</vt:lpstr>
      <vt:lpstr>LGS Statutory Requirement</vt:lpstr>
      <vt:lpstr>My role in school</vt:lpstr>
      <vt:lpstr>What are we going to cover today?</vt:lpstr>
      <vt:lpstr>Key decisions that will shape your future </vt:lpstr>
      <vt:lpstr>PowerPoint Presentation</vt:lpstr>
      <vt:lpstr>Labour Market -Jobs on the increase</vt:lpstr>
      <vt:lpstr>CAREERS OF THE FUTURE www.gov.uk/government/publications/careers-of-the-future </vt:lpstr>
      <vt:lpstr>Future Careers will require</vt:lpstr>
      <vt:lpstr>Why is careers research so important?</vt:lpstr>
      <vt:lpstr>Things to research about a career </vt:lpstr>
      <vt:lpstr>Successful career management requires SELF AWARENESS</vt:lpstr>
      <vt:lpstr>Research and Decision Making</vt:lpstr>
      <vt:lpstr>Transferable Skills</vt:lpstr>
      <vt:lpstr>Reasoning behind your decisions</vt:lpstr>
      <vt:lpstr>Exercise work in Pairs 10 mins</vt:lpstr>
      <vt:lpstr>Some facts to consider</vt:lpstr>
      <vt:lpstr>Many Universities ask for High AL Grades</vt:lpstr>
      <vt:lpstr>Careers and higher education research</vt:lpstr>
      <vt:lpstr>Higher Ideas – generates ideas for university or higher education</vt:lpstr>
      <vt:lpstr>Careers  Research</vt:lpstr>
      <vt:lpstr>Labour Market Trends</vt:lpstr>
      <vt:lpstr>Key information on careers</vt:lpstr>
      <vt:lpstr>Degree Research</vt:lpstr>
      <vt:lpstr>Questions?  Pop in to see me at lunch time, on Mondays and Fridays – in the 6th Form Block, 1st Floor - when I am back in school!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the careers library!</dc:title>
  <dc:creator>stcgolding</dc:creator>
  <cp:lastModifiedBy>Sailesh Devani</cp:lastModifiedBy>
  <cp:revision>248</cp:revision>
  <cp:lastPrinted>2016-11-24T08:18:56Z</cp:lastPrinted>
  <dcterms:created xsi:type="dcterms:W3CDTF">2012-01-17T15:30:50Z</dcterms:created>
  <dcterms:modified xsi:type="dcterms:W3CDTF">2021-07-06T11:06:57Z</dcterms:modified>
</cp:coreProperties>
</file>