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4"/>
  </p:sldMasterIdLst>
  <p:notesMasterIdLst>
    <p:notesMasterId r:id="rId23"/>
  </p:notesMasterIdLst>
  <p:sldIdLst>
    <p:sldId id="256" r:id="rId5"/>
    <p:sldId id="258" r:id="rId6"/>
    <p:sldId id="262" r:id="rId7"/>
    <p:sldId id="260" r:id="rId8"/>
    <p:sldId id="261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66" r:id="rId20"/>
    <p:sldId id="274" r:id="rId21"/>
    <p:sldId id="25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9DAEE8-32E4-43BD-81AE-2C6FE8DA06B9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35682-D27E-4A20-AFEA-AB8418CE1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35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  <a:defRPr/>
            </a:pPr>
            <a:endParaRPr lang="en-GB" altLang="en-US" dirty="0" smtClean="0">
              <a:solidFill>
                <a:srgbClr val="000000"/>
              </a:solidFill>
              <a:ea typeface="MS Mincho" pitchFamily="49" charset="-128"/>
              <a:cs typeface="Times New Roman" panose="02020603050405020304" pitchFamily="18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A4E3A16-00A8-475E-B5BE-9A4F67E2BC27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59404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35682-D27E-4A20-AFEA-AB8418CE1E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026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  <a:defRPr/>
            </a:pPr>
            <a:endParaRPr lang="en-GB" altLang="en-US" sz="1800" dirty="0">
              <a:ea typeface="MS Mincho" pitchFamily="49" charset="-128"/>
              <a:cs typeface="Times New Roman" panose="02020603050405020304" pitchFamily="18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88B400C-1699-4516-89B9-2FE304F55DDD}" type="slidenum">
              <a:rPr lang="en-US" altLang="en-US" smtClean="0"/>
              <a:pPr/>
              <a:t>5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868793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GB" altLang="en-US" dirty="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5011B93-C351-4B73-BB0C-319A5E1C13B7}" type="slidenum">
              <a:rPr lang="en-US" altLang="en-US" smtClean="0"/>
              <a:pPr/>
              <a:t>6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37884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F86F1CA-009E-47C7-93A5-3FD27D295E5E}" type="slidenum">
              <a:rPr lang="en-US" altLang="en-US" smtClean="0"/>
              <a:pPr/>
              <a:t>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2834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E72AB78-E074-41C9-8572-102F9C1CDF7E}" type="slidenum">
              <a:rPr lang="en-US" altLang="en-US" smtClean="0"/>
              <a:pPr/>
              <a:t>8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20504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GB" altLang="en-US" dirty="0" smtClean="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7EAAE4A-A66D-4C2A-9F13-A7CBFACBF5DE}" type="slidenum">
              <a:rPr lang="en-US" altLang="en-US" smtClean="0"/>
              <a:pPr/>
              <a:t>9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48053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GB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5A46790-AD3D-4441-86EF-BB3FADE9002D}" type="slidenum">
              <a:rPr lang="en-US" altLang="en-US" smtClean="0"/>
              <a:pPr/>
              <a:t>10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5562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GB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F3180A7-AD2D-4D1F-B73E-2393FC368661}" type="slidenum">
              <a:rPr lang="en-US" altLang="en-US" smtClean="0"/>
              <a:pPr/>
              <a:t>11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49589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GB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F3180A7-AD2D-4D1F-B73E-2393FC368661}" type="slidenum">
              <a:rPr lang="en-US" altLang="en-US" smtClean="0"/>
              <a:pPr/>
              <a:t>12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40357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>
              <a:solidFill>
                <a:schemeClr val="tx2"/>
              </a:solidFill>
              <a:latin typeface="Arial" panose="020B0604020202020204" pitchFamily="34" charset="0"/>
              <a:ea typeface="MS Mincho" pitchFamily="49" charset="-128"/>
              <a:cs typeface="Times New Roman" panose="02020603050405020304" pitchFamily="18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4FC053D-4683-4DBC-9869-82B40F1A42E7}" type="slidenum">
              <a:rPr lang="en-US" altLang="en-US" smtClean="0"/>
              <a:pPr/>
              <a:t>13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75914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 b="1" dirty="0">
              <a:solidFill>
                <a:prstClr val="black"/>
              </a:solidFill>
              <a:ea typeface="MS PGothic" panose="020B0600070205080204" pitchFamily="34" charset="-128"/>
              <a:cs typeface="ＭＳ Ｐゴシック" charset="0"/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n-US" dirty="0">
              <a:solidFill>
                <a:prstClr val="black"/>
              </a:solidFill>
              <a:ea typeface="MS PGothic" panose="020B0600070205080204" pitchFamily="34" charset="-128"/>
              <a:cs typeface="ＭＳ Ｐゴシック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ea typeface="MS PGothic" panose="020B0600070205080204" pitchFamily="34" charset="-128"/>
                <a:cs typeface="ＭＳ Ｐゴシック" charset="0"/>
              </a:rPr>
              <a:t>Explain that you’re going to look at how to respond ‘in the moment’ to specific online safety incidents later in this session.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ea typeface="MS PGothic" panose="020B0600070205080204" pitchFamily="34" charset="-128"/>
                <a:cs typeface="ＭＳ Ｐゴシック" charset="0"/>
              </a:rPr>
              <a:t>Then make clear the steps that staff should take </a:t>
            </a:r>
            <a:r>
              <a:rPr lang="en-GB" dirty="0"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if they suspect or become aware of any online safety issue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Remind staff that </a:t>
            </a:r>
            <a:r>
              <a:rPr lang="en-US" b="1" dirty="0">
                <a:solidFill>
                  <a:schemeClr val="tx2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where a child is suffering from harm, is likely to suffer from harm, or is in immediate danger,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 they should also make a referral to </a:t>
            </a:r>
            <a:r>
              <a:rPr lang="en-GB" dirty="0"/>
              <a:t>children’s social care, </a:t>
            </a:r>
            <a:r>
              <a:rPr lang="en-GB" b="1" dirty="0"/>
              <a:t>immediately</a:t>
            </a:r>
            <a:r>
              <a:rPr lang="en-GB" dirty="0"/>
              <a:t>. If appropriate, they should also contact the police</a:t>
            </a: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D5D752E-F2FB-4BB8-BA2A-378A25BCAEC9}" type="slidenum">
              <a:rPr lang="en-US" altLang="en-US" smtClean="0"/>
              <a:pPr/>
              <a:t>14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15238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35682-D27E-4A20-AFEA-AB8418CE1E6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12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249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76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30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97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116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473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3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323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130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53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35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E0B45-980C-4611-A945-61217DB714B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E9A50-BB4B-4040-9DB5-0BD1A4EC9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0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Safeguarding@lgs.slough.sch.uk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O6Ux7qfYXk" TargetMode="External"/><Relationship Id="rId3" Type="http://schemas.openxmlformats.org/officeDocument/2006/relationships/image" Target="../media/image21.jpeg"/><Relationship Id="rId7" Type="http://schemas.openxmlformats.org/officeDocument/2006/relationships/hyperlink" Target="https://www.nspcc.org.uk/keeping-children-safe/online-safety/free-online-safety-group-workshop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arentsprotect.co.uk/internet-safety.htm?utm_source=bing&amp;utm_medium=ad&amp;utm_campaign=pp-online-safety" TargetMode="External"/><Relationship Id="rId11" Type="http://schemas.openxmlformats.org/officeDocument/2006/relationships/hyperlink" Target="https://talk.iwf.org.uk/" TargetMode="External"/><Relationship Id="rId5" Type="http://schemas.openxmlformats.org/officeDocument/2006/relationships/hyperlink" Target="https://www.nspcc.org.uk/keeping-children-safe/online-safety/" TargetMode="External"/><Relationship Id="rId10" Type="http://schemas.openxmlformats.org/officeDocument/2006/relationships/hyperlink" Target="https://www.nspcc.org.uk/support-us/listen-up-speak-up/?utm_source=facebook&amp;utm_medium=paid_social&amp;utm_campaign=BR7611" TargetMode="External"/><Relationship Id="rId4" Type="http://schemas.openxmlformats.org/officeDocument/2006/relationships/hyperlink" Target="https://saferinternet.org.uk/guide-and-resource/parents-and-carers" TargetMode="External"/><Relationship Id="rId9" Type="http://schemas.openxmlformats.org/officeDocument/2006/relationships/hyperlink" Target="https://www.nspcc.org.uk/keeping-children-safe/online-safety/talking-child-online-safet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99865" y="985060"/>
            <a:ext cx="9144000" cy="2387600"/>
          </a:xfrm>
        </p:spPr>
        <p:txBody>
          <a:bodyPr/>
          <a:lstStyle/>
          <a:p>
            <a:r>
              <a:rPr lang="en-GB" dirty="0" smtClean="0"/>
              <a:t>Parent Forum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70399" y="3653071"/>
            <a:ext cx="9144000" cy="1766454"/>
          </a:xfrm>
        </p:spPr>
        <p:txBody>
          <a:bodyPr/>
          <a:lstStyle/>
          <a:p>
            <a:r>
              <a:rPr lang="en-GB" b="1" dirty="0"/>
              <a:t>Online risks and </a:t>
            </a:r>
            <a:endParaRPr lang="en-GB" b="1" dirty="0" smtClean="0"/>
          </a:p>
          <a:p>
            <a:r>
              <a:rPr lang="en-GB" b="1" dirty="0" smtClean="0"/>
              <a:t>how </a:t>
            </a:r>
            <a:r>
              <a:rPr lang="en-GB" b="1" dirty="0"/>
              <a:t>to keep children safe online</a:t>
            </a:r>
            <a:endParaRPr lang="en-GB" dirty="0"/>
          </a:p>
        </p:txBody>
      </p:sp>
      <p:sp>
        <p:nvSpPr>
          <p:cNvPr id="4" name="AutoShape 2" descr="blob:https://langleygrammarschool-my.sharepoint.com/137eaa2d-8cf5-41a9-afa5-a30efce8c663"/>
          <p:cNvSpPr>
            <a:spLocks noChangeAspect="1" noChangeArrowheads="1"/>
          </p:cNvSpPr>
          <p:nvPr/>
        </p:nvSpPr>
        <p:spPr bwMode="auto">
          <a:xfrm>
            <a:off x="155574" y="-144463"/>
            <a:ext cx="5377007" cy="537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1426"/>
            <a:ext cx="6096000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22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5" r="34129" b="-1"/>
          <a:stretch/>
        </p:blipFill>
        <p:spPr>
          <a:xfrm>
            <a:off x="7001165" y="13"/>
            <a:ext cx="5190836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078" y="676263"/>
            <a:ext cx="661643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spc="50" dirty="0" smtClean="0">
                <a:solidFill>
                  <a:srgbClr val="FF1F64"/>
                </a:solidFill>
                <a:latin typeface="Arial"/>
                <a:cs typeface="Arial"/>
              </a:rPr>
              <a:t>Online risks and how to keep children safe online</a:t>
            </a:r>
            <a:r>
              <a:rPr lang="en-US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428" y="1707609"/>
            <a:ext cx="7339374" cy="5336454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Give you </a:t>
            </a:r>
            <a:r>
              <a:rPr lang="en-GB" dirty="0"/>
              <a:t>information about the main online risks for students</a:t>
            </a:r>
          </a:p>
          <a:p>
            <a:pPr lvl="0"/>
            <a:r>
              <a:rPr lang="en-GB" dirty="0"/>
              <a:t>E</a:t>
            </a:r>
            <a:r>
              <a:rPr lang="en-GB" dirty="0" smtClean="0"/>
              <a:t>xplain </a:t>
            </a:r>
            <a:r>
              <a:rPr lang="en-GB" dirty="0"/>
              <a:t>what we do in school to keep students safe online</a:t>
            </a:r>
          </a:p>
          <a:p>
            <a:pPr lvl="0"/>
            <a:r>
              <a:rPr lang="en-GB" dirty="0"/>
              <a:t>P</a:t>
            </a:r>
            <a:r>
              <a:rPr lang="en-GB" dirty="0" smtClean="0"/>
              <a:t>rovide </a:t>
            </a:r>
            <a:r>
              <a:rPr lang="en-GB" dirty="0"/>
              <a:t>up to date information about the potential dangers of specific apps which students may be using</a:t>
            </a:r>
          </a:p>
          <a:p>
            <a:pPr lvl="0"/>
            <a:r>
              <a:rPr lang="en-GB" dirty="0"/>
              <a:t>G</a:t>
            </a:r>
            <a:r>
              <a:rPr lang="en-GB" dirty="0" smtClean="0"/>
              <a:t>ive </a:t>
            </a:r>
            <a:r>
              <a:rPr lang="en-GB" dirty="0"/>
              <a:t>you some examples of how you can help keep your children safe online at home</a:t>
            </a:r>
          </a:p>
          <a:p>
            <a:pPr lvl="0"/>
            <a:r>
              <a:rPr lang="en-GB" dirty="0"/>
              <a:t>S</a:t>
            </a:r>
            <a:r>
              <a:rPr lang="en-GB" dirty="0" smtClean="0"/>
              <a:t>ignpost </a:t>
            </a:r>
            <a:r>
              <a:rPr lang="en-GB" dirty="0"/>
              <a:t>you to further sources of advice and guidance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781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-323850"/>
            <a:ext cx="5334000" cy="752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1813" y="241300"/>
            <a:ext cx="5826125" cy="6159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50" dirty="0">
                <a:solidFill>
                  <a:srgbClr val="FF1F64"/>
                </a:solidFill>
                <a:latin typeface="Arial"/>
                <a:cs typeface="Arial"/>
              </a:rPr>
              <a:t>What is online safety?</a:t>
            </a:r>
            <a:endParaRPr lang="en-US" sz="4000" b="1" dirty="0">
              <a:solidFill>
                <a:srgbClr val="FF1F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8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96840E9-19C7-43F4-B11C-CAB44160ED3E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 bwMode="auto">
          <a:xfrm>
            <a:off x="715963" y="1055688"/>
            <a:ext cx="5681662" cy="774541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6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means protecting children from </a:t>
            </a:r>
            <a:r>
              <a:rPr lang="en-GB" altLang="en-US" sz="20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altLang="en-US" sz="20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main areas of risk:</a:t>
            </a: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24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Content: </a:t>
            </a:r>
            <a:r>
              <a:rPr lang="en-GB" altLang="en-US" sz="2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being exposed to illegal, inappropriate or harmful material </a:t>
            </a:r>
            <a:r>
              <a:rPr lang="en-GB" altLang="en-US" sz="2400" dirty="0" smtClean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24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Contact: </a:t>
            </a:r>
            <a:r>
              <a:rPr lang="en-GB" altLang="en-US" sz="2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being the victim of harmful interactions </a:t>
            </a:r>
            <a:r>
              <a:rPr lang="en-GB" altLang="en-US" sz="2400" dirty="0" smtClean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24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Conduct:</a:t>
            </a:r>
            <a:r>
              <a:rPr lang="en-GB" altLang="en-US" sz="2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behaving in a way online that causes harm or increases the likelihood of </a:t>
            </a:r>
            <a:r>
              <a:rPr lang="en-GB" altLang="en-US" sz="2400" dirty="0" smtClean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US" altLang="en-US" sz="24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Commerce: </a:t>
            </a:r>
            <a:r>
              <a:rPr lang="en-US" altLang="en-US" sz="2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risks like online gambling, inappropriate advertising, phishing or financial scams </a:t>
            </a: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endParaRPr lang="en-GB" altLang="en-US" sz="2400" dirty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endParaRPr lang="en-GB" altLang="en-US" sz="2400" dirty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endParaRPr lang="en-GB" altLang="en-US" sz="2400" dirty="0" smtClean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fontAlgn="auto">
              <a:lnSpc>
                <a:spcPts val="3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endParaRPr lang="en-GB" altLang="en-US" sz="2400" dirty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56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12374" y="362693"/>
            <a:ext cx="1168312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spc="50" dirty="0" smtClean="0">
                <a:solidFill>
                  <a:srgbClr val="FF1F64"/>
                </a:solidFill>
                <a:latin typeface="Arial"/>
                <a:cs typeface="Arial"/>
              </a:rPr>
              <a:t>Online Risks</a:t>
            </a:r>
            <a:endParaRPr lang="en-GB" sz="5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5515" y="1897058"/>
            <a:ext cx="10515600" cy="4351338"/>
          </a:xfrm>
        </p:spPr>
        <p:txBody>
          <a:bodyPr>
            <a:normAutofit/>
          </a:bodyPr>
          <a:lstStyle/>
          <a:p>
            <a:r>
              <a:rPr lang="en-GB" sz="3200" dirty="0" smtClean="0"/>
              <a:t>Bullying and abuse</a:t>
            </a:r>
          </a:p>
          <a:p>
            <a:r>
              <a:rPr lang="en-GB" sz="3200" dirty="0" smtClean="0"/>
              <a:t>Sharing nudes and semi-nudes</a:t>
            </a:r>
          </a:p>
          <a:p>
            <a:r>
              <a:rPr lang="en-GB" sz="3200" dirty="0"/>
              <a:t>E</a:t>
            </a:r>
            <a:r>
              <a:rPr lang="en-GB" sz="3200" dirty="0" smtClean="0"/>
              <a:t>ncourage harmful behaviour</a:t>
            </a:r>
          </a:p>
          <a:p>
            <a:r>
              <a:rPr lang="en-GB" sz="3200" dirty="0" smtClean="0"/>
              <a:t>Exposure to dangerous content</a:t>
            </a:r>
          </a:p>
          <a:p>
            <a:r>
              <a:rPr lang="en-GB" sz="3200" dirty="0" smtClean="0"/>
              <a:t>Bitcoin and gaming</a:t>
            </a:r>
          </a:p>
          <a:p>
            <a:r>
              <a:rPr lang="en-GB" sz="3200" dirty="0" smtClean="0"/>
              <a:t>Social media apps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058" name="Picture 10" descr="https://www.adorama.com/alc/wp-content/uploads/2017/09/SocialMedia-Feature-825x46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34"/>
          <a:stretch/>
        </p:blipFill>
        <p:spPr bwMode="auto">
          <a:xfrm>
            <a:off x="173253" y="1897058"/>
            <a:ext cx="6024610" cy="416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9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900" y="555625"/>
            <a:ext cx="37877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06438" y="1400175"/>
            <a:ext cx="10790237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87% 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12 to 15 year-olds, </a:t>
            </a: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44%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8 to 11 year-olds, and </a:t>
            </a: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5 to 7 year-olds who go online use social media sites or apps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57% 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5 to 7 year-olds have their own tablet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US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27% </a:t>
            </a:r>
            <a:r>
              <a:rPr lang="en-US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8 to 11 year-olds have seen worrying or nasty content online</a:t>
            </a:r>
            <a:endParaRPr lang="en-GB" altLang="en-US" sz="180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83% 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8 to 11 year-olds who use social media or messaging sites/apps feel there’s pressure to look popular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95% </a:t>
            </a:r>
            <a:r>
              <a:rPr lang="en-GB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12 to 15 year-olds say that people are mean or unkind to each other on social media, messaging or video sharing platforms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US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88% </a:t>
            </a:r>
            <a:r>
              <a:rPr lang="en-US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girls report that being sent pictures or videos they didn’t want to see happens ‘a lot’ or ‘sometimes’ between people their age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US" altLang="en-US" sz="18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 </a:t>
            </a:r>
            <a:r>
              <a:rPr lang="en-US" altLang="en-US" sz="18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girls report that being put under pressure to provide sexual images of themselves happens ‘a lot’ or ‘sometimes’ between people their age</a:t>
            </a:r>
            <a:endParaRPr lang="en-GB" altLang="en-US" sz="180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2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918603-5F20-4BED-B9B8-B4B52C16E6C7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7174" name="Rectangle 3"/>
          <p:cNvSpPr>
            <a:spLocks noChangeArrowheads="1"/>
          </p:cNvSpPr>
          <p:nvPr/>
        </p:nvSpPr>
        <p:spPr bwMode="auto">
          <a:xfrm>
            <a:off x="695325" y="549275"/>
            <a:ext cx="103473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Apps: they aren’t that big a deal, are they?</a:t>
            </a:r>
          </a:p>
        </p:txBody>
      </p:sp>
    </p:spTree>
    <p:extLst>
      <p:ext uri="{BB962C8B-B14F-4D97-AF65-F5344CB8AC3E}">
        <p14:creationId xmlns:p14="http://schemas.microsoft.com/office/powerpoint/2010/main" val="278515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166256" y="2195079"/>
            <a:ext cx="4057286" cy="3013746"/>
          </a:xfrm>
          <a:prstGeom prst="rect">
            <a:avLst/>
          </a:prstGeom>
          <a:solidFill>
            <a:schemeClr val="bg1"/>
          </a:solidFill>
          <a:ln w="19050">
            <a:solidFill>
              <a:srgbClr val="FF1F64"/>
            </a:solidFill>
            <a:miter lim="800000"/>
            <a:headEnd/>
            <a:tailEnd/>
          </a:ln>
        </p:spPr>
        <p:txBody>
          <a:bodyPr wrap="square" lIns="1440000" tIns="108000" rIns="180000" bIns="108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800"/>
              </a:spcAft>
              <a:buFontTx/>
              <a:buBlip>
                <a:blip r:embed="rId3"/>
              </a:buBlip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do you know about this app?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800"/>
              </a:spcAft>
              <a:buFontTx/>
              <a:buBlip>
                <a:blip r:embed="rId3"/>
              </a:buBlip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do you think is the minimum age to use it?</a:t>
            </a:r>
          </a:p>
          <a:p>
            <a:pPr eaLnBrk="1" hangingPunct="1">
              <a:lnSpc>
                <a:spcPts val="2600"/>
              </a:lnSpc>
              <a:spcBef>
                <a:spcPct val="0"/>
              </a:spcBef>
              <a:spcAft>
                <a:spcPts val="1800"/>
              </a:spcAft>
              <a:buFontTx/>
              <a:buBlip>
                <a:blip r:embed="rId3"/>
              </a:buBlip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do you think the main risks are?</a:t>
            </a:r>
          </a:p>
        </p:txBody>
      </p:sp>
      <p:sp>
        <p:nvSpPr>
          <p:cNvPr id="23556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EF3101D-A48C-4E0D-AAB9-1182EBF4F3AC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pic>
        <p:nvPicPr>
          <p:cNvPr id="23559" name="Picture 2" descr="https://instagram-brand.com/wp-content/uploads/2016/11/Instagram_AppIcon_Aug2017.png?w=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663" y="1652588"/>
            <a:ext cx="20304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0" y="3946525"/>
            <a:ext cx="1987550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61504" y="3946347"/>
            <a:ext cx="1983806" cy="1983806"/>
          </a:xfrm>
          <a:prstGeom prst="roundRect">
            <a:avLst/>
          </a:prstGeom>
        </p:spPr>
      </p:pic>
      <p:pic>
        <p:nvPicPr>
          <p:cNvPr id="23562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64" t="20895" r="25972" b="21040"/>
          <a:stretch>
            <a:fillRect/>
          </a:stretch>
        </p:blipFill>
        <p:spPr bwMode="auto">
          <a:xfrm>
            <a:off x="7126288" y="1612900"/>
            <a:ext cx="2116137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3" y="3946525"/>
            <a:ext cx="221138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7545" y="1776341"/>
            <a:ext cx="2615405" cy="20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6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25603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309EF94-63E8-4576-ADE2-262C234A9982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pic>
        <p:nvPicPr>
          <p:cNvPr id="25605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64" t="20895" r="25972" b="21040"/>
          <a:stretch>
            <a:fillRect/>
          </a:stretch>
        </p:blipFill>
        <p:spPr bwMode="auto">
          <a:xfrm>
            <a:off x="9201150" y="1560513"/>
            <a:ext cx="2349500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Placeholder 2"/>
          <p:cNvSpPr txBox="1">
            <a:spLocks/>
          </p:cNvSpPr>
          <p:nvPr/>
        </p:nvSpPr>
        <p:spPr bwMode="auto">
          <a:xfrm>
            <a:off x="706438" y="1627188"/>
            <a:ext cx="7926387" cy="31543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FF1F64"/>
                </a:solidFill>
                <a:latin typeface="Arial" panose="020B0604020202020204" pitchFamily="34" charset="0"/>
              </a:rPr>
              <a:t>WhatsApp</a:t>
            </a:r>
            <a:endParaRPr lang="en-GB" sz="24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Instant messaging in one-to-one and group chats, and calls. Allows you to send messages, images, videos and your location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>
                <a:solidFill>
                  <a:srgbClr val="FF1F64"/>
                </a:solidFill>
                <a:latin typeface="Arial" panose="020B0604020202020204" pitchFamily="34" charset="0"/>
              </a:rPr>
              <a:t>16+</a:t>
            </a:r>
            <a:endParaRPr lang="en-GB" sz="2000" dirty="0">
              <a:solidFill>
                <a:srgbClr val="FF1F64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Bullying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Sharing nudes and semi-nudes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4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Grooming</a:t>
            </a:r>
          </a:p>
        </p:txBody>
      </p:sp>
    </p:spTree>
    <p:extLst>
      <p:ext uri="{BB962C8B-B14F-4D97-AF65-F5344CB8AC3E}">
        <p14:creationId xmlns:p14="http://schemas.microsoft.com/office/powerpoint/2010/main" val="116783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695325" y="549275"/>
            <a:ext cx="99980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27651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559DA50-A104-4D1C-A2EB-673D8E0AE961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4" name="Text Placeholder 2"/>
          <p:cNvSpPr txBox="1">
            <a:spLocks/>
          </p:cNvSpPr>
          <p:nvPr/>
        </p:nvSpPr>
        <p:spPr bwMode="auto">
          <a:xfrm>
            <a:off x="706438" y="1627188"/>
            <a:ext cx="8275637" cy="382111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FF1F64"/>
                </a:solidFill>
                <a:latin typeface="Arial" panose="020B0604020202020204" pitchFamily="34" charset="0"/>
              </a:rPr>
              <a:t>Instagram </a:t>
            </a:r>
            <a:endParaRPr lang="en-GB" sz="24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Picture and video-sharing. You can post content publicly or to ‘followers’, see content posted by others, ‘follow’ each other, ‘like’ posts, comment, and send messages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>
                <a:solidFill>
                  <a:srgbClr val="FF1F64"/>
                </a:solidFill>
                <a:latin typeface="Arial" panose="020B0604020202020204" pitchFamily="34" charset="0"/>
              </a:rPr>
              <a:t>13+ 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Grooming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Exposure to upsetting or harmful material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Bullying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Pressure to look a certain way</a:t>
            </a:r>
          </a:p>
        </p:txBody>
      </p:sp>
      <p:pic>
        <p:nvPicPr>
          <p:cNvPr id="27654" name="Picture 2" descr="https://instagram-brand.com/wp-content/uploads/2016/11/Instagram_AppIcon_Aug2017.png?w=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5" y="1619250"/>
            <a:ext cx="22669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32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29699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A2FECA7-F0AA-48F0-9843-99792CAD41FB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4" name="Text Placeholder 2"/>
          <p:cNvSpPr txBox="1">
            <a:spLocks/>
          </p:cNvSpPr>
          <p:nvPr/>
        </p:nvSpPr>
        <p:spPr bwMode="auto">
          <a:xfrm>
            <a:off x="695325" y="1627188"/>
            <a:ext cx="8289925" cy="374491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FF1F64"/>
                </a:solidFill>
                <a:latin typeface="Arial" panose="020B0604020202020204" pitchFamily="34" charset="0"/>
              </a:rPr>
              <a:t>Snapchat 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Picture, video and message-sharing with contacts. The ‘snap’ is on screen for up to 10 seconds, then disappears; or you can opt for no time limit. You can share snaps in a sequence for up to 24 hours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>
                <a:solidFill>
                  <a:srgbClr val="FF1F64"/>
                </a:solidFill>
                <a:latin typeface="Arial" panose="020B0604020202020204" pitchFamily="34" charset="0"/>
              </a:rPr>
              <a:t>13+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Grooming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Sharing nudes and semi-nudes, and image-sharing without their consent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Bullying</a:t>
            </a:r>
          </a:p>
        </p:txBody>
      </p:sp>
      <p:pic>
        <p:nvPicPr>
          <p:cNvPr id="29702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663" y="1627188"/>
            <a:ext cx="2259012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8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31747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7C969294-B58E-4466-94EC-D60FA063CE70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4" name="Text Placeholder 2"/>
          <p:cNvSpPr txBox="1">
            <a:spLocks/>
          </p:cNvSpPr>
          <p:nvPr/>
        </p:nvSpPr>
        <p:spPr bwMode="auto">
          <a:xfrm>
            <a:off x="706438" y="1627188"/>
            <a:ext cx="8424862" cy="407828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FF1F64"/>
                </a:solidFill>
                <a:latin typeface="Arial" panose="020B0604020202020204" pitchFamily="34" charset="0"/>
              </a:rPr>
              <a:t>TikTok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Video-sharing. You can record and upload short video clips, watch other people’s videos, ‘follow’ people, gain ‘fans’, ‘like’ and comment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>
                <a:solidFill>
                  <a:srgbClr val="FF1F64"/>
                </a:solidFill>
                <a:latin typeface="Arial" panose="020B0604020202020204" pitchFamily="34" charset="0"/>
              </a:rPr>
              <a:t>13+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Exposure to explicit or inappropriate videos, and content about eating disorders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Strangers seeing videos they have shared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Contact from strangers asking to ‘trade’ explicit images/videos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Feeling pressured to record inappropriate or explicit videos to gain more followers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1784" y="1627521"/>
            <a:ext cx="2204891" cy="220489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0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33795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951258B-353A-4D79-959F-E7FFB7476676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4" name="Text Placeholder 2"/>
          <p:cNvSpPr txBox="1">
            <a:spLocks/>
          </p:cNvSpPr>
          <p:nvPr/>
        </p:nvSpPr>
        <p:spPr bwMode="auto">
          <a:xfrm>
            <a:off x="706438" y="1627188"/>
            <a:ext cx="8424862" cy="35131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r>
              <a:rPr lang="en-GB" sz="2400" b="1" dirty="0" smtClean="0">
                <a:solidFill>
                  <a:srgbClr val="FF1F64"/>
                </a:solidFill>
                <a:latin typeface="Arial" panose="020B0604020202020204" pitchFamily="34" charset="0"/>
              </a:rPr>
              <a:t>Lobby</a:t>
            </a:r>
            <a:endParaRPr lang="en-GB" sz="2400" b="1" dirty="0">
              <a:solidFill>
                <a:srgbClr val="FF1F64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Group video and self-professed social app for ‘hanging out’. Users can watch videos or music together. Rooms can be locked or open. 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 smtClean="0">
                <a:solidFill>
                  <a:srgbClr val="FF1F64"/>
                </a:solidFill>
                <a:latin typeface="Arial" panose="020B0604020202020204" pitchFamily="34" charset="0"/>
              </a:rPr>
              <a:t>12+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Exposure to explicit or inappropriate </a:t>
            </a: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content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M</a:t>
            </a: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eeting strangers online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Grooming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Bullying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</p:txBody>
      </p:sp>
      <p:pic>
        <p:nvPicPr>
          <p:cNvPr id="3379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513" y="1954213"/>
            <a:ext cx="23717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58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695325" y="549275"/>
            <a:ext cx="97139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 to look and listen out for, and why</a:t>
            </a:r>
          </a:p>
        </p:txBody>
      </p:sp>
      <p:sp>
        <p:nvSpPr>
          <p:cNvPr id="33795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951258B-353A-4D79-959F-E7FFB7476676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4" name="Rectangle 3"/>
          <p:cNvSpPr/>
          <p:nvPr/>
        </p:nvSpPr>
        <p:spPr>
          <a:xfrm>
            <a:off x="706438" y="1472054"/>
            <a:ext cx="7310726" cy="4272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Aft>
                <a:spcPts val="1200"/>
              </a:spcAft>
              <a:buSzPts val="2400"/>
              <a:defRPr/>
            </a:pPr>
            <a:r>
              <a:rPr lang="en-GB" sz="2400" b="1" dirty="0" err="1" smtClean="0">
                <a:solidFill>
                  <a:srgbClr val="FF1F64"/>
                </a:solidFill>
                <a:latin typeface="Arial" panose="020B0604020202020204" pitchFamily="34" charset="0"/>
              </a:rPr>
              <a:t>Reddit</a:t>
            </a:r>
            <a:endParaRPr lang="en-GB" sz="2400" b="1" dirty="0">
              <a:solidFill>
                <a:srgbClr val="FF1F64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Reddit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is a social news website and forum where content is socially curated and promoted by site members through voting. The site name is a play on the words "I read it."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Age </a:t>
            </a:r>
            <a:r>
              <a:rPr lang="en-GB" sz="2000" b="1" dirty="0" smtClean="0">
                <a:solidFill>
                  <a:srgbClr val="FF1F64"/>
                </a:solidFill>
                <a:latin typeface="Arial" panose="020B0604020202020204" pitchFamily="34" charset="0"/>
              </a:rPr>
              <a:t>13+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Children can be at risk of: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Exposure to explicit or inappropriate </a:t>
            </a: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content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Grooming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>
                <a:solidFill>
                  <a:srgbClr val="12263F"/>
                </a:solidFill>
                <a:latin typeface="Arial" panose="020B0604020202020204" pitchFamily="34" charset="0"/>
              </a:rPr>
              <a:t>M</a:t>
            </a: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isinformation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Bullying</a:t>
            </a:r>
          </a:p>
          <a:p>
            <a:pPr lvl="1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2400"/>
              <a:buFont typeface="Arial" panose="020B0604020202020204" pitchFamily="34" charset="0"/>
              <a:buBlip>
                <a:blip r:embed="rId3"/>
              </a:buBlip>
              <a:defRPr/>
            </a:pPr>
            <a:r>
              <a:rPr lang="en-GB" sz="2000" dirty="0" smtClean="0">
                <a:solidFill>
                  <a:srgbClr val="12263F"/>
                </a:solidFill>
                <a:latin typeface="Arial" panose="020B0604020202020204" pitchFamily="34" charset="0"/>
              </a:rPr>
              <a:t>Dangerous online challenges</a:t>
            </a:r>
            <a:endParaRPr lang="en-GB" sz="2000" dirty="0">
              <a:solidFill>
                <a:srgbClr val="12263F"/>
              </a:solidFill>
              <a:latin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163" y="1569460"/>
            <a:ext cx="2615405" cy="20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08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695325" y="549275"/>
            <a:ext cx="5678488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44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safety: our approach</a:t>
            </a:r>
            <a:endParaRPr lang="en-US" altLang="en-US" sz="4000" b="1">
              <a:solidFill>
                <a:srgbClr val="FF1F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1325" y="0"/>
            <a:ext cx="5400675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44037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3E09BBB-FCE1-4E4B-8E35-35F588BD87EF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9" name="Rectangle 1"/>
          <p:cNvSpPr>
            <a:spLocks noChangeArrowheads="1"/>
          </p:cNvSpPr>
          <p:nvPr/>
        </p:nvSpPr>
        <p:spPr bwMode="auto">
          <a:xfrm>
            <a:off x="706438" y="1927225"/>
            <a:ext cx="4756150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are taught about online safety as part of the curriculum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GB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update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parents by sending updates via the </a:t>
            </a:r>
            <a:r>
              <a:rPr lang="en-GB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newsletter and Parent Forums</a:t>
            </a: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have filters and monitoring systems in place e.g.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Smoothwall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Apple Classroom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work with our local safeguarding partners and external agencies</a:t>
            </a:r>
          </a:p>
        </p:txBody>
      </p:sp>
      <p:sp>
        <p:nvSpPr>
          <p:cNvPr id="2" name="AutoShape 2" descr="blob:https://langleygrammarschool-my.sharepoint.com/eeb24068-ba43-4beb-9d66-68e5db7a372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502" y="-557980"/>
            <a:ext cx="11439525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37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695325" y="549275"/>
            <a:ext cx="5337175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4400"/>
              </a:lnSpc>
              <a:spcBef>
                <a:spcPct val="0"/>
              </a:spcBef>
              <a:buFontTx/>
              <a:buNone/>
            </a:pPr>
            <a:r>
              <a:rPr lang="en-GB" altLang="en-US" sz="38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altLang="en-US" sz="3800" b="1" dirty="0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do to help keep students safe:</a:t>
            </a:r>
            <a:endParaRPr lang="en-US" altLang="en-US" sz="3800" b="1" dirty="0">
              <a:solidFill>
                <a:srgbClr val="FF1F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1325" y="0"/>
            <a:ext cx="5400675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8"/>
          <p:cNvSpPr txBox="1">
            <a:spLocks/>
          </p:cNvSpPr>
          <p:nvPr/>
        </p:nvSpPr>
        <p:spPr>
          <a:xfrm>
            <a:off x="706438" y="6324600"/>
            <a:ext cx="2093912" cy="1539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46085" name="Slide Number Placeholder 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0356850" y="6324600"/>
            <a:ext cx="1139825" cy="153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0EAB006-3D91-4FCB-9B83-F3459DF91D07}" type="slidenum">
              <a:rPr lang="en-US" altLang="en-US" sz="1000" b="1" smtClean="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000" b="1" smtClean="0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 bwMode="auto">
          <a:xfrm>
            <a:off x="695325" y="2718282"/>
            <a:ext cx="4924425" cy="473462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No phones upstairs at night </a:t>
            </a:r>
            <a:endParaRPr lang="en-GB" sz="2000" dirty="0"/>
          </a:p>
          <a:p>
            <a:r>
              <a:rPr lang="en-GB" sz="2000" dirty="0"/>
              <a:t>Be curious if talking online</a:t>
            </a:r>
          </a:p>
          <a:p>
            <a:r>
              <a:rPr lang="en-GB" sz="2000" dirty="0" smtClean="0"/>
              <a:t>Using </a:t>
            </a:r>
            <a:r>
              <a:rPr lang="en-GB" sz="2000" dirty="0"/>
              <a:t>technical parental controls  </a:t>
            </a:r>
          </a:p>
          <a:p>
            <a:r>
              <a:rPr lang="en-GB" sz="2000" dirty="0" smtClean="0"/>
              <a:t>Limiting screen time</a:t>
            </a:r>
          </a:p>
          <a:p>
            <a:r>
              <a:rPr lang="en-GB" sz="2000" dirty="0" smtClean="0"/>
              <a:t>Talk to your children about their online activity </a:t>
            </a:r>
          </a:p>
          <a:p>
            <a:endParaRPr lang="en-GB" sz="2000" dirty="0" smtClean="0"/>
          </a:p>
          <a:p>
            <a:pPr marL="0" indent="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None/>
              <a:defRPr/>
            </a:pPr>
            <a:r>
              <a:rPr lang="en-GB" altLang="en-US" sz="2000" b="1" dirty="0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have a concern:</a:t>
            </a:r>
            <a:endParaRPr lang="en-GB" sz="2000" b="1" dirty="0" smtClean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None/>
              <a:defRPr/>
            </a:pPr>
            <a:r>
              <a:rPr lang="en-GB" sz="2000" dirty="0" smtClean="0"/>
              <a:t>Email </a:t>
            </a:r>
            <a:r>
              <a:rPr lang="en-GB" sz="2000" dirty="0" smtClean="0">
                <a:hlinkClick r:id="rId3"/>
              </a:rPr>
              <a:t>Safeguarding@lgs.slough.sch.uk</a:t>
            </a:r>
            <a:endParaRPr lang="en-GB" sz="2000" dirty="0" smtClean="0"/>
          </a:p>
          <a:p>
            <a:pPr marL="0" indent="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None/>
              <a:defRPr/>
            </a:pPr>
            <a:r>
              <a:rPr lang="en-GB" sz="2000" dirty="0" smtClean="0"/>
              <a:t>Anti-bullying email and app</a:t>
            </a:r>
            <a:endParaRPr lang="en-GB" sz="2000" dirty="0"/>
          </a:p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endParaRPr lang="en-GB" sz="2000" b="1" dirty="0" smtClean="0">
              <a:solidFill>
                <a:srgbClr val="12263F"/>
              </a:solidFill>
              <a:latin typeface="Arial" panose="020B0604020202020204" pitchFamily="34" charset="0"/>
            </a:endParaRPr>
          </a:p>
          <a:p>
            <a:pPr marL="0" indent="0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SzPts val="2400"/>
              <a:buFont typeface="Arial" panose="020B0604020202020204" pitchFamily="34" charset="0"/>
              <a:buNone/>
              <a:defRPr/>
            </a:pPr>
            <a:endParaRPr lang="en-GB" sz="2000" b="1" dirty="0">
              <a:solidFill>
                <a:srgbClr val="12263F"/>
              </a:solidFill>
              <a:latin typeface="Arial" panose="020B0604020202020204" pitchFamily="34" charset="0"/>
            </a:endParaRPr>
          </a:p>
        </p:txBody>
      </p:sp>
      <p:pic>
        <p:nvPicPr>
          <p:cNvPr id="3074" name="Picture 2" descr="Social media apps on a phone (stock image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447" y="171882"/>
            <a:ext cx="5769907" cy="324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encrypted-tbn0.gstatic.com/images?q=tbn:ANd9GcSHPF0Df4OYvis_FGdHJwbATJm2bf7PVT98-E9JG3JgjRtuUDrxNOLSC_JgNg:https://fjwp.s3.amazonaws.com/blog/wp-content/uploads/2020/04/16051716/online-network-1.png&amp;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448" y="3814330"/>
            <a:ext cx="5672570" cy="28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27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Qg8ttttomywKGaQsoFN1tOOBcv1iGLgrOJvh6X_5PudpwSYSoxLJKPldlaoY0:https://play-lh.googleusercontent.com/1_ACTKdlyL-SIyEY_xYmwKMb16jNBqtom4WY6mCLDmAefHDgFP5FaAk8RXLU2j-93g&amp;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10" y="101166"/>
            <a:ext cx="5118389" cy="511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048" y="141412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altLang="en-US" sz="72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en-US" sz="7200" b="1" dirty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7200" b="1" dirty="0" err="1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Jamf</a:t>
            </a:r>
            <a:r>
              <a:rPr lang="en-US" altLang="en-US" sz="7200" b="1" dirty="0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</a:t>
            </a:r>
            <a:endParaRPr lang="en-GB" sz="72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082312" y="3695614"/>
            <a:ext cx="7695000" cy="304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6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2876" y="365125"/>
            <a:ext cx="5660923" cy="1325563"/>
          </a:xfrm>
        </p:spPr>
        <p:txBody>
          <a:bodyPr/>
          <a:lstStyle/>
          <a:p>
            <a:r>
              <a:rPr lang="en-GB" dirty="0" smtClean="0"/>
              <a:t>Searching and confiscating devices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2877" y="1907459"/>
            <a:ext cx="6154993" cy="495054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Electronic devices, including mobile phones, can contain files or data which relate to an offence, or which may cause harm to another </a:t>
            </a:r>
            <a:r>
              <a:rPr lang="en-GB" dirty="0" smtClean="0"/>
              <a:t>person.</a:t>
            </a:r>
          </a:p>
          <a:p>
            <a:r>
              <a:rPr lang="en-GB" dirty="0" smtClean="0"/>
              <a:t>This </a:t>
            </a:r>
            <a:r>
              <a:rPr lang="en-GB" dirty="0"/>
              <a:t>includes, but is not limited to, indecent images of children, pornography, abusive messages, images or videos, or evidence relating to suspected criminal behaviour.</a:t>
            </a:r>
            <a:endParaRPr lang="en-GB" dirty="0" smtClean="0"/>
          </a:p>
          <a:p>
            <a:r>
              <a:rPr lang="en-GB" dirty="0"/>
              <a:t>Staff may examine any data or files on an electronic device they have confiscated as a result of a search, as defined in paragraph 57, if there is good reason to do so.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11" y="-80529"/>
            <a:ext cx="5276850" cy="71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9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5400" b="1" dirty="0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Coffee morning </a:t>
            </a:r>
            <a:r>
              <a:rPr lang="en-GB" sz="5400" dirty="0" smtClean="0"/>
              <a:t> </a:t>
            </a:r>
            <a:endParaRPr lang="en-GB" sz="5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5300" y="2218916"/>
            <a:ext cx="10130458" cy="4351338"/>
          </a:xfrm>
          <a:prstGeom prst="rect">
            <a:avLst/>
          </a:prstGeom>
        </p:spPr>
      </p:pic>
      <p:pic>
        <p:nvPicPr>
          <p:cNvPr id="1026" name="Picture 2" descr="https://encrypted-tbn0.gstatic.com/images?q=tbn:ANd9GcSK3Z6kQG5HmeDIfCp94aJxDbKCSwg7qamNbUquvCRp4W0p2c8JNxugo57wkw:https://i.guim.co.uk/img/media/611437095bd45464264157f31201e141af71fa34/0_247_4000_2401/master/4000.jpg%3Fwidth%3D1200%26height%3D900%26quality%3D85%26auto%3Dformat%26fit%3Dcrop%26s%3D5050f9c703882e4fde565ff14a26b687&amp;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839" y="174367"/>
            <a:ext cx="3202961" cy="239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8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ehabbeyondcancer.com/wp-content/uploads/2019/01/signposting-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388" y="2185858"/>
            <a:ext cx="4029075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580" y="0"/>
            <a:ext cx="10515600" cy="1325563"/>
          </a:xfrm>
        </p:spPr>
        <p:txBody>
          <a:bodyPr/>
          <a:lstStyle/>
          <a:p>
            <a:r>
              <a:rPr lang="en-US" altLang="en-US" b="1" dirty="0" smtClean="0">
                <a:solidFill>
                  <a:srgbClr val="FF1F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Signposting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89270" y="1225689"/>
            <a:ext cx="10439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 You will find some good tips, advice, guides and resources to help keep your child safe online on these links below:</a:t>
            </a:r>
          </a:p>
          <a:p>
            <a:pPr>
              <a:spcAft>
                <a:spcPts val="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Parents and Carers - UK Safer Internet Centre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 | 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Keeping children safe online | NSPCC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 | 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Parents Protect - Internet </a:t>
            </a:r>
            <a:r>
              <a:rPr lang="en-GB" u="sng" dirty="0" smtClean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Safety</a:t>
            </a:r>
            <a:endParaRPr lang="en-GB" u="sng" dirty="0" smtClean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The NSPCC offer parental internet safety workshops, go here: 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7"/>
              </a:rPr>
              <a:t>https://www.nspcc.org.uk/keeping-children-safe/online-safety/free-online-safety-group-workshops</a:t>
            </a:r>
            <a:r>
              <a:rPr lang="en-GB" u="sng" dirty="0" smtClean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7"/>
              </a:rPr>
              <a:t>/</a:t>
            </a:r>
            <a:endParaRPr lang="en-GB" u="sng" dirty="0" smtClean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There is also a NSPCC video to a pre-recorded webinar aimed at parents which you can circulate to your parents: Keeping Children Safe on Gaming Platforms | Webinar for parents and carers | 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https://</a:t>
            </a:r>
            <a:r>
              <a:rPr lang="en-GB" u="sng" dirty="0" smtClean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youtu.be/YO6Ux7qfYXk</a:t>
            </a:r>
            <a:endParaRPr lang="en-GB" u="sng" dirty="0" smtClean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Guides on how to start the conversation about online safety: 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9"/>
              </a:rPr>
              <a:t>Teaching Your Child about Internet &amp; Online Safety | NSPCC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The NSPCC has also published 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</a:rPr>
              <a:t>‘Listen up, Speak up’ free 10-minute digital training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. The aim is to empower every adult to know what to do if a child needs help, and where to go if you need support yourself. This can be accessed here: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10"/>
              </a:rPr>
              <a:t>Listen up, Speak up | NSPCC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TALK video from the IWF with a checklist about keeping children safe online can be accessed here: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11"/>
              </a:rPr>
              <a:t>TALK Checklist by Internet Watch Foundation | Home (iwf.org.uk)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753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op 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97559D8F6D4447B9326BDF20585A79" ma:contentTypeVersion="15" ma:contentTypeDescription="Create a new document." ma:contentTypeScope="" ma:versionID="b841d09f9048ed7eab4b65a54d05f65b">
  <xsd:schema xmlns:xsd="http://www.w3.org/2001/XMLSchema" xmlns:xs="http://www.w3.org/2001/XMLSchema" xmlns:p="http://schemas.microsoft.com/office/2006/metadata/properties" xmlns:ns3="10453e27-3829-4ec1-8ac0-c559a1fb3830" xmlns:ns4="3cfc8b1f-fed5-4047-9d02-9276f5073da5" targetNamespace="http://schemas.microsoft.com/office/2006/metadata/properties" ma:root="true" ma:fieldsID="c9c7d5f71f7350461b0d289b0492fb84" ns3:_="" ns4:_="">
    <xsd:import namespace="10453e27-3829-4ec1-8ac0-c559a1fb3830"/>
    <xsd:import namespace="3cfc8b1f-fed5-4047-9d02-9276f5073d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453e27-3829-4ec1-8ac0-c559a1fb38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fc8b1f-fed5-4047-9d02-9276f5073d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A9433A-B73F-4668-A716-7F2948AC66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E197C7-590D-4F4E-A0E1-7DF6F6843A0C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3cfc8b1f-fed5-4047-9d02-9276f5073da5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10453e27-3829-4ec1-8ac0-c559a1fb383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2D07F5-C467-42D9-9388-54FB2FA925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453e27-3829-4ec1-8ac0-c559a1fb3830"/>
    <ds:schemaRef ds:uri="3cfc8b1f-fed5-4047-9d02-9276f5073d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684</TotalTime>
  <Words>1401</Words>
  <Application>Microsoft Office PowerPoint</Application>
  <PresentationFormat>Widescreen</PresentationFormat>
  <Paragraphs>168</Paragraphs>
  <Slides>18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MS PGothic</vt:lpstr>
      <vt:lpstr>MS PGothic</vt:lpstr>
      <vt:lpstr>Arial</vt:lpstr>
      <vt:lpstr>Calibri</vt:lpstr>
      <vt:lpstr>Calibri Light</vt:lpstr>
      <vt:lpstr>MS Mincho</vt:lpstr>
      <vt:lpstr>Times New Roman</vt:lpstr>
      <vt:lpstr>Office Theme</vt:lpstr>
      <vt:lpstr>Parent Forum </vt:lpstr>
      <vt:lpstr>Online risks and how to keep children safe online  </vt:lpstr>
      <vt:lpstr>PowerPoint Presentation</vt:lpstr>
      <vt:lpstr>Online Risks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Jamf app</vt:lpstr>
      <vt:lpstr>Searching and confiscating devices</vt:lpstr>
      <vt:lpstr>Coffee morning  </vt:lpstr>
      <vt:lpstr>Signposting</vt:lpstr>
    </vt:vector>
  </TitlesOfParts>
  <Company>Christs Hospital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Dobbs</dc:creator>
  <cp:lastModifiedBy>Nicola Dobbs</cp:lastModifiedBy>
  <cp:revision>34</cp:revision>
  <dcterms:created xsi:type="dcterms:W3CDTF">2023-01-25T07:59:04Z</dcterms:created>
  <dcterms:modified xsi:type="dcterms:W3CDTF">2023-02-07T08:05:09Z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0x0101009197559D8F6D4447B9326BDF20585A79</vt:lpwstr>
  </property>
</Properties>
</file>