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20" r:id="rId1"/>
  </p:sldMasterIdLst>
  <p:sldIdLst>
    <p:sldId id="259" r:id="rId2"/>
    <p:sldId id="260" r:id="rId3"/>
    <p:sldId id="261" r:id="rId4"/>
    <p:sldId id="262" r:id="rId5"/>
    <p:sldId id="263" r:id="rId6"/>
    <p:sldId id="264" r:id="rId7"/>
  </p:sldIdLst>
  <p:sldSz cx="12192000" cy="6858000"/>
  <p:notesSz cx="6858000" cy="9144000"/>
  <p:embeddedFontLst>
    <p:embeddedFont>
      <p:font typeface="Times" panose="02020603050405020304" pitchFamily="18" charset="0"/>
      <p:regular r:id="rId8"/>
      <p:bold r:id="rId9"/>
      <p:italic r:id="rId10"/>
      <p:boldItalic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21"/>
    <p:restoredTop sz="94513"/>
  </p:normalViewPr>
  <p:slideViewPr>
    <p:cSldViewPr snapToGrid="0" snapToObjects="1">
      <p:cViewPr varScale="1">
        <p:scale>
          <a:sx n="83" d="100"/>
          <a:sy n="83" d="100"/>
        </p:scale>
        <p:origin x="63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956FD-2FDD-5E47-A866-F2459DD1605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A176C8D3-675C-0643-AEA6-42E978117B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BBA425F-55CC-B24B-AD32-2EA8508823EF}"/>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5" name="Footer Placeholder 4">
            <a:extLst>
              <a:ext uri="{FF2B5EF4-FFF2-40B4-BE49-F238E27FC236}">
                <a16:creationId xmlns:a16="http://schemas.microsoft.com/office/drawing/2014/main" id="{558387BC-B64E-EE4D-B7B7-5805FD5E98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8010AA-4B92-7D48-BE43-3D03E7506453}"/>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1671706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6863E-EFCA-994B-8FE7-21D8DA39246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FBF32DD-03B1-0641-ABF1-8FD785FEE9C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6A4B953-6DB0-7140-A61E-93CF8421A0BF}"/>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5" name="Footer Placeholder 4">
            <a:extLst>
              <a:ext uri="{FF2B5EF4-FFF2-40B4-BE49-F238E27FC236}">
                <a16:creationId xmlns:a16="http://schemas.microsoft.com/office/drawing/2014/main" id="{94D34F90-6E88-9846-9268-13656E239E2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F519D8A-D655-FF4D-B040-4B5A9763A9BF}"/>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1206223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257A2-4EAF-3645-BA0E-ABF3ACC9152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8E99FBDE-D1F3-7C47-A785-7D763CB6041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60B8650-B04E-EF41-873C-503CB69C76D2}"/>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5" name="Footer Placeholder 4">
            <a:extLst>
              <a:ext uri="{FF2B5EF4-FFF2-40B4-BE49-F238E27FC236}">
                <a16:creationId xmlns:a16="http://schemas.microsoft.com/office/drawing/2014/main" id="{3ABFDF10-BBA2-7845-BAAD-77B42DDA7CB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5BEFDA-4656-5D42-BB45-07C793CF6A87}"/>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25356686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4E4380-CC65-2145-AE59-95BE28C3A3A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6A01EEA-B109-BD41-A967-A5EB611238C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319236B-77CF-E847-9C48-FC3CBFBB725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F96EC93-08B1-8440-91E9-58588661FD6E}"/>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6" name="Footer Placeholder 5">
            <a:extLst>
              <a:ext uri="{FF2B5EF4-FFF2-40B4-BE49-F238E27FC236}">
                <a16:creationId xmlns:a16="http://schemas.microsoft.com/office/drawing/2014/main" id="{BA55FFA6-F2CD-A446-A9C2-C977EB183D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C84156-BB7B-8140-9C29-CF3895BA8942}"/>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2000950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76C-304D-8D40-8938-63EE823968E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32F0C18-DD98-8748-B70D-2E6C9A7697B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B911468-B581-7E49-915E-4465C7C5FB7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E85B834-D8C1-134B-9DC2-5646C89F3DA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9DAB739-766A-CE40-82C8-EDE9B3E373C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32D2E92-560E-6D42-9B88-B422046E7692}"/>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8" name="Footer Placeholder 7">
            <a:extLst>
              <a:ext uri="{FF2B5EF4-FFF2-40B4-BE49-F238E27FC236}">
                <a16:creationId xmlns:a16="http://schemas.microsoft.com/office/drawing/2014/main" id="{F84162BC-B1D0-C140-BADB-66F4FCD736F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B11FC04-DF87-0944-9579-F6465727D5A0}"/>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1135821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D7EC1-1D1E-3C4D-A02F-473676B9741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9215450-6D3C-1440-99B0-5AE5E6C8B412}"/>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4" name="Footer Placeholder 3">
            <a:extLst>
              <a:ext uri="{FF2B5EF4-FFF2-40B4-BE49-F238E27FC236}">
                <a16:creationId xmlns:a16="http://schemas.microsoft.com/office/drawing/2014/main" id="{FAA7884E-FD2C-FE48-9929-877C19F7123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D96E821-9E8E-5849-8203-63D703A5BA92}"/>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38622861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C98476-C377-DE4F-B36E-A534D0F21FC8}"/>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3" name="Footer Placeholder 2">
            <a:extLst>
              <a:ext uri="{FF2B5EF4-FFF2-40B4-BE49-F238E27FC236}">
                <a16:creationId xmlns:a16="http://schemas.microsoft.com/office/drawing/2014/main" id="{FC10C296-351B-9A43-9F86-16FA250428A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DF22F8E-46A5-3C44-B908-9F8E3198AED6}"/>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3831804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6F9899-F5E7-2B42-B7B8-6C64734F07C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F001BB5-1581-944C-ABFF-DD32664191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5A55335-CFC7-4E46-9070-BF1E80C3FB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ACBE82B-88D8-A240-BF5E-11732097E08B}"/>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6" name="Footer Placeholder 5">
            <a:extLst>
              <a:ext uri="{FF2B5EF4-FFF2-40B4-BE49-F238E27FC236}">
                <a16:creationId xmlns:a16="http://schemas.microsoft.com/office/drawing/2014/main" id="{7056A196-035B-2741-AC63-287099C3E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C5ECDAB-560A-D146-8225-C0923311281C}"/>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1009428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BAA9E1-C931-1943-B87E-AA0EE023D66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16E84811-ADF2-804D-863B-B3C9899CC8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F95B7D3-5821-3D46-93C0-540769F603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9A4A12D-8E97-9D47-AFAB-6E4D00F4C21A}"/>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6" name="Footer Placeholder 5">
            <a:extLst>
              <a:ext uri="{FF2B5EF4-FFF2-40B4-BE49-F238E27FC236}">
                <a16:creationId xmlns:a16="http://schemas.microsoft.com/office/drawing/2014/main" id="{D4858081-591C-E249-95D4-88D1BBDE20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0DF910-C784-2A49-82C2-30D429BA936A}"/>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1869027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9A19A-8029-6841-B68D-859DA756FD3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57C44AD-F565-DA4D-ABAF-046951C868F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1B23F38-923B-8B4C-9498-6B1AE93865F1}"/>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5" name="Footer Placeholder 4">
            <a:extLst>
              <a:ext uri="{FF2B5EF4-FFF2-40B4-BE49-F238E27FC236}">
                <a16:creationId xmlns:a16="http://schemas.microsoft.com/office/drawing/2014/main" id="{13017F21-AB2F-4842-986A-69C65E760BB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D40DE4-8FC2-7841-9143-A7E472E09534}"/>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1887421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02133E-A342-6047-9D3C-7B8535D844E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C668405-C357-D840-BC90-4DA6AAD7BD12}"/>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E2F127A-B5A8-E84D-AC95-391D7CE02169}"/>
              </a:ext>
            </a:extLst>
          </p:cNvPr>
          <p:cNvSpPr>
            <a:spLocks noGrp="1"/>
          </p:cNvSpPr>
          <p:nvPr>
            <p:ph type="dt" sz="half" idx="10"/>
          </p:nvPr>
        </p:nvSpPr>
        <p:spPr/>
        <p:txBody>
          <a:bodyPr/>
          <a:lstStyle/>
          <a:p>
            <a:fld id="{64AE61C8-1524-1E44-83BF-F742F24CC27D}" type="datetimeFigureOut">
              <a:rPr lang="en-US" smtClean="0"/>
              <a:t>3/24/2025</a:t>
            </a:fld>
            <a:endParaRPr lang="en-US"/>
          </a:p>
        </p:txBody>
      </p:sp>
      <p:sp>
        <p:nvSpPr>
          <p:cNvPr id="5" name="Footer Placeholder 4">
            <a:extLst>
              <a:ext uri="{FF2B5EF4-FFF2-40B4-BE49-F238E27FC236}">
                <a16:creationId xmlns:a16="http://schemas.microsoft.com/office/drawing/2014/main" id="{A60880F0-1199-7142-9B11-4E1716959C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B6925E-D852-BD43-B961-9EC74627DD82}"/>
              </a:ext>
            </a:extLst>
          </p:cNvPr>
          <p:cNvSpPr>
            <a:spLocks noGrp="1"/>
          </p:cNvSpPr>
          <p:nvPr>
            <p:ph type="sldNum" sz="quarter" idx="12"/>
          </p:nvPr>
        </p:nvSpPr>
        <p:spPr/>
        <p:txBody>
          <a:bodyPr/>
          <a:lstStyle/>
          <a:p>
            <a:fld id="{FC752BA4-732A-5D48-B394-8CDA0DEB0F1A}" type="slidenum">
              <a:rPr lang="en-US" smtClean="0"/>
              <a:t>‹#›</a:t>
            </a:fld>
            <a:endParaRPr lang="en-US"/>
          </a:p>
        </p:txBody>
      </p:sp>
    </p:spTree>
    <p:extLst>
      <p:ext uri="{BB962C8B-B14F-4D97-AF65-F5344CB8AC3E}">
        <p14:creationId xmlns:p14="http://schemas.microsoft.com/office/powerpoint/2010/main" val="1943526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9367BA9-8ACB-C140-BC7A-80DCF324FB3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25AADCA-E7AA-8447-9666-7DF3BFF450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764BBD1-59C1-6F4A-8865-EF54F31E38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AE61C8-1524-1E44-83BF-F742F24CC27D}" type="datetimeFigureOut">
              <a:rPr lang="en-US" smtClean="0"/>
              <a:t>3/24/2025</a:t>
            </a:fld>
            <a:endParaRPr lang="en-US"/>
          </a:p>
        </p:txBody>
      </p:sp>
      <p:sp>
        <p:nvSpPr>
          <p:cNvPr id="5" name="Footer Placeholder 4">
            <a:extLst>
              <a:ext uri="{FF2B5EF4-FFF2-40B4-BE49-F238E27FC236}">
                <a16:creationId xmlns:a16="http://schemas.microsoft.com/office/drawing/2014/main" id="{E2055161-66EF-5949-8256-7AE5027977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9F45FDC-DC69-5A40-A60B-3770AE6725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752BA4-732A-5D48-B394-8CDA0DEB0F1A}" type="slidenum">
              <a:rPr lang="en-US" smtClean="0"/>
              <a:t>‹#›</a:t>
            </a:fld>
            <a:endParaRPr lang="en-US"/>
          </a:p>
        </p:txBody>
      </p:sp>
    </p:spTree>
    <p:extLst>
      <p:ext uri="{BB962C8B-B14F-4D97-AF65-F5344CB8AC3E}">
        <p14:creationId xmlns:p14="http://schemas.microsoft.com/office/powerpoint/2010/main" val="257562716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A6E34E-F63D-284A-8247-FBC69FA5F605}"/>
              </a:ext>
            </a:extLst>
          </p:cNvPr>
          <p:cNvSpPr txBox="1"/>
          <p:nvPr/>
        </p:nvSpPr>
        <p:spPr>
          <a:xfrm>
            <a:off x="0" y="89568"/>
            <a:ext cx="12103767" cy="1015663"/>
          </a:xfrm>
          <a:prstGeom prst="rect">
            <a:avLst/>
          </a:prstGeom>
          <a:noFill/>
        </p:spPr>
        <p:txBody>
          <a:bodyPr wrap="square" rtlCol="0">
            <a:spAutoFit/>
          </a:bodyPr>
          <a:lstStyle/>
          <a:p>
            <a:pPr algn="ctr"/>
            <a:r>
              <a:rPr lang="en-US" sz="2000" b="1" dirty="0">
                <a:solidFill>
                  <a:schemeClr val="accent6">
                    <a:lumMod val="75000"/>
                  </a:schemeClr>
                </a:solidFill>
              </a:rPr>
              <a:t>The Student Leadership Team </a:t>
            </a:r>
          </a:p>
          <a:p>
            <a:pPr algn="ctr"/>
            <a:r>
              <a:rPr lang="en-US" sz="2000" b="1" dirty="0">
                <a:solidFill>
                  <a:schemeClr val="accent6">
                    <a:lumMod val="75000"/>
                  </a:schemeClr>
                </a:solidFill>
              </a:rPr>
              <a:t>2024-2025</a:t>
            </a:r>
          </a:p>
          <a:p>
            <a:pPr algn="ctr"/>
            <a:endParaRPr lang="en-US" sz="2000" b="1" dirty="0">
              <a:solidFill>
                <a:schemeClr val="accent6">
                  <a:lumMod val="75000"/>
                </a:schemeClr>
              </a:solidFill>
            </a:endParaRPr>
          </a:p>
        </p:txBody>
      </p:sp>
      <p:sp>
        <p:nvSpPr>
          <p:cNvPr id="8" name="TextBox 7">
            <a:extLst>
              <a:ext uri="{FF2B5EF4-FFF2-40B4-BE49-F238E27FC236}">
                <a16:creationId xmlns:a16="http://schemas.microsoft.com/office/drawing/2014/main" id="{93DC84D8-E8F2-3D42-899F-161ED7B62E8B}"/>
              </a:ext>
            </a:extLst>
          </p:cNvPr>
          <p:cNvSpPr txBox="1"/>
          <p:nvPr/>
        </p:nvSpPr>
        <p:spPr>
          <a:xfrm>
            <a:off x="4252238" y="804678"/>
            <a:ext cx="3346040" cy="2893100"/>
          </a:xfrm>
          <a:prstGeom prst="rect">
            <a:avLst/>
          </a:prstGeom>
          <a:noFill/>
          <a:ln w="38100">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fontAlgn="base"/>
            <a:r>
              <a:rPr lang="en-GB" sz="1400" b="1" dirty="0">
                <a:solidFill>
                  <a:schemeClr val="accent6">
                    <a:lumMod val="50000"/>
                  </a:schemeClr>
                </a:solidFill>
              </a:rPr>
              <a:t>Rana </a:t>
            </a:r>
            <a:r>
              <a:rPr lang="en-GB" sz="1400" b="1" dirty="0" err="1">
                <a:solidFill>
                  <a:schemeClr val="accent6">
                    <a:lumMod val="50000"/>
                  </a:schemeClr>
                </a:solidFill>
              </a:rPr>
              <a:t>Ghouse</a:t>
            </a:r>
            <a:r>
              <a:rPr lang="en-GB" sz="1400" b="1" dirty="0">
                <a:solidFill>
                  <a:schemeClr val="accent6">
                    <a:lumMod val="50000"/>
                  </a:schemeClr>
                </a:solidFill>
              </a:rPr>
              <a:t> - Head Girl</a:t>
            </a:r>
          </a:p>
          <a:p>
            <a:pPr algn="just"/>
            <a:r>
              <a:rPr lang="en-GB" sz="1200" dirty="0"/>
              <a:t> </a:t>
            </a:r>
            <a:r>
              <a:rPr lang="en-GB" sz="1200" b="0" i="0" dirty="0">
                <a:solidFill>
                  <a:srgbClr val="000000"/>
                </a:solidFill>
                <a:effectLst/>
                <a:latin typeface="Times" pitchFamily="2" charset="0"/>
              </a:rPr>
              <a:t>Langley Grammar School places a focus on not only allowing students to reach their full academic potential, but also on personal development through captivating lessons and extracurricular activities. Here at Langley Grammar, the rapport between students and teachers is exceptionally strong, which creates a stimulating environment for students of all year groups. I am grateful to have learnt the importance of resilience, empathy and communication through my own personal journey at school, traits which will be invaluable in the future.</a:t>
            </a:r>
          </a:p>
          <a:p>
            <a:pPr algn="just"/>
            <a:br>
              <a:rPr lang="en-GB" sz="1200" dirty="0"/>
            </a:br>
            <a:endParaRPr lang="en-GB" sz="1200" b="1" dirty="0">
              <a:solidFill>
                <a:schemeClr val="accent6">
                  <a:lumMod val="50000"/>
                </a:schemeClr>
              </a:solidFill>
            </a:endParaRPr>
          </a:p>
        </p:txBody>
      </p:sp>
      <p:sp>
        <p:nvSpPr>
          <p:cNvPr id="9" name="TextBox 8">
            <a:extLst>
              <a:ext uri="{FF2B5EF4-FFF2-40B4-BE49-F238E27FC236}">
                <a16:creationId xmlns:a16="http://schemas.microsoft.com/office/drawing/2014/main" id="{39689752-8298-AB45-AA34-460E817B3E2F}"/>
              </a:ext>
            </a:extLst>
          </p:cNvPr>
          <p:cNvSpPr txBox="1"/>
          <p:nvPr/>
        </p:nvSpPr>
        <p:spPr>
          <a:xfrm>
            <a:off x="4185728" y="3840865"/>
            <a:ext cx="3346040" cy="3108543"/>
          </a:xfrm>
          <a:prstGeom prst="rect">
            <a:avLst/>
          </a:prstGeom>
          <a:noFill/>
          <a:ln w="38100">
            <a:noFill/>
          </a:ln>
        </p:spPr>
        <p:txBody>
          <a:bodyPr wrap="square" rtlCol="0">
            <a:spAutoFit/>
          </a:bodyPr>
          <a:lstStyle/>
          <a:p>
            <a:pPr algn="ctr"/>
            <a:r>
              <a:rPr lang="en-GB" sz="1600" b="1" dirty="0" err="1">
                <a:solidFill>
                  <a:schemeClr val="accent6">
                    <a:lumMod val="50000"/>
                  </a:schemeClr>
                </a:solidFill>
              </a:rPr>
              <a:t>Simardeep</a:t>
            </a:r>
            <a:r>
              <a:rPr lang="en-GB" sz="1600" b="1" dirty="0">
                <a:solidFill>
                  <a:schemeClr val="accent6">
                    <a:lumMod val="50000"/>
                  </a:schemeClr>
                </a:solidFill>
              </a:rPr>
              <a:t> Singh - Head Boy</a:t>
            </a:r>
          </a:p>
          <a:p>
            <a:pPr algn="just" fontAlgn="base"/>
            <a:r>
              <a:rPr lang="en-GB" sz="1200" b="0" i="0" dirty="0">
                <a:solidFill>
                  <a:srgbClr val="000000"/>
                </a:solidFill>
                <a:effectLst/>
              </a:rPr>
              <a:t>At LGS, students are encouraged to be well rounded individuals that would strive not just academically, but in all aspects of their school life. Students are urged to join a wide range of extracurricular activities, ranging from sport to drama and to music. Our school has a wealth of diversity that enriches the educational experience for everyone. The exceptional teaching and support available to all students are pivotal in shaping us into confident young adults. Personally, being a part of and leading sports teams throughout my time here has boosted my confidence and provided valuable experience in leadership roles, preparing me for challenges beyond school.</a:t>
            </a:r>
            <a:endParaRPr lang="en-US" sz="1200" b="0" i="0" dirty="0">
              <a:solidFill>
                <a:srgbClr val="000000"/>
              </a:solidFill>
              <a:effectLst/>
            </a:endParaRPr>
          </a:p>
        </p:txBody>
      </p:sp>
      <p:pic>
        <p:nvPicPr>
          <p:cNvPr id="4" name="Picture 3" descr="A person in a turban reading a book&#10;&#10;Description automatically generated">
            <a:extLst>
              <a:ext uri="{FF2B5EF4-FFF2-40B4-BE49-F238E27FC236}">
                <a16:creationId xmlns:a16="http://schemas.microsoft.com/office/drawing/2014/main" id="{3C109B83-8941-5B47-8FD7-94183E54CBBC}"/>
              </a:ext>
            </a:extLst>
          </p:cNvPr>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rot="5400000">
            <a:off x="6827153" y="1120869"/>
            <a:ext cx="6123919" cy="4467398"/>
          </a:xfrm>
          <a:prstGeom prst="rect">
            <a:avLst/>
          </a:prstGeom>
        </p:spPr>
      </p:pic>
      <p:pic>
        <p:nvPicPr>
          <p:cNvPr id="6" name="Picture 5" descr="A person smiling while reading a book&#10;&#10;Description automatically generated">
            <a:extLst>
              <a:ext uri="{FF2B5EF4-FFF2-40B4-BE49-F238E27FC236}">
                <a16:creationId xmlns:a16="http://schemas.microsoft.com/office/drawing/2014/main" id="{789A1A64-6F9B-9046-BB44-EECF2CAA8234}"/>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rot="5400000">
            <a:off x="-876669" y="1333418"/>
            <a:ext cx="6053322" cy="3971703"/>
          </a:xfrm>
          <a:prstGeom prst="rect">
            <a:avLst/>
          </a:prstGeom>
        </p:spPr>
      </p:pic>
    </p:spTree>
    <p:extLst>
      <p:ext uri="{BB962C8B-B14F-4D97-AF65-F5344CB8AC3E}">
        <p14:creationId xmlns:p14="http://schemas.microsoft.com/office/powerpoint/2010/main" val="1016683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E443D4F-5841-7440-A68A-96E294935089}"/>
              </a:ext>
            </a:extLst>
          </p:cNvPr>
          <p:cNvSpPr txBox="1"/>
          <p:nvPr/>
        </p:nvSpPr>
        <p:spPr>
          <a:xfrm>
            <a:off x="129906" y="85687"/>
            <a:ext cx="3035951" cy="3462486"/>
          </a:xfrm>
          <a:prstGeom prst="rect">
            <a:avLst/>
          </a:prstGeom>
          <a:noFill/>
        </p:spPr>
        <p:txBody>
          <a:bodyPr wrap="square" rtlCol="0">
            <a:spAutoFit/>
          </a:bodyPr>
          <a:lstStyle/>
          <a:p>
            <a:pPr algn="just"/>
            <a:r>
              <a:rPr lang="en-GB" sz="1500" b="1" dirty="0" err="1">
                <a:solidFill>
                  <a:schemeClr val="accent6">
                    <a:lumMod val="50000"/>
                  </a:schemeClr>
                </a:solidFill>
              </a:rPr>
              <a:t>Anarghya</a:t>
            </a:r>
            <a:r>
              <a:rPr lang="en-GB" sz="1500" b="1" dirty="0">
                <a:solidFill>
                  <a:schemeClr val="accent6">
                    <a:lumMod val="50000"/>
                  </a:schemeClr>
                </a:solidFill>
              </a:rPr>
              <a:t> </a:t>
            </a:r>
            <a:r>
              <a:rPr lang="en-GB" sz="1500" b="1" dirty="0" err="1">
                <a:solidFill>
                  <a:schemeClr val="accent6">
                    <a:lumMod val="50000"/>
                  </a:schemeClr>
                </a:solidFill>
              </a:rPr>
              <a:t>Kukke</a:t>
            </a:r>
            <a:r>
              <a:rPr lang="en-GB" sz="1500" b="1" dirty="0">
                <a:solidFill>
                  <a:schemeClr val="accent6">
                    <a:lumMod val="50000"/>
                  </a:schemeClr>
                </a:solidFill>
              </a:rPr>
              <a:t> - Deputy Head Girl</a:t>
            </a:r>
          </a:p>
          <a:p>
            <a:pPr algn="just" fontAlgn="base"/>
            <a:r>
              <a:rPr lang="en-GB" sz="1200" dirty="0">
                <a:effectLst/>
                <a:latin typeface="UICTFontTextStyleBody"/>
              </a:rPr>
              <a:t>From Year 7, LGS has given me the ability to thrive academically, with the excellent support from teachers and the countless opportunities provided through various means. Throughout my time here, I have found interests in topics across many subjects within the classroom walls, yet additionally, I believe the school has shaped me as a person, with its multiple extracurricular facilities too. Being part of a few of LGS’s multiple clubs, has given me occasions to grow and become more well-rounded, which is an ethos that LGS emphasises. </a:t>
            </a:r>
            <a:br>
              <a:rPr lang="en-GB" sz="1200" dirty="0">
                <a:effectLst/>
              </a:rPr>
            </a:br>
            <a:endParaRPr lang="en-GB" sz="1200" dirty="0">
              <a:effectLst/>
            </a:endParaRPr>
          </a:p>
          <a:p>
            <a:pPr fontAlgn="base"/>
            <a:br>
              <a:rPr lang="en-GB" sz="1200" dirty="0"/>
            </a:br>
            <a:endParaRPr lang="en-GB" sz="1200" dirty="0"/>
          </a:p>
          <a:p>
            <a:pPr algn="ctr"/>
            <a:endParaRPr lang="en-GB" sz="1200" b="1" dirty="0">
              <a:solidFill>
                <a:schemeClr val="accent6">
                  <a:lumMod val="50000"/>
                </a:schemeClr>
              </a:solidFill>
            </a:endParaRPr>
          </a:p>
        </p:txBody>
      </p:sp>
      <p:sp>
        <p:nvSpPr>
          <p:cNvPr id="11" name="TextBox 10">
            <a:extLst>
              <a:ext uri="{FF2B5EF4-FFF2-40B4-BE49-F238E27FC236}">
                <a16:creationId xmlns:a16="http://schemas.microsoft.com/office/drawing/2014/main" id="{CC258167-FC97-7E45-B583-64C73D2278CC}"/>
              </a:ext>
            </a:extLst>
          </p:cNvPr>
          <p:cNvSpPr txBox="1"/>
          <p:nvPr/>
        </p:nvSpPr>
        <p:spPr>
          <a:xfrm>
            <a:off x="3286583" y="3876454"/>
            <a:ext cx="2943463" cy="2908489"/>
          </a:xfrm>
          <a:prstGeom prst="rect">
            <a:avLst/>
          </a:prstGeom>
          <a:noFill/>
        </p:spPr>
        <p:txBody>
          <a:bodyPr wrap="square" rtlCol="0">
            <a:spAutoFit/>
          </a:bodyPr>
          <a:lstStyle/>
          <a:p>
            <a:pPr algn="just"/>
            <a:r>
              <a:rPr lang="en-US" sz="1500" b="1" dirty="0">
                <a:solidFill>
                  <a:schemeClr val="accent6">
                    <a:lumMod val="50000"/>
                  </a:schemeClr>
                </a:solidFill>
              </a:rPr>
              <a:t>Haider Hussain - Deputy Head Boy</a:t>
            </a:r>
          </a:p>
          <a:p>
            <a:pPr algn="just"/>
            <a:r>
              <a:rPr lang="en-GB" sz="1200" b="0" i="0" dirty="0">
                <a:solidFill>
                  <a:srgbClr val="242424"/>
                </a:solidFill>
                <a:effectLst/>
                <a:latin typeface="Calibri" panose="020F0502020204030204" pitchFamily="34" charset="0"/>
              </a:rPr>
              <a:t>From Year 7, students at Langley Grammar School are encouraged to achieve excellence. Naturally, this comes in the form of academic vigour but also in the form of extracurricular activities such as sport, music, and drama. This means students leave school not only with a fascination of their subjects, but also with superb interpersonal skills that are carried forward into university and the workplace. This, accompanied by world class teaching and facilities makes LGS an outstanding place to receive an education.</a:t>
            </a:r>
            <a:br>
              <a:rPr lang="en-GB" sz="1200" dirty="0"/>
            </a:br>
            <a:endParaRPr lang="en-US" sz="1200" b="1" dirty="0">
              <a:solidFill>
                <a:schemeClr val="accent6">
                  <a:lumMod val="50000"/>
                </a:schemeClr>
              </a:solidFill>
            </a:endParaRPr>
          </a:p>
        </p:txBody>
      </p:sp>
      <p:sp>
        <p:nvSpPr>
          <p:cNvPr id="12" name="TextBox 11">
            <a:extLst>
              <a:ext uri="{FF2B5EF4-FFF2-40B4-BE49-F238E27FC236}">
                <a16:creationId xmlns:a16="http://schemas.microsoft.com/office/drawing/2014/main" id="{0E3B3865-7330-2640-AA96-26D31670BBE2}"/>
              </a:ext>
            </a:extLst>
          </p:cNvPr>
          <p:cNvSpPr txBox="1"/>
          <p:nvPr/>
        </p:nvSpPr>
        <p:spPr>
          <a:xfrm>
            <a:off x="6226770" y="153696"/>
            <a:ext cx="2986000" cy="2923877"/>
          </a:xfrm>
          <a:prstGeom prst="rect">
            <a:avLst/>
          </a:prstGeom>
          <a:noFill/>
        </p:spPr>
        <p:txBody>
          <a:bodyPr wrap="square" rtlCol="0">
            <a:spAutoFit/>
          </a:bodyPr>
          <a:lstStyle/>
          <a:p>
            <a:pPr algn="just"/>
            <a:r>
              <a:rPr lang="en-US" sz="1600" b="1" dirty="0" err="1">
                <a:solidFill>
                  <a:schemeClr val="accent6">
                    <a:lumMod val="50000"/>
                  </a:schemeClr>
                </a:solidFill>
              </a:rPr>
              <a:t>Nafiz</a:t>
            </a:r>
            <a:r>
              <a:rPr lang="en-US" sz="1600" b="1" dirty="0">
                <a:solidFill>
                  <a:schemeClr val="accent6">
                    <a:lumMod val="50000"/>
                  </a:schemeClr>
                </a:solidFill>
              </a:rPr>
              <a:t> Noor - Deputy Head Boy</a:t>
            </a:r>
            <a:endParaRPr lang="en-US" sz="1200" dirty="0">
              <a:solidFill>
                <a:schemeClr val="accent6">
                  <a:lumMod val="50000"/>
                </a:schemeClr>
              </a:solidFill>
            </a:endParaRPr>
          </a:p>
          <a:p>
            <a:pPr algn="just"/>
            <a:r>
              <a:rPr lang="en-GB" sz="1200" dirty="0"/>
              <a:t> </a:t>
            </a:r>
            <a:r>
              <a:rPr lang="en-GB" sz="1200" dirty="0">
                <a:solidFill>
                  <a:srgbClr val="000000"/>
                </a:solidFill>
                <a:effectLst/>
              </a:rPr>
              <a:t>Langley Grammar School is filled to the brim with highly talented and hard-working students, students whose proficiency is not exclusive to just academia but rather including many other categories such as sports and the arts. Having a community with such a dense concentration of skilled people causes a synthesis of an environment where a student thriving is the norm</a:t>
            </a:r>
            <a:r>
              <a:rPr lang="en-GB" sz="1800" dirty="0">
                <a:solidFill>
                  <a:srgbClr val="000000"/>
                </a:solidFill>
                <a:effectLst/>
                <a:latin typeface="Aptos"/>
              </a:rPr>
              <a:t>. </a:t>
            </a:r>
            <a:r>
              <a:rPr lang="en-GB" sz="1200" dirty="0">
                <a:solidFill>
                  <a:srgbClr val="000000"/>
                </a:solidFill>
                <a:effectLst/>
              </a:rPr>
              <a:t>My time at LGS has encouraged me to chase progress in many areas of life as it has been made clear to me here that you should never limit yourself to a single field.</a:t>
            </a:r>
            <a:endParaRPr lang="en-US" sz="1200" dirty="0"/>
          </a:p>
        </p:txBody>
      </p:sp>
      <p:sp>
        <p:nvSpPr>
          <p:cNvPr id="13" name="TextBox 12">
            <a:extLst>
              <a:ext uri="{FF2B5EF4-FFF2-40B4-BE49-F238E27FC236}">
                <a16:creationId xmlns:a16="http://schemas.microsoft.com/office/drawing/2014/main" id="{9136D5FE-A5B1-F047-BA3A-3E3839EA6048}"/>
              </a:ext>
            </a:extLst>
          </p:cNvPr>
          <p:cNvSpPr txBox="1"/>
          <p:nvPr/>
        </p:nvSpPr>
        <p:spPr>
          <a:xfrm>
            <a:off x="9398503" y="3744750"/>
            <a:ext cx="2793497" cy="3262432"/>
          </a:xfrm>
          <a:prstGeom prst="rect">
            <a:avLst/>
          </a:prstGeom>
          <a:noFill/>
        </p:spPr>
        <p:txBody>
          <a:bodyPr wrap="square" rtlCol="0">
            <a:spAutoFit/>
          </a:bodyPr>
          <a:lstStyle/>
          <a:p>
            <a:pPr algn="just"/>
            <a:r>
              <a:rPr lang="en-US" sz="1300" b="1" dirty="0" err="1">
                <a:solidFill>
                  <a:schemeClr val="accent6">
                    <a:lumMod val="50000"/>
                  </a:schemeClr>
                </a:solidFill>
              </a:rPr>
              <a:t>Asveni</a:t>
            </a:r>
            <a:r>
              <a:rPr lang="en-US" sz="1300" b="1" dirty="0">
                <a:solidFill>
                  <a:schemeClr val="accent6">
                    <a:lumMod val="50000"/>
                  </a:schemeClr>
                </a:solidFill>
              </a:rPr>
              <a:t> </a:t>
            </a:r>
            <a:r>
              <a:rPr lang="en-US" sz="1300" b="1" dirty="0" err="1">
                <a:solidFill>
                  <a:schemeClr val="accent6">
                    <a:lumMod val="50000"/>
                  </a:schemeClr>
                </a:solidFill>
              </a:rPr>
              <a:t>Kalatharan</a:t>
            </a:r>
            <a:r>
              <a:rPr lang="en-US" sz="1300" b="1" dirty="0">
                <a:solidFill>
                  <a:schemeClr val="accent6">
                    <a:lumMod val="50000"/>
                  </a:schemeClr>
                </a:solidFill>
              </a:rPr>
              <a:t> -Deputy Head Girl</a:t>
            </a:r>
          </a:p>
          <a:p>
            <a:pPr algn="just"/>
            <a:endParaRPr lang="en-US" sz="1300" b="1" dirty="0">
              <a:solidFill>
                <a:schemeClr val="accent6">
                  <a:lumMod val="50000"/>
                </a:schemeClr>
              </a:solidFill>
            </a:endParaRPr>
          </a:p>
          <a:p>
            <a:pPr algn="just"/>
            <a:r>
              <a:rPr lang="en-GB" sz="1200" dirty="0">
                <a:effectLst/>
                <a:latin typeface="UICTFontTextStyleBody"/>
              </a:rPr>
              <a:t>Having been at the school for six years now, I can say with confidence that it has been a motivating and inspiring community to be a part of, where we are provided with endless opportunities to discover who we are as individuals. We are lucky enough to have exceptional teachers, who ensure we learn in the best way possible, which is what makes Langley Grammar so unique. My drive to work to the best of my ability has been a product of this stimulating environment, which I will continue to foster in the future.</a:t>
            </a:r>
            <a:br>
              <a:rPr lang="en-GB" sz="1200" dirty="0"/>
            </a:br>
            <a:endParaRPr lang="en-US" sz="1200" b="1" dirty="0">
              <a:solidFill>
                <a:schemeClr val="accent6">
                  <a:lumMod val="50000"/>
                </a:schemeClr>
              </a:solidFill>
            </a:endParaRPr>
          </a:p>
        </p:txBody>
      </p:sp>
      <p:pic>
        <p:nvPicPr>
          <p:cNvPr id="6" name="Picture 5" descr="A person smiling at camera&#10;&#10;Description automatically generated">
            <a:extLst>
              <a:ext uri="{FF2B5EF4-FFF2-40B4-BE49-F238E27FC236}">
                <a16:creationId xmlns:a16="http://schemas.microsoft.com/office/drawing/2014/main" id="{D10C32B7-3655-0145-9B13-0BFBAB8B8E6C}"/>
              </a:ext>
            </a:extLst>
          </p:cNvPr>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rot="5400000">
            <a:off x="-325662" y="3452103"/>
            <a:ext cx="3974592" cy="3035951"/>
          </a:xfrm>
          <a:prstGeom prst="rect">
            <a:avLst/>
          </a:prstGeom>
        </p:spPr>
      </p:pic>
      <p:pic>
        <p:nvPicPr>
          <p:cNvPr id="8" name="Picture 7" descr="A person in a suit and tie&#10;&#10;Description automatically generated">
            <a:extLst>
              <a:ext uri="{FF2B5EF4-FFF2-40B4-BE49-F238E27FC236}">
                <a16:creationId xmlns:a16="http://schemas.microsoft.com/office/drawing/2014/main" id="{6EDFD9E1-8AA0-A84A-B24A-F496B55C3F9F}"/>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rot="5400000">
            <a:off x="2937440" y="360199"/>
            <a:ext cx="3517747" cy="2943463"/>
          </a:xfrm>
          <a:prstGeom prst="rect">
            <a:avLst/>
          </a:prstGeom>
        </p:spPr>
      </p:pic>
      <p:pic>
        <p:nvPicPr>
          <p:cNvPr id="16" name="Picture 15" descr="A person in a suit and tie&#10;&#10;Description automatically generated">
            <a:extLst>
              <a:ext uri="{FF2B5EF4-FFF2-40B4-BE49-F238E27FC236}">
                <a16:creationId xmlns:a16="http://schemas.microsoft.com/office/drawing/2014/main" id="{0EBBD4E6-E678-0B44-9A45-C22BB9B280B8}"/>
              </a:ext>
            </a:extLst>
          </p:cNvPr>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rot="5400000">
            <a:off x="5856127" y="3555760"/>
            <a:ext cx="3879802" cy="2923428"/>
          </a:xfrm>
          <a:prstGeom prst="rect">
            <a:avLst/>
          </a:prstGeom>
        </p:spPr>
      </p:pic>
      <p:pic>
        <p:nvPicPr>
          <p:cNvPr id="19" name="Picture 18" descr="A person wearing glasses and a suit&#10;&#10;Description automatically generated">
            <a:extLst>
              <a:ext uri="{FF2B5EF4-FFF2-40B4-BE49-F238E27FC236}">
                <a16:creationId xmlns:a16="http://schemas.microsoft.com/office/drawing/2014/main" id="{FE38958F-F303-B941-8978-99242B49BD35}"/>
              </a:ext>
            </a:extLst>
          </p:cNvPr>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rot="5400000">
            <a:off x="8844910" y="602787"/>
            <a:ext cx="3667596" cy="2633396"/>
          </a:xfrm>
          <a:prstGeom prst="rect">
            <a:avLst/>
          </a:prstGeom>
        </p:spPr>
      </p:pic>
    </p:spTree>
    <p:extLst>
      <p:ext uri="{BB962C8B-B14F-4D97-AF65-F5344CB8AC3E}">
        <p14:creationId xmlns:p14="http://schemas.microsoft.com/office/powerpoint/2010/main" val="33492650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tanding in front of a sign&#10;&#10;Description automatically generated">
            <a:extLst>
              <a:ext uri="{FF2B5EF4-FFF2-40B4-BE49-F238E27FC236}">
                <a16:creationId xmlns:a16="http://schemas.microsoft.com/office/drawing/2014/main" id="{5A3E1A53-B974-B042-A265-D7BA4FC797D8}"/>
              </a:ext>
            </a:extLst>
          </p:cNvPr>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a:off x="1691640" y="35194"/>
            <a:ext cx="8702040" cy="6822806"/>
          </a:xfrm>
          <a:prstGeom prst="rect">
            <a:avLst/>
          </a:prstGeom>
        </p:spPr>
      </p:pic>
    </p:spTree>
    <p:extLst>
      <p:ext uri="{BB962C8B-B14F-4D97-AF65-F5344CB8AC3E}">
        <p14:creationId xmlns:p14="http://schemas.microsoft.com/office/powerpoint/2010/main" val="10168639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in uniform sitting on a bench&#10;&#10;Description automatically generated">
            <a:extLst>
              <a:ext uri="{FF2B5EF4-FFF2-40B4-BE49-F238E27FC236}">
                <a16:creationId xmlns:a16="http://schemas.microsoft.com/office/drawing/2014/main" id="{4F33E3AE-2C9B-D441-B51D-EB273F3B94B9}"/>
              </a:ext>
            </a:extLst>
          </p:cNvPr>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a:off x="1493519" y="0"/>
            <a:ext cx="9428851" cy="6751320"/>
          </a:xfrm>
          <a:prstGeom prst="rect">
            <a:avLst/>
          </a:prstGeom>
        </p:spPr>
      </p:pic>
    </p:spTree>
    <p:extLst>
      <p:ext uri="{BB962C8B-B14F-4D97-AF65-F5344CB8AC3E}">
        <p14:creationId xmlns:p14="http://schemas.microsoft.com/office/powerpoint/2010/main" val="24396041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standing on a staircase&#10;&#10;Description automatically generated">
            <a:extLst>
              <a:ext uri="{FF2B5EF4-FFF2-40B4-BE49-F238E27FC236}">
                <a16:creationId xmlns:a16="http://schemas.microsoft.com/office/drawing/2014/main" id="{53CE656B-4A19-7F42-BACD-971B7601B538}"/>
              </a:ext>
            </a:extLst>
          </p:cNvPr>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a:off x="1600200" y="0"/>
            <a:ext cx="9597838" cy="6858000"/>
          </a:xfrm>
          <a:prstGeom prst="rect">
            <a:avLst/>
          </a:prstGeom>
        </p:spPr>
      </p:pic>
    </p:spTree>
    <p:extLst>
      <p:ext uri="{BB962C8B-B14F-4D97-AF65-F5344CB8AC3E}">
        <p14:creationId xmlns:p14="http://schemas.microsoft.com/office/powerpoint/2010/main" val="858275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group of people in uniform&#10;&#10;Description automatically generated">
            <a:extLst>
              <a:ext uri="{FF2B5EF4-FFF2-40B4-BE49-F238E27FC236}">
                <a16:creationId xmlns:a16="http://schemas.microsoft.com/office/drawing/2014/main" id="{FC4A7D5F-4C24-AA4B-9B85-7358BE869F55}"/>
              </a:ext>
            </a:extLst>
          </p:cNvPr>
          <p:cNvPicPr>
            <a:picLocks noChangeAspect="1"/>
          </p:cNvPicPr>
          <p:nvPr/>
        </p:nvPicPr>
        <p:blipFill>
          <a:blip r:embed="rId2" cstate="screen">
            <a:extLst>
              <a:ext uri="{28A0092B-C50C-407E-A947-70E740481C1C}">
                <a14:useLocalDpi xmlns:a14="http://schemas.microsoft.com/office/drawing/2010/main" val="0"/>
              </a:ext>
            </a:extLst>
          </a:blip>
          <a:stretch>
            <a:fillRect/>
          </a:stretch>
        </p:blipFill>
        <p:spPr>
          <a:xfrm>
            <a:off x="952500" y="0"/>
            <a:ext cx="10287000" cy="6858000"/>
          </a:xfrm>
          <a:prstGeom prst="rect">
            <a:avLst/>
          </a:prstGeom>
        </p:spPr>
      </p:pic>
    </p:spTree>
    <p:extLst>
      <p:ext uri="{BB962C8B-B14F-4D97-AF65-F5344CB8AC3E}">
        <p14:creationId xmlns:p14="http://schemas.microsoft.com/office/powerpoint/2010/main" val="1286210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2806</TotalTime>
  <Words>637</Words>
  <Application>Microsoft Office PowerPoint</Application>
  <PresentationFormat>Widescreen</PresentationFormat>
  <Paragraphs>17</Paragraphs>
  <Slides>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Times</vt:lpstr>
      <vt:lpstr>Calibri Light</vt:lpstr>
      <vt:lpstr>Arial</vt:lpstr>
      <vt:lpstr>Calibri</vt:lpstr>
      <vt:lpstr>UICTFontTextStyleBody</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Helena Makowski</dc:creator>
  <cp:lastModifiedBy>Shan Xavier</cp:lastModifiedBy>
  <cp:revision>29</cp:revision>
  <dcterms:created xsi:type="dcterms:W3CDTF">2020-06-19T17:31:25Z</dcterms:created>
  <dcterms:modified xsi:type="dcterms:W3CDTF">2025-03-24T09:58:18Z</dcterms:modified>
</cp:coreProperties>
</file>